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91" r:id="rId4"/>
    <p:sldId id="258" r:id="rId5"/>
    <p:sldId id="281" r:id="rId6"/>
    <p:sldId id="284" r:id="rId7"/>
    <p:sldId id="279" r:id="rId8"/>
    <p:sldId id="264" r:id="rId9"/>
    <p:sldId id="262" r:id="rId10"/>
    <p:sldId id="293" r:id="rId11"/>
    <p:sldId id="265" r:id="rId12"/>
    <p:sldId id="294" r:id="rId13"/>
    <p:sldId id="267" r:id="rId14"/>
    <p:sldId id="268" r:id="rId15"/>
    <p:sldId id="269" r:id="rId16"/>
    <p:sldId id="270" r:id="rId17"/>
    <p:sldId id="286" r:id="rId18"/>
    <p:sldId id="292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190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86FFB-577F-4C74-A9FC-7F62CEF016F2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C45B9-FD6B-47E3-991F-9062EFFB1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86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474C301-E47D-46B0-BDE0-DB3FCAC72CF5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9C764F-7779-4C43-9B64-ABA71C8A81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69C9-F11B-4C02-A188-32574A89CD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0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02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69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69C9-F11B-4C02-A188-32574A89CD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88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9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7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95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3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69C9-F11B-4C02-A188-32574A89CD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C764F-7779-4C43-9B64-ABA71C8A817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23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E69C9-F11B-4C02-A188-32574A89CD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79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9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45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B0875B33-9050-4E44-9007-026303C8D0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59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69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0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9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45FA8-6373-413D-9260-6F715741ACF9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55229-DD18-43BD-B9E6-11515AAB2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944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404" y="552271"/>
            <a:ext cx="67176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Reservations of Water for Salmon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in Alaska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1" y="4390072"/>
            <a:ext cx="37351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Shawn Johnson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Alaska Department of Fish and Game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Division of Sport Fish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Research and Technical Services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6" name="Picture 5" descr="adfglogocolor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340" y="5568778"/>
            <a:ext cx="1447800" cy="1060622"/>
          </a:xfrm>
          <a:prstGeom prst="rect">
            <a:avLst/>
          </a:prstGeom>
          <a:noFill/>
        </p:spPr>
      </p:pic>
      <p:pic>
        <p:nvPicPr>
          <p:cNvPr id="8" name="Picture 7" descr="mitchell-river-sockeye-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1752601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5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457200"/>
            <a:ext cx="4111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Title 16 Habitat Permits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371600"/>
            <a:ext cx="480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Anadromous Fish Act (AS 16.05.871)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505200"/>
            <a:ext cx="4169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Fish Passage Act (AS 16.05.841)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057400"/>
            <a:ext cx="73057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…an individual or government agency needs a permit from ADF&amp;G </a:t>
            </a:r>
          </a:p>
          <a:p>
            <a:r>
              <a:rPr lang="en-US" sz="2000" b="1" dirty="0" smtClean="0"/>
              <a:t>Habitat before altering or affecting “the natural flow or bed” of a </a:t>
            </a:r>
          </a:p>
          <a:p>
            <a:r>
              <a:rPr lang="en-US" sz="2000" b="1" dirty="0" smtClean="0"/>
              <a:t>specified waterbody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4114800"/>
            <a:ext cx="7993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…an individual or government agency needs a permit from ADF&amp;G </a:t>
            </a:r>
          </a:p>
          <a:p>
            <a:r>
              <a:rPr lang="en-US" sz="2000" b="1" dirty="0" smtClean="0"/>
              <a:t>Habitat for activities within or across a stream used by fish if that activity </a:t>
            </a:r>
          </a:p>
          <a:p>
            <a:r>
              <a:rPr lang="en-US" sz="2000" b="1" dirty="0" smtClean="0"/>
              <a:t>could represent an impediment to the efficient passage of resident or </a:t>
            </a:r>
          </a:p>
          <a:p>
            <a:r>
              <a:rPr lang="en-US" sz="2000" b="1" dirty="0" smtClean="0"/>
              <a:t>anadromous fish 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112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0"/>
            <a:ext cx="209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Taku River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6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tersonNDouglas_master_reach_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11691"/>
            <a:ext cx="405899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etersonNDouglas_master_trib_reach_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11691"/>
            <a:ext cx="4117822" cy="541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0889" y="304800"/>
            <a:ext cx="5508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Peterson Creek (No. Douglas Island)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304800"/>
            <a:ext cx="77628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AKSSF Funded ADF&amp;G Reservation of Water Applications in SEAK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566" y="2438400"/>
            <a:ext cx="1247634" cy="40081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2971800"/>
            <a:ext cx="1143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00200" y="4114800"/>
            <a:ext cx="2209800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4343400"/>
            <a:ext cx="381000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14800" y="4914900"/>
            <a:ext cx="356613" cy="571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14800" y="4495800"/>
            <a:ext cx="178306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4431268"/>
            <a:ext cx="3622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92 reservation of water applications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encompassing 49 watersheds and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126 stream reaches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" y="-14833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282129"/>
            <a:ext cx="745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AKSSF Funded ADF&amp;G Certificates of Reservation in SEAK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3504" y="351171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48200" y="3696598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91200" y="3352800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91200" y="313716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162800" y="4038600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62800" y="377736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3505200"/>
            <a:ext cx="903694" cy="17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4114800"/>
            <a:ext cx="1066800" cy="17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4343400"/>
            <a:ext cx="1219200" cy="17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5638800"/>
            <a:ext cx="1066800" cy="17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3650210"/>
            <a:ext cx="1600200" cy="2293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514600" y="5638800"/>
            <a:ext cx="304800" cy="173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90600" y="2743200"/>
            <a:ext cx="2455929" cy="349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</a:rPr>
              <a:t>2.   Klehini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3.   Lake Creek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5.   Old Situk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7.   Shelokum Creek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8.   Situk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9.   Stikine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10. Taku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11. West Fork Situk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13. Farragut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14. Harding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15. Auke Creek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16. Lemon Creek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17. Mendenhall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18. Nakwasina River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19. Peterson Creek (No. Douglas)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20. Cowee Creek</a:t>
            </a:r>
          </a:p>
          <a:p>
            <a:r>
              <a:rPr lang="en-US" sz="1300" b="1" dirty="0" smtClean="0">
                <a:solidFill>
                  <a:schemeClr val="bg1"/>
                </a:solidFill>
              </a:rPr>
              <a:t>21. Harris River</a:t>
            </a:r>
            <a:endParaRPr lang="en-US" sz="1300" b="1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97680" y="3688080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629400" y="5105400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419600" y="2240280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191000" y="1935480"/>
            <a:ext cx="45720" cy="45720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43400" y="1981200"/>
            <a:ext cx="106304" cy="124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495800" y="2009001"/>
            <a:ext cx="106304" cy="1245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07054" y="1752600"/>
            <a:ext cx="5212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3, 15</a:t>
            </a:r>
          </a:p>
          <a:p>
            <a:r>
              <a:rPr lang="en-US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16, 17</a:t>
            </a:r>
            <a:endParaRPr lang="en-US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4294" y="188737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70070" y="342900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91000" y="220980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8470" y="4919990"/>
            <a:ext cx="3257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1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4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4115" y="162580"/>
            <a:ext cx="705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AKSSF Funded ADF&amp;G Stream Gaging Projects in SEAK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3200400"/>
            <a:ext cx="18288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5105400"/>
            <a:ext cx="13716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667000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3406676"/>
            <a:ext cx="26432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Peterson Creek (No. Douglas)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Sitkoh Creek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Sawmill Creek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West Fork Situk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Threemile Creek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Cowee Creek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Holgate Creek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Lost River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Chilkoot River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Peterson Creek (nr Amalga Harbor)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Thorne River</a:t>
            </a:r>
          </a:p>
          <a:p>
            <a:pPr marL="228600" indent="-228600">
              <a:buAutoNum type="arabicPeriod"/>
            </a:pPr>
            <a:r>
              <a:rPr lang="en-US" sz="1200" b="1" dirty="0" smtClean="0">
                <a:solidFill>
                  <a:schemeClr val="bg1"/>
                </a:solidFill>
              </a:rPr>
              <a:t>Windfall Creek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2286000"/>
            <a:ext cx="3048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10400" y="4114800"/>
            <a:ext cx="228600" cy="19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24700" y="4343400"/>
            <a:ext cx="190500" cy="2174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94120" y="4663440"/>
            <a:ext cx="182880" cy="1371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21092" y="469139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11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3400" y="2133600"/>
            <a:ext cx="232174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67200" y="2133600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12</a:t>
            </a:r>
            <a:endParaRPr 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Future work in SEAK	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Prepare and file ROWs for salmon streams with 5 years of stream gage data (13 streams left)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Break multiple-reach applications into single reach applications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Adjudicate and secure certificates of reservation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Continue existing stream gages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Install and operate new stream gages</a:t>
            </a:r>
          </a:p>
        </p:txBody>
      </p:sp>
    </p:spTree>
    <p:extLst>
      <p:ext uri="{BB962C8B-B14F-4D97-AF65-F5344CB8AC3E}">
        <p14:creationId xmlns:p14="http://schemas.microsoft.com/office/powerpoint/2010/main" val="144797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533400"/>
            <a:ext cx="1010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AYK stuff</a:t>
            </a:r>
            <a:endParaRPr lang="en-US" dirty="0"/>
          </a:p>
        </p:txBody>
      </p:sp>
      <p:pic>
        <p:nvPicPr>
          <p:cNvPr id="4098" name="Picture 2" descr="S:\Water Shop\Presentations\AKSSF expert panel feb 2015\AYK Phase I-III ROW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0" y="457200"/>
            <a:ext cx="609600" cy="1524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9896" y="228600"/>
            <a:ext cx="76183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AKSSF Funded ADF&amp;G Reservation of Water Applications in AYK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V\Pictures\2007 &amp; before\Cowee president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35953" y="464403"/>
            <a:ext cx="2202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End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8390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P0074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8857" y="457200"/>
            <a:ext cx="615245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Thank you Alaska Sustainable Salmon Fund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From the Water Shop</a:t>
            </a:r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5" name="Picture 4" descr="hass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9359" y="1868424"/>
            <a:ext cx="944441" cy="1103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0171" y="1371600"/>
            <a:ext cx="1350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Jarrod Sowa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77000" y="1447800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Jason Hass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4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cov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81200" y="411540"/>
            <a:ext cx="48914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Alaska Water Law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Reservation of Water Process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Why File Reservations of Water?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What We’ve Done, What’s Left To Do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8827" y="457200"/>
            <a:ext cx="4977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SALMON NEED WATER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5" name="Picture 9" descr="Sockeye Salmon-outofwater"/>
          <p:cNvPicPr>
            <a:picLocks noChangeAspect="1" noChangeArrowheads="1"/>
          </p:cNvPicPr>
          <p:nvPr/>
        </p:nvPicPr>
        <p:blipFill>
          <a:blip r:embed="rId3" cstate="print"/>
          <a:srcRect t="26216" r="3809" b="8266"/>
          <a:stretch>
            <a:fillRect/>
          </a:stretch>
        </p:blipFill>
        <p:spPr bwMode="auto">
          <a:xfrm>
            <a:off x="1066800" y="1600200"/>
            <a:ext cx="7213349" cy="3276600"/>
          </a:xfrm>
          <a:prstGeom prst="rect">
            <a:avLst/>
          </a:prstGeom>
          <a:noFill/>
          <a:ln w="9525">
            <a:noFill/>
            <a:prstDash val="lgDashDot"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47800" y="5334000"/>
            <a:ext cx="6434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“We know just what to do. </a:t>
            </a:r>
            <a:r>
              <a:rPr lang="en-US" sz="2000" b="1" dirty="0">
                <a:solidFill>
                  <a:srgbClr val="FFFF00"/>
                </a:solidFill>
              </a:rPr>
              <a:t>W</a:t>
            </a:r>
            <a:r>
              <a:rPr lang="en-US" sz="2000" b="1" dirty="0" smtClean="0">
                <a:solidFill>
                  <a:srgbClr val="FFFF00"/>
                </a:solidFill>
              </a:rPr>
              <a:t>e just need the river to do it.”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                                                        …anonymous salmon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930" y="4079319"/>
            <a:ext cx="738599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“Wherever occurring in their natural state, 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fish, wildlife, and waters are reserved to the people </a:t>
            </a: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for common use”</a:t>
            </a:r>
          </a:p>
          <a:p>
            <a:pPr algn="ctr"/>
            <a:endParaRPr lang="en-US" sz="2600" b="1" dirty="0">
              <a:solidFill>
                <a:srgbClr val="FFFF00"/>
              </a:solidFill>
            </a:endParaRPr>
          </a:p>
          <a:p>
            <a:pPr algn="ctr"/>
            <a:r>
              <a:rPr lang="en-US" sz="2600" b="1" dirty="0" smtClean="0">
                <a:solidFill>
                  <a:srgbClr val="FFFF00"/>
                </a:solidFill>
              </a:rPr>
              <a:t>                                                    …Alaska Constitution</a:t>
            </a:r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3" name="Picture 4" descr="bearwithf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698516"/>
            <a:ext cx="3581400" cy="303528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869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C:\prioritization\talk\pics for talk\aerialwtsh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-76200"/>
            <a:ext cx="9448800" cy="701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1562" y="993100"/>
            <a:ext cx="78566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              AS 46.15 Alaska Water Use </a:t>
            </a:r>
            <a:r>
              <a:rPr lang="en-US" sz="2400" b="1" dirty="0" smtClean="0">
                <a:solidFill>
                  <a:srgbClr val="FFFF00"/>
                </a:solidFill>
              </a:rPr>
              <a:t>Act (1966)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FF00"/>
                </a:solidFill>
              </a:rPr>
              <a:t>e</a:t>
            </a:r>
            <a:r>
              <a:rPr lang="en-US" sz="2400" b="1" dirty="0" smtClean="0">
                <a:solidFill>
                  <a:srgbClr val="FFFF00"/>
                </a:solidFill>
              </a:rPr>
              <a:t>stablished procedures for appropriating water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FF00"/>
                </a:solidFill>
              </a:rPr>
              <a:t>doctrine of prior appropriation = first in time, first in right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FF00"/>
                </a:solidFill>
              </a:rPr>
              <a:t>administered by Alaska Department of Natural </a:t>
            </a:r>
            <a:r>
              <a:rPr lang="en-US" sz="2400" b="1" dirty="0" smtClean="0">
                <a:solidFill>
                  <a:srgbClr val="FFFF00"/>
                </a:solidFill>
              </a:rPr>
              <a:t>Resources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mended in 1980 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0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28663" y="1630363"/>
            <a:ext cx="65727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u="sng" dirty="0" smtClean="0">
                <a:solidFill>
                  <a:srgbClr val="FFFF00"/>
                </a:solidFill>
              </a:rPr>
              <a:t>A reservation of water may </a:t>
            </a:r>
            <a:r>
              <a:rPr lang="en-US" altLang="en-US" sz="2000" u="sng" dirty="0">
                <a:solidFill>
                  <a:srgbClr val="FFFF00"/>
                </a:solidFill>
              </a:rPr>
              <a:t>be </a:t>
            </a:r>
            <a:r>
              <a:rPr lang="en-US" altLang="en-US" sz="2000" u="sng" dirty="0" smtClean="0">
                <a:solidFill>
                  <a:srgbClr val="FFFF00"/>
                </a:solidFill>
              </a:rPr>
              <a:t>secured for </a:t>
            </a:r>
            <a:r>
              <a:rPr lang="en-US" altLang="en-US" sz="2000" u="sng" dirty="0">
                <a:solidFill>
                  <a:srgbClr val="FFFF00"/>
                </a:solidFill>
              </a:rPr>
              <a:t>the following uses: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31622" y="2286000"/>
            <a:ext cx="8068106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200" dirty="0">
                <a:solidFill>
                  <a:srgbClr val="FFFF00"/>
                </a:solidFill>
              </a:rPr>
              <a:t> </a:t>
            </a:r>
            <a:r>
              <a:rPr lang="en-US" altLang="en-US" sz="2200" b="1" dirty="0">
                <a:solidFill>
                  <a:srgbClr val="FFFF00"/>
                </a:solidFill>
              </a:rPr>
              <a:t>protection of fish and wildlife habitat, migration, and propagation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n-US" altLang="en-US" sz="22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200" dirty="0">
                <a:solidFill>
                  <a:srgbClr val="FFFF00"/>
                </a:solidFill>
              </a:rPr>
              <a:t> recreation and parks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n-US" altLang="en-US" sz="22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200" dirty="0">
                <a:solidFill>
                  <a:srgbClr val="FFFF00"/>
                </a:solidFill>
              </a:rPr>
              <a:t> navigation and parks</a:t>
            </a: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endParaRPr lang="en-US" altLang="en-US" sz="2200" dirty="0">
              <a:solidFill>
                <a:srgbClr val="FFFF00"/>
              </a:solidFill>
            </a:endParaRPr>
          </a:p>
          <a:p>
            <a:pPr>
              <a:buClr>
                <a:srgbClr val="FFFF00"/>
              </a:buClr>
              <a:buFont typeface="Wingdings" pitchFamily="2" charset="2"/>
              <a:buChar char="§"/>
            </a:pPr>
            <a:r>
              <a:rPr lang="en-US" altLang="en-US" sz="2200" dirty="0">
                <a:solidFill>
                  <a:srgbClr val="FFFF00"/>
                </a:solidFill>
              </a:rPr>
              <a:t> sanitation and water quality</a:t>
            </a:r>
          </a:p>
        </p:txBody>
      </p:sp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898525" y="498475"/>
            <a:ext cx="7418388" cy="492125"/>
            <a:chOff x="566" y="314"/>
            <a:chExt cx="4673" cy="310"/>
          </a:xfrm>
        </p:grpSpPr>
        <p:sp>
          <p:nvSpPr>
            <p:cNvPr id="13314" name="Text Box 2"/>
            <p:cNvSpPr txBox="1">
              <a:spLocks noChangeArrowheads="1"/>
            </p:cNvSpPr>
            <p:nvPr/>
          </p:nvSpPr>
          <p:spPr bwMode="auto">
            <a:xfrm>
              <a:off x="566" y="314"/>
              <a:ext cx="467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dirty="0">
                  <a:solidFill>
                    <a:srgbClr val="FFFF00"/>
                  </a:solidFill>
                </a:rPr>
                <a:t>Alaska’s Instream Flow Law (Alaska Statute 46.15.145)</a:t>
              </a:r>
            </a:p>
          </p:txBody>
        </p:sp>
        <p:sp>
          <p:nvSpPr>
            <p:cNvPr id="13322" name="Rectangle 10"/>
            <p:cNvSpPr>
              <a:spLocks noChangeArrowheads="1"/>
            </p:cNvSpPr>
            <p:nvPr/>
          </p:nvSpPr>
          <p:spPr bwMode="auto">
            <a:xfrm>
              <a:off x="576" y="336"/>
              <a:ext cx="4656" cy="28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881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Reservation of Water 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Fill out a reservation of water application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Application includes: maps</a:t>
            </a:r>
            <a:r>
              <a:rPr lang="en-US" dirty="0">
                <a:solidFill>
                  <a:srgbClr val="FFFF00"/>
                </a:solidFill>
              </a:rPr>
              <a:t>, hydrologic </a:t>
            </a:r>
            <a:r>
              <a:rPr lang="en-US" dirty="0" smtClean="0">
                <a:solidFill>
                  <a:srgbClr val="FFFF00"/>
                </a:solidFill>
              </a:rPr>
              <a:t>data, fish distribution and periodicity, and flow requests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File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pplication with </a:t>
            </a:r>
            <a:r>
              <a:rPr lang="en-US" dirty="0">
                <a:solidFill>
                  <a:srgbClr val="FFFF00"/>
                </a:solidFill>
              </a:rPr>
              <a:t>DNR, given priority </a:t>
            </a:r>
            <a:r>
              <a:rPr lang="en-US" dirty="0" smtClean="0">
                <a:solidFill>
                  <a:srgbClr val="FFFF00"/>
                </a:solidFill>
              </a:rPr>
              <a:t>date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Application adjudicated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Certificate of Reservation issued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304800"/>
            <a:ext cx="9144000" cy="1325563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Why F</a:t>
            </a:r>
            <a:r>
              <a:rPr lang="en-US" sz="4000" dirty="0" smtClean="0">
                <a:solidFill>
                  <a:srgbClr val="FFFF00"/>
                </a:solidFill>
              </a:rPr>
              <a:t>ile for Reservations of Water?</a:t>
            </a:r>
            <a:endParaRPr lang="en-US" sz="4000" dirty="0">
              <a:solidFill>
                <a:srgbClr val="FFFF00"/>
              </a:solidFill>
            </a:endParaRPr>
          </a:p>
        </p:txBody>
      </p:sp>
      <p:graphicFrame>
        <p:nvGraphicFramePr>
          <p:cNvPr id="105483" name="Object 11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5352700"/>
              </p:ext>
            </p:extLst>
          </p:nvPr>
        </p:nvGraphicFramePr>
        <p:xfrm>
          <a:off x="2971800" y="685800"/>
          <a:ext cx="2895600" cy="2241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Chart" r:id="rId4" imgW="6534607" imgH="5058156" progId="MSGraph.Chart.8">
                  <p:embed followColorScheme="full"/>
                </p:oleObj>
              </mc:Choice>
              <mc:Fallback>
                <p:oleObj name="Chart" r:id="rId4" imgW="6534607" imgH="505815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685800"/>
                        <a:ext cx="2895600" cy="22411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5488" name="Group 16"/>
          <p:cNvGrpSpPr>
            <a:grpSpLocks/>
          </p:cNvGrpSpPr>
          <p:nvPr/>
        </p:nvGrpSpPr>
        <p:grpSpPr bwMode="auto">
          <a:xfrm>
            <a:off x="2895600" y="609600"/>
            <a:ext cx="3268663" cy="914401"/>
            <a:chOff x="3888" y="767"/>
            <a:chExt cx="2059" cy="576"/>
          </a:xfrm>
        </p:grpSpPr>
        <p:sp>
          <p:nvSpPr>
            <p:cNvPr id="105484" name="Text Box 12"/>
            <p:cNvSpPr txBox="1">
              <a:spLocks noChangeArrowheads="1"/>
            </p:cNvSpPr>
            <p:nvPr/>
          </p:nvSpPr>
          <p:spPr bwMode="auto">
            <a:xfrm>
              <a:off x="3888" y="767"/>
              <a:ext cx="205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Alaska water allocation</a:t>
              </a:r>
            </a:p>
          </p:txBody>
        </p:sp>
        <p:sp>
          <p:nvSpPr>
            <p:cNvPr id="105485" name="Text Box 13"/>
            <p:cNvSpPr txBox="1">
              <a:spLocks noChangeArrowheads="1"/>
            </p:cNvSpPr>
            <p:nvPr/>
          </p:nvSpPr>
          <p:spPr bwMode="auto">
            <a:xfrm>
              <a:off x="4334" y="1149"/>
              <a:ext cx="9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Unallocated &gt;99%</a:t>
              </a:r>
            </a:p>
          </p:txBody>
        </p:sp>
      </p:grp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3352800" y="1825823"/>
            <a:ext cx="17230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Allocated &lt; 1%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" t="7851" r="51427" b="71493"/>
          <a:stretch/>
        </p:blipFill>
        <p:spPr bwMode="auto">
          <a:xfrm>
            <a:off x="276225" y="4851400"/>
            <a:ext cx="835293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mage result for pictures of impacts to salmon rivers in the PN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600601"/>
            <a:ext cx="2847975" cy="189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0" descr="Image result for pictures of klamath river fish kill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5" y="2600601"/>
            <a:ext cx="2656985" cy="189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snake river dam removal controversy in the new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2600600"/>
            <a:ext cx="2847975" cy="189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5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05483" grpId="0"/>
      <p:bldP spid="10548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4084</TotalTime>
  <Words>581</Words>
  <Application>Microsoft Office PowerPoint</Application>
  <PresentationFormat>On-screen Show (4:3)</PresentationFormat>
  <Paragraphs>133</Paragraphs>
  <Slides>18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Reservation of Water Process</vt:lpstr>
      <vt:lpstr>Why File for Reservations of Water?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 in SEAK </vt:lpstr>
      <vt:lpstr>PowerPoint Presentation</vt:lpstr>
      <vt:lpstr>PowerPoint Presentation</vt:lpstr>
    </vt:vector>
  </TitlesOfParts>
  <Company>Alaska Dept of Fish and Game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sljohnson1</dc:creator>
  <cp:lastModifiedBy>sljohnson1</cp:lastModifiedBy>
  <cp:revision>126</cp:revision>
  <cp:lastPrinted>2015-03-01T20:53:21Z</cp:lastPrinted>
  <dcterms:created xsi:type="dcterms:W3CDTF">2015-02-20T20:49:11Z</dcterms:created>
  <dcterms:modified xsi:type="dcterms:W3CDTF">2015-03-04T15:52:53Z</dcterms:modified>
</cp:coreProperties>
</file>