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0"/>
  </p:notesMasterIdLst>
  <p:sldIdLst>
    <p:sldId id="749" r:id="rId2"/>
    <p:sldId id="750" r:id="rId3"/>
    <p:sldId id="765" r:id="rId4"/>
    <p:sldId id="406" r:id="rId5"/>
    <p:sldId id="751" r:id="rId6"/>
    <p:sldId id="389" r:id="rId7"/>
    <p:sldId id="752" r:id="rId8"/>
    <p:sldId id="377" r:id="rId9"/>
    <p:sldId id="408" r:id="rId10"/>
    <p:sldId id="381" r:id="rId11"/>
    <p:sldId id="392" r:id="rId12"/>
    <p:sldId id="396" r:id="rId13"/>
    <p:sldId id="400" r:id="rId14"/>
    <p:sldId id="756" r:id="rId15"/>
    <p:sldId id="759" r:id="rId16"/>
    <p:sldId id="385" r:id="rId17"/>
    <p:sldId id="753" r:id="rId18"/>
    <p:sldId id="744" r:id="rId19"/>
  </p:sldIdLst>
  <p:sldSz cx="9144000" cy="5143500" type="screen16x9"/>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00"/>
    <a:srgbClr val="33CCCC"/>
    <a:srgbClr val="0000CC"/>
    <a:srgbClr val="3333FF"/>
    <a:srgbClr val="3333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5808" autoAdjust="0"/>
    <p:restoredTop sz="89863" autoAdjust="0"/>
  </p:normalViewPr>
  <p:slideViewPr>
    <p:cSldViewPr>
      <p:cViewPr varScale="1">
        <p:scale>
          <a:sx n="82" d="100"/>
          <a:sy n="82" d="100"/>
        </p:scale>
        <p:origin x="332" y="40"/>
      </p:cViewPr>
      <p:guideLst>
        <p:guide orient="horz" pos="1620"/>
        <p:guide pos="2880"/>
      </p:guideLst>
    </p:cSldViewPr>
  </p:slideViewPr>
  <p:outlineViewPr>
    <p:cViewPr>
      <p:scale>
        <a:sx n="33" d="100"/>
        <a:sy n="33" d="100"/>
      </p:scale>
      <p:origin x="0" y="1824"/>
    </p:cViewPr>
  </p:outlineViewPr>
  <p:notesTextViewPr>
    <p:cViewPr>
      <p:scale>
        <a:sx n="3" d="2"/>
        <a:sy n="3" d="2"/>
      </p:scale>
      <p:origin x="0" y="0"/>
    </p:cViewPr>
  </p:notesTextViewPr>
  <p:sorterViewPr>
    <p:cViewPr>
      <p:scale>
        <a:sx n="100" d="100"/>
        <a:sy n="100" d="100"/>
      </p:scale>
      <p:origin x="0" y="-452"/>
    </p:cViewPr>
  </p:sorterViewPr>
  <p:notesViewPr>
    <p:cSldViewPr>
      <p:cViewPr varScale="1">
        <p:scale>
          <a:sx n="63" d="100"/>
          <a:sy n="63" d="100"/>
        </p:scale>
        <p:origin x="-1534" y="-65"/>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6C2868B-2919-46B3-9717-331BC7D82BF1}" type="datetimeFigureOut">
              <a:rPr lang="en-US" smtClean="0"/>
              <a:pPr/>
              <a:t>3/27/2024</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8245BBA-696D-4A13-9F3A-20E4D88D9CE1}" type="slidenum">
              <a:rPr lang="en-US" smtClean="0"/>
              <a:pPr/>
              <a:t>‹#›</a:t>
            </a:fld>
            <a:endParaRPr lang="en-US"/>
          </a:p>
        </p:txBody>
      </p:sp>
    </p:spTree>
    <p:extLst>
      <p:ext uri="{BB962C8B-B14F-4D97-AF65-F5344CB8AC3E}">
        <p14:creationId xmlns:p14="http://schemas.microsoft.com/office/powerpoint/2010/main" val="386130571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3" Type="http://schemas.openxmlformats.org/officeDocument/2006/relationships/hyperlink" Target="https://www.pac.dfo-mpo.gc.ca/consultation/yukon/yrp-cfy/jtc-ctm-eng.html" TargetMode="External"/><Relationship Id="rId2" Type="http://schemas.openxmlformats.org/officeDocument/2006/relationships/slide" Target="../slides/slide17.xml"/><Relationship Id="rId1" Type="http://schemas.openxmlformats.org/officeDocument/2006/relationships/notesMaster" Target="../notesMasters/notesMaster1.xml"/><Relationship Id="rId4" Type="http://schemas.openxmlformats.org/officeDocument/2006/relationships/hyperlink" Target="https://www.pac.dfo-mpo.gc.ca/fm-gp/species-especes/salmon-saumon/pol/pst-tsp/index-eng.html" TargetMode="Externa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Missouri &amp; Mississippi 1</a:t>
            </a:r>
            <a:r>
              <a:rPr lang="en-US" baseline="30000" dirty="0"/>
              <a:t>st</a:t>
            </a:r>
            <a:r>
              <a:rPr lang="en-US" dirty="0"/>
              <a:t> &amp; 2</a:t>
            </a:r>
            <a:r>
              <a:rPr lang="en-US" baseline="30000" dirty="0"/>
              <a:t>nd</a:t>
            </a:r>
            <a:r>
              <a:rPr lang="en-US" dirty="0"/>
              <a:t> longest; 35-50% Chinook Canadian-origin/</a:t>
            </a:r>
            <a:r>
              <a:rPr lang="en-US" dirty="0" err="1"/>
              <a:t>rtn</a:t>
            </a:r>
            <a:endParaRPr lang="en-US" dirty="0"/>
          </a:p>
        </p:txBody>
      </p:sp>
      <p:sp>
        <p:nvSpPr>
          <p:cNvPr id="4" name="Slide Number Placeholder 3"/>
          <p:cNvSpPr>
            <a:spLocks noGrp="1"/>
          </p:cNvSpPr>
          <p:nvPr>
            <p:ph type="sldNum" sz="quarter" idx="5"/>
          </p:nvPr>
        </p:nvSpPr>
        <p:spPr/>
        <p:txBody>
          <a:bodyPr/>
          <a:lstStyle/>
          <a:p>
            <a:fld id="{F8245BBA-696D-4A13-9F3A-20E4D88D9CE1}" type="slidenum">
              <a:rPr lang="en-US" smtClean="0"/>
              <a:pPr/>
              <a:t>2</a:t>
            </a:fld>
            <a:endParaRPr lang="en-US"/>
          </a:p>
        </p:txBody>
      </p:sp>
    </p:spTree>
    <p:extLst>
      <p:ext uri="{BB962C8B-B14F-4D97-AF65-F5344CB8AC3E}">
        <p14:creationId xmlns:p14="http://schemas.microsoft.com/office/powerpoint/2010/main" val="259876733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b="1" i="0" dirty="0">
                <a:solidFill>
                  <a:srgbClr val="1F497D"/>
                </a:solidFill>
                <a:effectLst/>
                <a:latin typeface="Arial" panose="020B0604020202020204" pitchFamily="34" charset="0"/>
                <a:ea typeface="Times New Roman" panose="02020603050405020304" pitchFamily="18" charset="0"/>
                <a:cs typeface="Times New Roman" panose="02020603050405020304" pitchFamily="18" charset="0"/>
              </a:rPr>
              <a:t>&gt;/= 97% Accuracy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b="1" i="0" dirty="0">
                <a:solidFill>
                  <a:srgbClr val="1F497D"/>
                </a:solidFill>
                <a:effectLst/>
                <a:latin typeface="Arial" panose="020B0604020202020204" pitchFamily="34" charset="0"/>
                <a:ea typeface="Times New Roman" panose="02020603050405020304" pitchFamily="18" charset="0"/>
                <a:cs typeface="Times New Roman" panose="02020603050405020304" pitchFamily="18" charset="0"/>
              </a:rPr>
              <a:t>Table 5.</a:t>
            </a:r>
            <a:r>
              <a:rPr lang="en-US" sz="1800" i="0" dirty="0">
                <a:solidFill>
                  <a:srgbClr val="1F497D"/>
                </a:solidFill>
                <a:effectLst/>
                <a:latin typeface="Arial" panose="020B0604020202020204" pitchFamily="34" charset="0"/>
                <a:ea typeface="Times New Roman" panose="02020603050405020304" pitchFamily="18" charset="0"/>
                <a:cs typeface="Times New Roman" panose="02020603050405020304" pitchFamily="18" charset="0"/>
              </a:rPr>
              <a:t> Calculations of diagnostic sensitivity (Se), Specificity (</a:t>
            </a:r>
            <a:r>
              <a:rPr lang="en-US" sz="1800" i="0" dirty="0" err="1">
                <a:solidFill>
                  <a:srgbClr val="1F497D"/>
                </a:solidFill>
                <a:effectLst/>
                <a:latin typeface="Arial" panose="020B0604020202020204" pitchFamily="34" charset="0"/>
                <a:ea typeface="Times New Roman" panose="02020603050405020304" pitchFamily="18" charset="0"/>
                <a:cs typeface="Times New Roman" panose="02020603050405020304" pitchFamily="18" charset="0"/>
              </a:rPr>
              <a:t>Sp</a:t>
            </a:r>
            <a:r>
              <a:rPr lang="en-US" sz="1800" i="0" dirty="0">
                <a:solidFill>
                  <a:srgbClr val="1F497D"/>
                </a:solidFill>
                <a:effectLst/>
                <a:latin typeface="Arial" panose="020B0604020202020204" pitchFamily="34" charset="0"/>
                <a:ea typeface="Times New Roman" panose="02020603050405020304" pitchFamily="18" charset="0"/>
                <a:cs typeface="Times New Roman" panose="02020603050405020304" pitchFamily="18" charset="0"/>
              </a:rPr>
              <a:t>), Positive Predictive Value (PPV), and Negative Predictive Value (NPV) of qPCR using explant tissue culture as the gold standard. The modified results from these two tests after accounting for histology results are also summarized</a:t>
            </a:r>
            <a:r>
              <a:rPr lang="en-US" sz="1800" i="1" dirty="0">
                <a:solidFill>
                  <a:srgbClr val="1F497D"/>
                </a:solidFill>
                <a:effectLst/>
                <a:latin typeface="Arial" panose="020B0604020202020204" pitchFamily="34" charset="0"/>
                <a:ea typeface="Times New Roman" panose="02020603050405020304" pitchFamily="18" charset="0"/>
                <a:cs typeface="Times New Roman" panose="02020603050405020304" pitchFamily="18" charset="0"/>
              </a:rPr>
              <a:t>. </a:t>
            </a:r>
          </a:p>
          <a:p>
            <a:endParaRPr lang="en-US" dirty="0"/>
          </a:p>
        </p:txBody>
      </p:sp>
      <p:sp>
        <p:nvSpPr>
          <p:cNvPr id="4" name="Slide Number Placeholder 3"/>
          <p:cNvSpPr>
            <a:spLocks noGrp="1"/>
          </p:cNvSpPr>
          <p:nvPr>
            <p:ph type="sldNum" sz="quarter" idx="5"/>
          </p:nvPr>
        </p:nvSpPr>
        <p:spPr/>
        <p:txBody>
          <a:bodyPr/>
          <a:lstStyle/>
          <a:p>
            <a:fld id="{F8245BBA-696D-4A13-9F3A-20E4D88D9CE1}" type="slidenum">
              <a:rPr lang="en-US" smtClean="0"/>
              <a:pPr/>
              <a:t>13</a:t>
            </a:fld>
            <a:endParaRPr lang="en-US"/>
          </a:p>
        </p:txBody>
      </p:sp>
    </p:spTree>
    <p:extLst>
      <p:ext uri="{BB962C8B-B14F-4D97-AF65-F5344CB8AC3E}">
        <p14:creationId xmlns:p14="http://schemas.microsoft.com/office/powerpoint/2010/main" val="362460149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70000" lnSpcReduction="20000"/>
          </a:bodyPr>
          <a:lstStyle/>
          <a:p>
            <a:pPr>
              <a:spcBef>
                <a:spcPts val="600"/>
              </a:spcBef>
              <a:spcAft>
                <a:spcPts val="600"/>
              </a:spcAft>
            </a:pPr>
            <a:r>
              <a:rPr lang="en-US" sz="2800" dirty="0">
                <a:latin typeface="Verdana" panose="020B0604030504040204" pitchFamily="34" charset="0"/>
                <a:ea typeface="Verdana" panose="020B0604030504040204" pitchFamily="34" charset="0"/>
              </a:rPr>
              <a:t>vs</a:t>
            </a:r>
          </a:p>
          <a:p>
            <a:r>
              <a:rPr lang="en-US" sz="2800" dirty="0">
                <a:latin typeface="Verdana" panose="020B0604030504040204" pitchFamily="34" charset="0"/>
                <a:ea typeface="Verdana" panose="020B0604030504040204" pitchFamily="34" charset="0"/>
              </a:rPr>
              <a:t>1 </a:t>
            </a:r>
            <a:r>
              <a:rPr lang="en-US" sz="2800" dirty="0" err="1">
                <a:latin typeface="Verdana" panose="020B0604030504040204" pitchFamily="34" charset="0"/>
                <a:ea typeface="Verdana" panose="020B0604030504040204" pitchFamily="34" charset="0"/>
              </a:rPr>
              <a:t>schizont</a:t>
            </a:r>
            <a:r>
              <a:rPr lang="en-US" sz="2800" dirty="0">
                <a:latin typeface="Verdana" panose="020B0604030504040204" pitchFamily="34" charset="0"/>
                <a:ea typeface="Verdana" panose="020B0604030504040204" pitchFamily="34" charset="0"/>
              </a:rPr>
              <a:t> = 1.4x10</a:t>
            </a:r>
            <a:r>
              <a:rPr lang="en-US" sz="2800" baseline="30000" dirty="0">
                <a:latin typeface="Verdana" panose="020B0604030504040204" pitchFamily="34" charset="0"/>
                <a:ea typeface="Verdana" panose="020B0604030504040204" pitchFamily="34" charset="0"/>
              </a:rPr>
              <a:t>4</a:t>
            </a:r>
            <a:r>
              <a:rPr lang="en-US" sz="2800" dirty="0">
                <a:latin typeface="Verdana" panose="020B0604030504040204" pitchFamily="34" charset="0"/>
                <a:ea typeface="Verdana" panose="020B0604030504040204" pitchFamily="34" charset="0"/>
              </a:rPr>
              <a:t> copies (Lowe et al., 2018)</a:t>
            </a:r>
          </a:p>
          <a:p>
            <a:endParaRPr lang="en-US" sz="2800" dirty="0">
              <a:latin typeface="Verdana" panose="020B0604030504040204" pitchFamily="34" charset="0"/>
              <a:ea typeface="Verdana" panose="020B0604030504040204" pitchFamily="34" charset="0"/>
            </a:endParaRPr>
          </a:p>
          <a:p>
            <a:pPr marL="285750" indent="-285750">
              <a:buFontTx/>
              <a:buChar char="-"/>
            </a:pPr>
            <a:r>
              <a:rPr lang="en-US" sz="2800" dirty="0">
                <a:latin typeface="Verdana" panose="020B0604030504040204" pitchFamily="34" charset="0"/>
                <a:ea typeface="Verdana" panose="020B0604030504040204" pitchFamily="34" charset="0"/>
              </a:rPr>
              <a:t>Different hosts: herring vs salmon</a:t>
            </a:r>
          </a:p>
          <a:p>
            <a:pPr marL="285750" indent="-285750">
              <a:buFontTx/>
              <a:buChar char="-"/>
            </a:pPr>
            <a:r>
              <a:rPr lang="en-US" sz="2800" dirty="0">
                <a:latin typeface="Verdana" panose="020B0604030504040204" pitchFamily="34" charset="0"/>
                <a:ea typeface="Verdana" panose="020B0604030504040204" pitchFamily="34" charset="0"/>
              </a:rPr>
              <a:t>Counts culture vs histology</a:t>
            </a:r>
          </a:p>
          <a:p>
            <a:pPr marL="285750" indent="-285750">
              <a:buFontTx/>
              <a:buChar char="-"/>
            </a:pPr>
            <a:r>
              <a:rPr lang="en-US" sz="2800" dirty="0">
                <a:latin typeface="Verdana" panose="020B0604030504040204" pitchFamily="34" charset="0"/>
                <a:ea typeface="Verdana" panose="020B0604030504040204" pitchFamily="34" charset="0"/>
              </a:rPr>
              <a:t>Histology low sensitivity, light infections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2800" dirty="0">
                <a:latin typeface="Verdana" panose="020B0604030504040204" pitchFamily="34" charset="0"/>
                <a:ea typeface="Verdana" panose="020B0604030504040204" pitchFamily="34" charset="0"/>
              </a:rPr>
              <a:t>Increase 1 gene copy #/mg predicts that average schizonts/mm</a:t>
            </a:r>
            <a:r>
              <a:rPr lang="en-US" sz="2800" baseline="30000" dirty="0">
                <a:latin typeface="Verdana" panose="020B0604030504040204" pitchFamily="34" charset="0"/>
                <a:ea typeface="Verdana" panose="020B0604030504040204" pitchFamily="34" charset="0"/>
              </a:rPr>
              <a:t>3</a:t>
            </a:r>
            <a:r>
              <a:rPr lang="en-US" sz="2800" dirty="0">
                <a:latin typeface="Verdana" panose="020B0604030504040204" pitchFamily="34" charset="0"/>
                <a:ea typeface="Verdana" panose="020B0604030504040204" pitchFamily="34" charset="0"/>
              </a:rPr>
              <a:t> increase by 1.5x</a:t>
            </a:r>
            <a:r>
              <a:rPr lang="en-US" sz="2800" baseline="30000" dirty="0">
                <a:latin typeface="Verdana" panose="020B0604030504040204" pitchFamily="34" charset="0"/>
                <a:ea typeface="Verdana" panose="020B0604030504040204" pitchFamily="34" charset="0"/>
              </a:rPr>
              <a:t>10-4 </a:t>
            </a:r>
            <a:r>
              <a:rPr lang="en-US" sz="2800" baseline="0" dirty="0">
                <a:latin typeface="Verdana" panose="020B0604030504040204" pitchFamily="34" charset="0"/>
                <a:ea typeface="Verdana" panose="020B0604030504040204" pitchFamily="34" charset="0"/>
              </a:rPr>
              <a:t>+/-9.9</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This correlated increase may appear small, but the resulting number of parasites in section is much higher when considering that samples contained an average of 2.9x10</a:t>
            </a:r>
            <a:r>
              <a:rPr lang="en-US" sz="1800" baseline="30000" dirty="0">
                <a:effectLst/>
                <a:latin typeface="Times New Roman" panose="02020603050405020304" pitchFamily="18" charset="0"/>
                <a:ea typeface="Calibri" panose="020F0502020204030204" pitchFamily="34" charset="0"/>
                <a:cs typeface="Times New Roman" panose="02020603050405020304" pitchFamily="18" charset="0"/>
              </a:rPr>
              <a:t>8</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copies/g and a maximum of 2.1x10</a:t>
            </a:r>
            <a:r>
              <a:rPr lang="en-US" sz="1800" baseline="30000" dirty="0">
                <a:effectLst/>
                <a:latin typeface="Times New Roman" panose="02020603050405020304" pitchFamily="18" charset="0"/>
                <a:ea typeface="Calibri" panose="020F0502020204030204" pitchFamily="34" charset="0"/>
                <a:cs typeface="Times New Roman" panose="02020603050405020304" pitchFamily="18" charset="0"/>
              </a:rPr>
              <a:t>9</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copies/g that would correlate to 44 schizonts/mm</a:t>
            </a:r>
            <a:r>
              <a:rPr lang="en-US" sz="1800" baseline="30000" dirty="0">
                <a:effectLst/>
                <a:latin typeface="Times New Roman" panose="02020603050405020304" pitchFamily="18" charset="0"/>
                <a:ea typeface="Calibri" panose="020F0502020204030204" pitchFamily="34" charset="0"/>
                <a:cs typeface="Times New Roman" panose="02020603050405020304" pitchFamily="18" charset="0"/>
              </a:rPr>
              <a:t>3</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and 320 schizonts/mm</a:t>
            </a:r>
            <a:r>
              <a:rPr lang="en-US" sz="1800" baseline="30000" dirty="0">
                <a:effectLst/>
                <a:latin typeface="Times New Roman" panose="02020603050405020304" pitchFamily="18" charset="0"/>
                <a:ea typeface="Calibri" panose="020F0502020204030204" pitchFamily="34" charset="0"/>
                <a:cs typeface="Times New Roman" panose="02020603050405020304" pitchFamily="18" charset="0"/>
              </a:rPr>
              <a:t>3</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respectively, in histological section.  Note: 1 schizont = 1.4x10^4 copies</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F8245BBA-696D-4A13-9F3A-20E4D88D9CE1}" type="slidenum">
              <a:rPr lang="en-US" smtClean="0"/>
              <a:pPr/>
              <a:t>14</a:t>
            </a:fld>
            <a:endParaRPr lang="en-US"/>
          </a:p>
        </p:txBody>
      </p:sp>
    </p:spTree>
    <p:extLst>
      <p:ext uri="{BB962C8B-B14F-4D97-AF65-F5344CB8AC3E}">
        <p14:creationId xmlns:p14="http://schemas.microsoft.com/office/powerpoint/2010/main" val="155485070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8245BBA-696D-4A13-9F3A-20E4D88D9CE1}" type="slidenum">
              <a:rPr lang="en-US" smtClean="0"/>
              <a:pPr/>
              <a:t>15</a:t>
            </a:fld>
            <a:endParaRPr lang="en-US"/>
          </a:p>
        </p:txBody>
      </p:sp>
    </p:spTree>
    <p:extLst>
      <p:ext uri="{BB962C8B-B14F-4D97-AF65-F5344CB8AC3E}">
        <p14:creationId xmlns:p14="http://schemas.microsoft.com/office/powerpoint/2010/main" val="398085508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Yukon River Salmon Agreement (the Agreement) establishing the Yukon River Panel (YRP) and its </a:t>
            </a:r>
            <a:r>
              <a:rPr lang="en-US" dirty="0">
                <a:hlinkClick r:id="rId3"/>
              </a:rPr>
              <a:t>Joint Technical Committee (JTC)</a:t>
            </a:r>
            <a:r>
              <a:rPr lang="en-US" dirty="0"/>
              <a:t> was recognized by both the US and Canada as an executive agreement on December 4, 2002 and now forms Chapter 8 of the </a:t>
            </a:r>
            <a:r>
              <a:rPr lang="en-US" dirty="0">
                <a:hlinkClick r:id="rId4"/>
              </a:rPr>
              <a:t>Pacific Salmon Treaty</a:t>
            </a:r>
            <a:r>
              <a:rPr lang="en-US" dirty="0"/>
              <a:t> (1985). The Agreement helps to ensure that adequate numbers of salmon are allowed to pass from the US into Canada and spawn in their natal streams.</a:t>
            </a:r>
          </a:p>
        </p:txBody>
      </p:sp>
      <p:sp>
        <p:nvSpPr>
          <p:cNvPr id="4" name="Slide Number Placeholder 3"/>
          <p:cNvSpPr>
            <a:spLocks noGrp="1"/>
          </p:cNvSpPr>
          <p:nvPr>
            <p:ph type="sldNum" sz="quarter" idx="5"/>
          </p:nvPr>
        </p:nvSpPr>
        <p:spPr/>
        <p:txBody>
          <a:bodyPr/>
          <a:lstStyle/>
          <a:p>
            <a:fld id="{F8245BBA-696D-4A13-9F3A-20E4D88D9CE1}" type="slidenum">
              <a:rPr lang="en-US" smtClean="0"/>
              <a:pPr/>
              <a:t>17</a:t>
            </a:fld>
            <a:endParaRPr lang="en-US"/>
          </a:p>
        </p:txBody>
      </p:sp>
    </p:spTree>
    <p:extLst>
      <p:ext uri="{BB962C8B-B14F-4D97-AF65-F5344CB8AC3E}">
        <p14:creationId xmlns:p14="http://schemas.microsoft.com/office/powerpoint/2010/main" val="391087272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effectLst/>
                <a:latin typeface="Times New Roman" panose="02020603050405020304" pitchFamily="18" charset="0"/>
                <a:ea typeface="Times New Roman" panose="02020603050405020304" pitchFamily="18" charset="0"/>
              </a:rPr>
              <a:t>Working knowledge of </a:t>
            </a:r>
            <a:r>
              <a:rPr lang="en-US" sz="1200" i="1" dirty="0" err="1">
                <a:effectLst/>
                <a:latin typeface="Times New Roman" panose="02020603050405020304" pitchFamily="18" charset="0"/>
                <a:ea typeface="Times New Roman" panose="02020603050405020304" pitchFamily="18" charset="0"/>
              </a:rPr>
              <a:t>Ichthyophonus</a:t>
            </a:r>
            <a:r>
              <a:rPr lang="en-US" sz="1200" dirty="0">
                <a:effectLst/>
                <a:latin typeface="Times New Roman" panose="02020603050405020304" pitchFamily="18" charset="0"/>
                <a:ea typeface="Times New Roman" panose="02020603050405020304" pitchFamily="18" charset="0"/>
              </a:rPr>
              <a:t> transmission between piscivores and </a:t>
            </a:r>
            <a:r>
              <a:rPr lang="en-US" sz="1200" dirty="0" err="1">
                <a:effectLst/>
                <a:latin typeface="Times New Roman" panose="02020603050405020304" pitchFamily="18" charset="0"/>
                <a:ea typeface="Times New Roman" panose="02020603050405020304" pitchFamily="18" charset="0"/>
              </a:rPr>
              <a:t>planktivores</a:t>
            </a:r>
            <a:r>
              <a:rPr lang="en-US" sz="1200" dirty="0">
                <a:effectLst/>
                <a:latin typeface="Times New Roman" panose="02020603050405020304" pitchFamily="18" charset="0"/>
                <a:ea typeface="Times New Roman" panose="02020603050405020304" pitchFamily="18" charset="0"/>
              </a:rPr>
              <a:t>, as well as among demersal piscivores. (+) = infected prey; (*) = waterborne infective cell. </a:t>
            </a:r>
            <a:r>
              <a:rPr lang="en-US" sz="1200" b="1" dirty="0">
                <a:effectLst/>
                <a:latin typeface="Times New Roman" panose="02020603050405020304" pitchFamily="18" charset="0"/>
                <a:ea typeface="Times New Roman" panose="02020603050405020304" pitchFamily="18" charset="0"/>
              </a:rPr>
              <a:t>(b) </a:t>
            </a:r>
            <a:r>
              <a:rPr lang="en-US" sz="1200" dirty="0">
                <a:effectLst/>
                <a:latin typeface="Times New Roman" panose="02020603050405020304" pitchFamily="18" charset="0"/>
                <a:ea typeface="Times New Roman" panose="02020603050405020304" pitchFamily="18" charset="0"/>
              </a:rPr>
              <a:t>Portal of entry and exit of </a:t>
            </a:r>
            <a:r>
              <a:rPr lang="en-US" sz="1200" i="1" dirty="0" err="1">
                <a:effectLst/>
                <a:latin typeface="Times New Roman" panose="02020603050405020304" pitchFamily="18" charset="0"/>
                <a:ea typeface="Times New Roman" panose="02020603050405020304" pitchFamily="18" charset="0"/>
              </a:rPr>
              <a:t>Ichthyophonus</a:t>
            </a:r>
            <a:r>
              <a:rPr lang="en-US" sz="1200" dirty="0">
                <a:effectLst/>
                <a:latin typeface="Times New Roman" panose="02020603050405020304" pitchFamily="18" charset="0"/>
                <a:ea typeface="Times New Roman" panose="02020603050405020304" pitchFamily="18" charset="0"/>
              </a:rPr>
              <a:t> cells from fish. </a:t>
            </a:r>
            <a:r>
              <a:rPr lang="en-US" sz="1200" b="1" dirty="0">
                <a:effectLst/>
                <a:latin typeface="Times New Roman" panose="02020603050405020304" pitchFamily="18" charset="0"/>
                <a:ea typeface="Times New Roman" panose="02020603050405020304" pitchFamily="18" charset="0"/>
              </a:rPr>
              <a:t>Solid arrows = experimentally confirmed</a:t>
            </a:r>
            <a:r>
              <a:rPr lang="en-US" sz="1200" dirty="0">
                <a:effectLst/>
                <a:latin typeface="Times New Roman" panose="02020603050405020304" pitchFamily="18" charset="0"/>
                <a:ea typeface="Times New Roman" panose="02020603050405020304" pitchFamily="18" charset="0"/>
              </a:rPr>
              <a:t>; the fate of cells exiting host is unknown. </a:t>
            </a:r>
            <a:r>
              <a:rPr lang="en-US" sz="1200" b="1" dirty="0">
                <a:effectLst/>
                <a:latin typeface="Times New Roman" panose="02020603050405020304" pitchFamily="18" charset="0"/>
                <a:ea typeface="Times New Roman" panose="02020603050405020304" pitchFamily="18" charset="0"/>
              </a:rPr>
              <a:t>Empty arrows = exit route unknown, but cells confirmed to be infective </a:t>
            </a:r>
            <a:r>
              <a:rPr lang="en-US" sz="1200" dirty="0">
                <a:effectLst/>
                <a:latin typeface="Times New Roman" panose="02020603050405020304" pitchFamily="18" charset="0"/>
                <a:ea typeface="Times New Roman" panose="02020603050405020304" pitchFamily="18" charset="0"/>
              </a:rPr>
              <a:t>(from Kocan, 2019). </a:t>
            </a:r>
          </a:p>
          <a:p>
            <a:endParaRPr lang="en-US" dirty="0"/>
          </a:p>
        </p:txBody>
      </p:sp>
      <p:sp>
        <p:nvSpPr>
          <p:cNvPr id="4" name="Slide Number Placeholder 3"/>
          <p:cNvSpPr>
            <a:spLocks noGrp="1"/>
          </p:cNvSpPr>
          <p:nvPr>
            <p:ph type="sldNum" sz="quarter" idx="5"/>
          </p:nvPr>
        </p:nvSpPr>
        <p:spPr/>
        <p:txBody>
          <a:bodyPr/>
          <a:lstStyle/>
          <a:p>
            <a:fld id="{F8245BBA-696D-4A13-9F3A-20E4D88D9CE1}" type="slidenum">
              <a:rPr lang="en-US" smtClean="0"/>
              <a:pPr/>
              <a:t>3</a:t>
            </a:fld>
            <a:endParaRPr lang="en-US"/>
          </a:p>
        </p:txBody>
      </p:sp>
    </p:spTree>
    <p:extLst>
      <p:ext uri="{BB962C8B-B14F-4D97-AF65-F5344CB8AC3E}">
        <p14:creationId xmlns:p14="http://schemas.microsoft.com/office/powerpoint/2010/main" val="146900535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20000"/>
          </a:bodyPr>
          <a:lstStyle/>
          <a:p>
            <a:pPr marL="457200" lvl="1" indent="0">
              <a:buNone/>
            </a:pPr>
            <a:endParaRPr lang="en-US" sz="26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a:p>
            <a:pPr lvl="1"/>
            <a:r>
              <a:rPr lang="en-US" sz="26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Tanana confluence- CDN-bound   prevalence &amp; severity vs. Tanana </a:t>
            </a:r>
            <a:r>
              <a:rPr lang="en-US" sz="18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(Kocan &amp; Hershberger 2006)</a:t>
            </a:r>
          </a:p>
          <a:p>
            <a:pPr marL="800100" lvl="1" indent="-342900">
              <a:buAutoNum type="arabicParenR"/>
            </a:pPr>
            <a:r>
              <a:rPr lang="en-US" sz="22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pop. differ resistance- unlikely, chronic persistent infect </a:t>
            </a:r>
            <a:r>
              <a:rPr lang="en-US" sz="14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(McVicar &amp; McLay 1985)</a:t>
            </a:r>
          </a:p>
          <a:p>
            <a:pPr marL="800100" lvl="1" indent="-342900">
              <a:buAutoNum type="arabicParenR"/>
            </a:pPr>
            <a:r>
              <a:rPr lang="en-US" sz="22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genetic diff. feeding behavior- unlikely, same food source in ocean</a:t>
            </a:r>
          </a:p>
          <a:p>
            <a:pPr marL="800100" lvl="1" indent="-342900">
              <a:buAutoNum type="arabicParenR"/>
            </a:pPr>
            <a:r>
              <a:rPr lang="en-US" sz="22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physiological diff. sexual maturation affect disease course- possibly</a:t>
            </a:r>
          </a:p>
          <a:p>
            <a:pPr marL="857250" lvl="2" indent="0">
              <a:buClr>
                <a:srgbClr val="FF0000"/>
              </a:buClr>
              <a:buNone/>
            </a:pPr>
            <a:r>
              <a:rPr lang="en-US" sz="18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Tanana fish 1,000 mi less migration, so less lipid reserve</a:t>
            </a:r>
          </a:p>
          <a:p>
            <a:pPr marL="800100" lvl="1" indent="-342900">
              <a:buAutoNum type="arabicParenR"/>
            </a:pPr>
            <a:r>
              <a:rPr lang="en-US" sz="22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severely infected fish died </a:t>
            </a:r>
            <a:r>
              <a:rPr lang="en-US" sz="2200" i="1" dirty="0" err="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en</a:t>
            </a:r>
            <a:r>
              <a:rPr lang="en-US" sz="2200" i="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route</a:t>
            </a:r>
            <a:r>
              <a:rPr lang="en-US" sz="22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less infected population- likely</a:t>
            </a:r>
          </a:p>
          <a:p>
            <a:pPr marL="857250" lvl="2" indent="0">
              <a:buNone/>
            </a:pPr>
            <a:r>
              <a:rPr lang="en-US" sz="18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swimming stamina due to cardiac damage</a:t>
            </a:r>
          </a:p>
          <a:p>
            <a:endParaRPr lang="en-US" dirty="0"/>
          </a:p>
        </p:txBody>
      </p:sp>
      <p:sp>
        <p:nvSpPr>
          <p:cNvPr id="4" name="Slide Number Placeholder 3"/>
          <p:cNvSpPr>
            <a:spLocks noGrp="1"/>
          </p:cNvSpPr>
          <p:nvPr>
            <p:ph type="sldNum" sz="quarter" idx="5"/>
          </p:nvPr>
        </p:nvSpPr>
        <p:spPr/>
        <p:txBody>
          <a:bodyPr/>
          <a:lstStyle/>
          <a:p>
            <a:fld id="{F8245BBA-696D-4A13-9F3A-20E4D88D9CE1}" type="slidenum">
              <a:rPr lang="en-US" smtClean="0"/>
              <a:pPr/>
              <a:t>4</a:t>
            </a:fld>
            <a:endParaRPr lang="en-US"/>
          </a:p>
        </p:txBody>
      </p:sp>
    </p:spTree>
    <p:extLst>
      <p:ext uri="{BB962C8B-B14F-4D97-AF65-F5344CB8AC3E}">
        <p14:creationId xmlns:p14="http://schemas.microsoft.com/office/powerpoint/2010/main" val="18146008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2020 samples (</a:t>
            </a:r>
            <a:r>
              <a:rPr lang="en-US" dirty="0" err="1"/>
              <a:t>Salcha</a:t>
            </a:r>
            <a:r>
              <a:rPr lang="en-US" dirty="0"/>
              <a:t>) 1/10, 1.3/mm2 (0.01/mm3)</a:t>
            </a:r>
          </a:p>
        </p:txBody>
      </p:sp>
      <p:sp>
        <p:nvSpPr>
          <p:cNvPr id="4" name="Slide Number Placeholder 3"/>
          <p:cNvSpPr>
            <a:spLocks noGrp="1"/>
          </p:cNvSpPr>
          <p:nvPr>
            <p:ph type="sldNum" sz="quarter" idx="5"/>
          </p:nvPr>
        </p:nvSpPr>
        <p:spPr/>
        <p:txBody>
          <a:bodyPr/>
          <a:lstStyle/>
          <a:p>
            <a:fld id="{F8245BBA-696D-4A13-9F3A-20E4D88D9CE1}" type="slidenum">
              <a:rPr lang="en-US" smtClean="0"/>
              <a:pPr/>
              <a:t>5</a:t>
            </a:fld>
            <a:endParaRPr lang="en-US"/>
          </a:p>
        </p:txBody>
      </p:sp>
    </p:spTree>
    <p:extLst>
      <p:ext uri="{BB962C8B-B14F-4D97-AF65-F5344CB8AC3E}">
        <p14:creationId xmlns:p14="http://schemas.microsoft.com/office/powerpoint/2010/main" val="376912488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Fishery disasters significantly impacting rural Alaskan’s basic food security, culture, economics and way of life. A real hardship for these Alaskans. </a:t>
            </a:r>
          </a:p>
        </p:txBody>
      </p:sp>
      <p:sp>
        <p:nvSpPr>
          <p:cNvPr id="4" name="Slide Number Placeholder 3"/>
          <p:cNvSpPr>
            <a:spLocks noGrp="1"/>
          </p:cNvSpPr>
          <p:nvPr>
            <p:ph type="sldNum" sz="quarter" idx="5"/>
          </p:nvPr>
        </p:nvSpPr>
        <p:spPr/>
        <p:txBody>
          <a:bodyPr/>
          <a:lstStyle/>
          <a:p>
            <a:fld id="{F8245BBA-696D-4A13-9F3A-20E4D88D9CE1}" type="slidenum">
              <a:rPr lang="en-US" smtClean="0"/>
              <a:pPr/>
              <a:t>6</a:t>
            </a:fld>
            <a:endParaRPr lang="en-US"/>
          </a:p>
        </p:txBody>
      </p:sp>
    </p:spTree>
    <p:extLst>
      <p:ext uri="{BB962C8B-B14F-4D97-AF65-F5344CB8AC3E}">
        <p14:creationId xmlns:p14="http://schemas.microsoft.com/office/powerpoint/2010/main" val="12715890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Rampart Rapids is where my fish camp where we did </a:t>
            </a:r>
            <a:r>
              <a:rPr lang="en-US" dirty="0" err="1"/>
              <a:t>alot</a:t>
            </a:r>
            <a:r>
              <a:rPr lang="en-US" dirty="0"/>
              <a:t> of research. Rampart is the village 35 miles upriver from the Rampart Rapids. Everyone calls the Rampart Rapids the "Rapids". The name Rampart Rapids is in multiple history books and names the place where the river narrows and current speeds up 35 miles down from the village of Rampart. It has a long history as a prime native fishing spot and dangerous place during the gold rush for rafts and scows. One thing that seems to get neglected however is the severity of the ICH in the early 90's. While no studies were done back then myself and Bill </a:t>
            </a:r>
            <a:r>
              <a:rPr lang="en-US" dirty="0" err="1"/>
              <a:t>Fliris</a:t>
            </a:r>
            <a:r>
              <a:rPr lang="en-US" dirty="0"/>
              <a:t>, who first recognized it in the Chinook in the late 80's, have both felt strongly that the severity back then was greater than that of the 2000 years. </a:t>
            </a:r>
          </a:p>
          <a:p>
            <a:r>
              <a:rPr lang="en-US" dirty="0"/>
              <a:t>Size at age returns impacts?</a:t>
            </a:r>
          </a:p>
          <a:p>
            <a:endParaRPr lang="en-US" dirty="0"/>
          </a:p>
        </p:txBody>
      </p:sp>
      <p:sp>
        <p:nvSpPr>
          <p:cNvPr id="4" name="Slide Number Placeholder 3"/>
          <p:cNvSpPr>
            <a:spLocks noGrp="1"/>
          </p:cNvSpPr>
          <p:nvPr>
            <p:ph type="sldNum" sz="quarter" idx="5"/>
          </p:nvPr>
        </p:nvSpPr>
        <p:spPr/>
        <p:txBody>
          <a:bodyPr/>
          <a:lstStyle/>
          <a:p>
            <a:fld id="{F8245BBA-696D-4A13-9F3A-20E4D88D9CE1}" type="slidenum">
              <a:rPr lang="en-US" smtClean="0"/>
              <a:pPr/>
              <a:t>7</a:t>
            </a:fld>
            <a:endParaRPr lang="en-US"/>
          </a:p>
        </p:txBody>
      </p:sp>
    </p:spTree>
    <p:extLst>
      <p:ext uri="{BB962C8B-B14F-4D97-AF65-F5344CB8AC3E}">
        <p14:creationId xmlns:p14="http://schemas.microsoft.com/office/powerpoint/2010/main" val="156832480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8245BBA-696D-4A13-9F3A-20E4D88D9CE1}" type="slidenum">
              <a:rPr lang="en-US" smtClean="0"/>
              <a:pPr/>
              <a:t>8</a:t>
            </a:fld>
            <a:endParaRPr lang="en-US"/>
          </a:p>
        </p:txBody>
      </p:sp>
    </p:spTree>
    <p:extLst>
      <p:ext uri="{BB962C8B-B14F-4D97-AF65-F5344CB8AC3E}">
        <p14:creationId xmlns:p14="http://schemas.microsoft.com/office/powerpoint/2010/main" val="15975209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b="1" i="0" dirty="0">
                <a:solidFill>
                  <a:srgbClr val="1F497D"/>
                </a:solidFill>
                <a:effectLst/>
                <a:latin typeface="Arial" panose="020B0604020202020204" pitchFamily="34" charset="0"/>
                <a:ea typeface="Times New Roman" panose="02020603050405020304" pitchFamily="18" charset="0"/>
                <a:cs typeface="Times New Roman" panose="02020603050405020304" pitchFamily="18" charset="0"/>
              </a:rPr>
              <a:t>Figure 4.</a:t>
            </a:r>
            <a:r>
              <a:rPr lang="en-US" sz="1800" i="0" dirty="0">
                <a:solidFill>
                  <a:srgbClr val="1F497D"/>
                </a:solidFill>
                <a:effectLst/>
                <a:latin typeface="Arial" panose="020B0604020202020204" pitchFamily="34" charset="0"/>
                <a:ea typeface="Times New Roman" panose="02020603050405020304" pitchFamily="18" charset="0"/>
                <a:cs typeface="Times New Roman" panose="02020603050405020304" pitchFamily="18" charset="0"/>
              </a:rPr>
              <a:t> Histopathology of</a:t>
            </a:r>
            <a:r>
              <a:rPr lang="en-US" sz="1800" i="1" dirty="0">
                <a:solidFill>
                  <a:srgbClr val="1F497D"/>
                </a:solidFill>
                <a:effectLst/>
                <a:latin typeface="Arial" panose="020B0604020202020204" pitchFamily="34" charset="0"/>
                <a:ea typeface="Times New Roman" panose="02020603050405020304" pitchFamily="18" charset="0"/>
                <a:cs typeface="Times New Roman" panose="02020603050405020304" pitchFamily="18" charset="0"/>
              </a:rPr>
              <a:t> </a:t>
            </a:r>
            <a:r>
              <a:rPr lang="en-US" sz="1800" i="1" dirty="0" err="1">
                <a:solidFill>
                  <a:srgbClr val="1F497D"/>
                </a:solidFill>
                <a:effectLst/>
                <a:latin typeface="Arial" panose="020B0604020202020204" pitchFamily="34" charset="0"/>
                <a:ea typeface="Times New Roman" panose="02020603050405020304" pitchFamily="18" charset="0"/>
                <a:cs typeface="Times New Roman" panose="02020603050405020304" pitchFamily="18" charset="0"/>
              </a:rPr>
              <a:t>Ichthyophonus</a:t>
            </a:r>
            <a:r>
              <a:rPr lang="en-US" sz="1800" i="0" dirty="0">
                <a:solidFill>
                  <a:srgbClr val="1F497D"/>
                </a:solidFill>
                <a:effectLst/>
                <a:latin typeface="Arial" panose="020B0604020202020204" pitchFamily="34" charset="0"/>
                <a:ea typeface="Times New Roman" panose="02020603050405020304" pitchFamily="18" charset="0"/>
                <a:cs typeface="Times New Roman" panose="02020603050405020304" pitchFamily="18" charset="0"/>
              </a:rPr>
              <a:t> infections in Yukon Chinook salmon showing examples of inflammation index. a) Grade-0, parasite is intimately associated with myocytes and void of inflammation (arrow), b) Grade-1, parasite surrounded by mild inflammation (arrow), c) Grade-2, parasites encapsulated by discrete granulomas (arrow), d) Grade-3, obliterative necrotizing granulomatous inflammation (arrow), parasite present in lesion in previous section, n = caseous necrosis.</a:t>
            </a:r>
            <a:endParaRPr lang="en-US" sz="1800" i="1" dirty="0">
              <a:solidFill>
                <a:srgbClr val="1F497D"/>
              </a:solidFill>
              <a:effectLst/>
              <a:latin typeface="Arial" panose="020B0604020202020204" pitchFamily="34" charset="0"/>
              <a:ea typeface="Times New Roman" panose="02020603050405020304" pitchFamily="18" charset="0"/>
              <a:cs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fld id="{F8245BBA-696D-4A13-9F3A-20E4D88D9CE1}" type="slidenum">
              <a:rPr lang="en-US" smtClean="0"/>
              <a:pPr/>
              <a:t>11</a:t>
            </a:fld>
            <a:endParaRPr lang="en-US"/>
          </a:p>
        </p:txBody>
      </p:sp>
    </p:spTree>
    <p:extLst>
      <p:ext uri="{BB962C8B-B14F-4D97-AF65-F5344CB8AC3E}">
        <p14:creationId xmlns:p14="http://schemas.microsoft.com/office/powerpoint/2010/main" val="327419331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1"/>
            <a:r>
              <a:rPr lang="en-US" sz="2400" dirty="0">
                <a:effectLst/>
                <a:latin typeface="Verdana" panose="020B0604030504040204" pitchFamily="34" charset="0"/>
                <a:ea typeface="Verdana" panose="020B0604030504040204" pitchFamily="34" charset="0"/>
              </a:rPr>
              <a:t>No</a:t>
            </a:r>
            <a:r>
              <a:rPr lang="en-US" sz="2400" baseline="0" dirty="0">
                <a:effectLst/>
                <a:latin typeface="Verdana" panose="020B0604030504040204" pitchFamily="34" charset="0"/>
                <a:ea typeface="Verdana" panose="020B0604030504040204" pitchFamily="34" charset="0"/>
              </a:rPr>
              <a:t> </a:t>
            </a:r>
            <a:r>
              <a:rPr lang="en-US" sz="2400" dirty="0">
                <a:effectLst/>
                <a:latin typeface="Verdana" panose="020B0604030504040204" pitchFamily="34" charset="0"/>
                <a:ea typeface="Verdana" panose="020B0604030504040204" pitchFamily="34" charset="0"/>
              </a:rPr>
              <a:t>diff by test, sex, size, or country of origin </a:t>
            </a:r>
            <a:r>
              <a:rPr lang="en-US" sz="2000" dirty="0">
                <a:effectLst/>
                <a:latin typeface="Verdana" panose="020B0604030504040204" pitchFamily="34" charset="0"/>
                <a:ea typeface="Verdana" panose="020B0604030504040204" pitchFamily="34" charset="0"/>
              </a:rPr>
              <a:t>(χ2);</a:t>
            </a:r>
            <a:r>
              <a:rPr lang="en-US" sz="2000" baseline="0" dirty="0">
                <a:effectLst/>
                <a:latin typeface="Verdana" panose="020B0604030504040204" pitchFamily="34" charset="0"/>
                <a:ea typeface="Verdana" panose="020B0604030504040204" pitchFamily="34" charset="0"/>
              </a:rPr>
              <a:t> </a:t>
            </a:r>
            <a:r>
              <a:rPr lang="en-US" sz="1800" dirty="0">
                <a:effectLst/>
                <a:latin typeface="Verdana" panose="020B0604030504040204" pitchFamily="34" charset="0"/>
                <a:ea typeface="Verdana" panose="020B0604030504040204" pitchFamily="34" charset="0"/>
              </a:rPr>
              <a:t>Differed by age: 1.3yr lower prevalence than 1.4 </a:t>
            </a:r>
            <a:r>
              <a:rPr lang="en-US" sz="1800" dirty="0" err="1">
                <a:effectLst/>
                <a:latin typeface="Verdana" panose="020B0604030504040204" pitchFamily="34" charset="0"/>
                <a:ea typeface="Verdana" panose="020B0604030504040204" pitchFamily="34" charset="0"/>
              </a:rPr>
              <a:t>yr</a:t>
            </a:r>
            <a:endParaRPr lang="en-US" sz="1800" dirty="0">
              <a:effectLst/>
              <a:latin typeface="Verdana" panose="020B0604030504040204" pitchFamily="34" charset="0"/>
              <a:ea typeface="Verdana" panose="020B0604030504040204" pitchFamily="34" charset="0"/>
            </a:endParaRPr>
          </a:p>
        </p:txBody>
      </p:sp>
      <p:sp>
        <p:nvSpPr>
          <p:cNvPr id="4" name="Slide Number Placeholder 3"/>
          <p:cNvSpPr>
            <a:spLocks noGrp="1"/>
          </p:cNvSpPr>
          <p:nvPr>
            <p:ph type="sldNum" sz="quarter" idx="5"/>
          </p:nvPr>
        </p:nvSpPr>
        <p:spPr/>
        <p:txBody>
          <a:bodyPr/>
          <a:lstStyle/>
          <a:p>
            <a:fld id="{F8245BBA-696D-4A13-9F3A-20E4D88D9CE1}" type="slidenum">
              <a:rPr lang="en-US" smtClean="0"/>
              <a:pPr/>
              <a:t>12</a:t>
            </a:fld>
            <a:endParaRPr lang="en-US"/>
          </a:p>
        </p:txBody>
      </p:sp>
    </p:spTree>
    <p:extLst>
      <p:ext uri="{BB962C8B-B14F-4D97-AF65-F5344CB8AC3E}">
        <p14:creationId xmlns:p14="http://schemas.microsoft.com/office/powerpoint/2010/main" val="359720097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2" name="Group 2"/>
          <p:cNvGrpSpPr>
            <a:grpSpLocks/>
          </p:cNvGrpSpPr>
          <p:nvPr/>
        </p:nvGrpSpPr>
        <p:grpSpPr bwMode="auto">
          <a:xfrm>
            <a:off x="0" y="0"/>
            <a:ext cx="9144000" cy="5142310"/>
            <a:chOff x="0" y="0"/>
            <a:chExt cx="5760" cy="4319"/>
          </a:xfrm>
        </p:grpSpPr>
        <p:sp>
          <p:nvSpPr>
            <p:cNvPr id="34819" name="Freeform 3"/>
            <p:cNvSpPr>
              <a:spLocks/>
            </p:cNvSpPr>
            <p:nvPr/>
          </p:nvSpPr>
          <p:spPr bwMode="hidden">
            <a:xfrm>
              <a:off x="0" y="12"/>
              <a:ext cx="5758" cy="3273"/>
            </a:xfrm>
            <a:custGeom>
              <a:avLst/>
              <a:gdLst/>
              <a:ahLst/>
              <a:cxnLst>
                <a:cxn ang="0">
                  <a:pos x="3193" y="1816"/>
                </a:cxn>
                <a:cxn ang="0">
                  <a:pos x="0" y="0"/>
                </a:cxn>
                <a:cxn ang="0">
                  <a:pos x="0" y="522"/>
                </a:cxn>
                <a:cxn ang="0">
                  <a:pos x="3037" y="1978"/>
                </a:cxn>
                <a:cxn ang="0">
                  <a:pos x="5740" y="3273"/>
                </a:cxn>
                <a:cxn ang="0">
                  <a:pos x="5740" y="3267"/>
                </a:cxn>
                <a:cxn ang="0">
                  <a:pos x="3193" y="1816"/>
                </a:cxn>
                <a:cxn ang="0">
                  <a:pos x="3193" y="1816"/>
                </a:cxn>
              </a:cxnLst>
              <a:rect l="0" t="0" r="r" b="b"/>
              <a:pathLst>
                <a:path w="5740" h="3273">
                  <a:moveTo>
                    <a:pt x="3193" y="1816"/>
                  </a:moveTo>
                  <a:lnTo>
                    <a:pt x="0" y="0"/>
                  </a:lnTo>
                  <a:lnTo>
                    <a:pt x="0" y="522"/>
                  </a:lnTo>
                  <a:lnTo>
                    <a:pt x="3037" y="1978"/>
                  </a:lnTo>
                  <a:lnTo>
                    <a:pt x="5740" y="3273"/>
                  </a:lnTo>
                  <a:lnTo>
                    <a:pt x="5740" y="3267"/>
                  </a:lnTo>
                  <a:lnTo>
                    <a:pt x="3193" y="1816"/>
                  </a:lnTo>
                  <a:lnTo>
                    <a:pt x="3193" y="1816"/>
                  </a:lnTo>
                  <a:close/>
                </a:path>
              </a:pathLst>
            </a:custGeom>
            <a:gradFill rotWithShape="0">
              <a:gsLst>
                <a:gs pos="0">
                  <a:schemeClr val="bg2">
                    <a:gamma/>
                    <a:shade val="63529"/>
                    <a:invGamma/>
                  </a:schemeClr>
                </a:gs>
                <a:gs pos="100000">
                  <a:schemeClr val="bg2"/>
                </a:gs>
              </a:gsLst>
              <a:lin ang="0" scaled="1"/>
            </a:gradFill>
            <a:ln w="9525">
              <a:noFill/>
              <a:round/>
              <a:headEnd/>
              <a:tailEnd/>
            </a:ln>
          </p:spPr>
          <p:txBody>
            <a:bodyPr/>
            <a:lstStyle/>
            <a:p>
              <a:pPr eaLnBrk="0" fontAlgn="base" hangingPunct="0">
                <a:spcBef>
                  <a:spcPct val="0"/>
                </a:spcBef>
                <a:spcAft>
                  <a:spcPct val="0"/>
                </a:spcAft>
              </a:pPr>
              <a:endParaRPr lang="en-US">
                <a:solidFill>
                  <a:srgbClr val="FFFFFF"/>
                </a:solidFill>
              </a:endParaRPr>
            </a:p>
          </p:txBody>
        </p:sp>
        <p:sp>
          <p:nvSpPr>
            <p:cNvPr id="34820" name="Freeform 4"/>
            <p:cNvSpPr>
              <a:spLocks/>
            </p:cNvSpPr>
            <p:nvPr/>
          </p:nvSpPr>
          <p:spPr bwMode="hidden">
            <a:xfrm>
              <a:off x="149" y="0"/>
              <a:ext cx="5609" cy="3243"/>
            </a:xfrm>
            <a:custGeom>
              <a:avLst/>
              <a:gdLst/>
              <a:ahLst/>
              <a:cxnLst>
                <a:cxn ang="0">
                  <a:pos x="3163" y="1714"/>
                </a:cxn>
                <a:cxn ang="0">
                  <a:pos x="431" y="0"/>
                </a:cxn>
                <a:cxn ang="0">
                  <a:pos x="0" y="0"/>
                </a:cxn>
                <a:cxn ang="0">
                  <a:pos x="3086" y="1786"/>
                </a:cxn>
                <a:cxn ang="0">
                  <a:pos x="5591" y="3243"/>
                </a:cxn>
                <a:cxn ang="0">
                  <a:pos x="5591" y="3237"/>
                </a:cxn>
                <a:cxn ang="0">
                  <a:pos x="3163" y="1714"/>
                </a:cxn>
                <a:cxn ang="0">
                  <a:pos x="3163" y="1714"/>
                </a:cxn>
              </a:cxnLst>
              <a:rect l="0" t="0" r="r" b="b"/>
              <a:pathLst>
                <a:path w="5591" h="3243">
                  <a:moveTo>
                    <a:pt x="3163" y="1714"/>
                  </a:moveTo>
                  <a:lnTo>
                    <a:pt x="431" y="0"/>
                  </a:lnTo>
                  <a:lnTo>
                    <a:pt x="0" y="0"/>
                  </a:lnTo>
                  <a:lnTo>
                    <a:pt x="3086" y="1786"/>
                  </a:lnTo>
                  <a:lnTo>
                    <a:pt x="5591" y="3243"/>
                  </a:lnTo>
                  <a:lnTo>
                    <a:pt x="5591" y="3237"/>
                  </a:lnTo>
                  <a:lnTo>
                    <a:pt x="3163" y="1714"/>
                  </a:lnTo>
                  <a:lnTo>
                    <a:pt x="3163" y="1714"/>
                  </a:lnTo>
                  <a:close/>
                </a:path>
              </a:pathLst>
            </a:custGeom>
            <a:gradFill rotWithShape="0">
              <a:gsLst>
                <a:gs pos="0">
                  <a:schemeClr val="bg1">
                    <a:gamma/>
                    <a:shade val="60784"/>
                    <a:invGamma/>
                  </a:schemeClr>
                </a:gs>
                <a:gs pos="100000">
                  <a:schemeClr val="bg1"/>
                </a:gs>
              </a:gsLst>
              <a:lin ang="2700000" scaled="1"/>
            </a:gradFill>
            <a:ln w="9525">
              <a:noFill/>
              <a:round/>
              <a:headEnd/>
              <a:tailEnd/>
            </a:ln>
          </p:spPr>
          <p:txBody>
            <a:bodyPr/>
            <a:lstStyle/>
            <a:p>
              <a:pPr eaLnBrk="0" fontAlgn="base" hangingPunct="0">
                <a:spcBef>
                  <a:spcPct val="0"/>
                </a:spcBef>
                <a:spcAft>
                  <a:spcPct val="0"/>
                </a:spcAft>
              </a:pPr>
              <a:endParaRPr lang="en-US">
                <a:solidFill>
                  <a:srgbClr val="FFFFFF"/>
                </a:solidFill>
              </a:endParaRPr>
            </a:p>
          </p:txBody>
        </p:sp>
        <p:sp>
          <p:nvSpPr>
            <p:cNvPr id="34821" name="Freeform 5"/>
            <p:cNvSpPr>
              <a:spLocks/>
            </p:cNvSpPr>
            <p:nvPr/>
          </p:nvSpPr>
          <p:spPr bwMode="hidden">
            <a:xfrm>
              <a:off x="0" y="3433"/>
              <a:ext cx="4038" cy="191"/>
            </a:xfrm>
            <a:custGeom>
              <a:avLst/>
              <a:gdLst/>
              <a:ahLst/>
              <a:cxnLst>
                <a:cxn ang="0">
                  <a:pos x="0" y="156"/>
                </a:cxn>
                <a:cxn ang="0">
                  <a:pos x="4042" y="192"/>
                </a:cxn>
                <a:cxn ang="0">
                  <a:pos x="4042" y="144"/>
                </a:cxn>
                <a:cxn ang="0">
                  <a:pos x="0" y="0"/>
                </a:cxn>
                <a:cxn ang="0">
                  <a:pos x="0" y="156"/>
                </a:cxn>
                <a:cxn ang="0">
                  <a:pos x="0" y="156"/>
                </a:cxn>
              </a:cxnLst>
              <a:rect l="0" t="0" r="r" b="b"/>
              <a:pathLst>
                <a:path w="4042" h="192">
                  <a:moveTo>
                    <a:pt x="0" y="156"/>
                  </a:moveTo>
                  <a:lnTo>
                    <a:pt x="4042" y="192"/>
                  </a:lnTo>
                  <a:lnTo>
                    <a:pt x="4042" y="144"/>
                  </a:lnTo>
                  <a:lnTo>
                    <a:pt x="0" y="0"/>
                  </a:lnTo>
                  <a:lnTo>
                    <a:pt x="0" y="156"/>
                  </a:lnTo>
                  <a:lnTo>
                    <a:pt x="0" y="156"/>
                  </a:lnTo>
                  <a:close/>
                </a:path>
              </a:pathLst>
            </a:custGeom>
            <a:gradFill rotWithShape="0">
              <a:gsLst>
                <a:gs pos="0">
                  <a:schemeClr val="bg2">
                    <a:gamma/>
                    <a:shade val="75686"/>
                    <a:invGamma/>
                  </a:schemeClr>
                </a:gs>
                <a:gs pos="100000">
                  <a:schemeClr val="bg2"/>
                </a:gs>
              </a:gsLst>
              <a:lin ang="0" scaled="1"/>
            </a:gradFill>
            <a:ln w="9525">
              <a:noFill/>
              <a:round/>
              <a:headEnd/>
              <a:tailEnd/>
            </a:ln>
          </p:spPr>
          <p:txBody>
            <a:bodyPr/>
            <a:lstStyle/>
            <a:p>
              <a:pPr eaLnBrk="0" fontAlgn="base" hangingPunct="0">
                <a:spcBef>
                  <a:spcPct val="0"/>
                </a:spcBef>
                <a:spcAft>
                  <a:spcPct val="0"/>
                </a:spcAft>
              </a:pPr>
              <a:endParaRPr lang="en-US">
                <a:solidFill>
                  <a:srgbClr val="FFFFFF"/>
                </a:solidFill>
              </a:endParaRPr>
            </a:p>
          </p:txBody>
        </p:sp>
        <p:sp>
          <p:nvSpPr>
            <p:cNvPr id="34822" name="Freeform 6"/>
            <p:cNvSpPr>
              <a:spLocks/>
            </p:cNvSpPr>
            <p:nvPr/>
          </p:nvSpPr>
          <p:spPr bwMode="hidden">
            <a:xfrm>
              <a:off x="4038" y="3577"/>
              <a:ext cx="1720" cy="65"/>
            </a:xfrm>
            <a:custGeom>
              <a:avLst/>
              <a:gdLst/>
              <a:ahLst/>
              <a:cxnLst>
                <a:cxn ang="0">
                  <a:pos x="1722" y="66"/>
                </a:cxn>
                <a:cxn ang="0">
                  <a:pos x="1722" y="60"/>
                </a:cxn>
                <a:cxn ang="0">
                  <a:pos x="0" y="0"/>
                </a:cxn>
                <a:cxn ang="0">
                  <a:pos x="0" y="48"/>
                </a:cxn>
                <a:cxn ang="0">
                  <a:pos x="1722" y="66"/>
                </a:cxn>
                <a:cxn ang="0">
                  <a:pos x="1722" y="66"/>
                </a:cxn>
              </a:cxnLst>
              <a:rect l="0" t="0" r="r" b="b"/>
              <a:pathLst>
                <a:path w="1722" h="66">
                  <a:moveTo>
                    <a:pt x="1722" y="66"/>
                  </a:moveTo>
                  <a:lnTo>
                    <a:pt x="1722" y="60"/>
                  </a:lnTo>
                  <a:lnTo>
                    <a:pt x="0" y="0"/>
                  </a:lnTo>
                  <a:lnTo>
                    <a:pt x="0" y="48"/>
                  </a:lnTo>
                  <a:lnTo>
                    <a:pt x="1722" y="66"/>
                  </a:lnTo>
                  <a:lnTo>
                    <a:pt x="1722" y="66"/>
                  </a:lnTo>
                  <a:close/>
                </a:path>
              </a:pathLst>
            </a:custGeom>
            <a:gradFill rotWithShape="0">
              <a:gsLst>
                <a:gs pos="0">
                  <a:schemeClr val="bg2"/>
                </a:gs>
                <a:gs pos="100000">
                  <a:schemeClr val="bg1"/>
                </a:gs>
              </a:gsLst>
              <a:lin ang="0" scaled="1"/>
            </a:gradFill>
            <a:ln w="9525">
              <a:noFill/>
              <a:round/>
              <a:headEnd/>
              <a:tailEnd/>
            </a:ln>
          </p:spPr>
          <p:txBody>
            <a:bodyPr/>
            <a:lstStyle/>
            <a:p>
              <a:pPr eaLnBrk="0" fontAlgn="base" hangingPunct="0">
                <a:spcBef>
                  <a:spcPct val="0"/>
                </a:spcBef>
                <a:spcAft>
                  <a:spcPct val="0"/>
                </a:spcAft>
              </a:pPr>
              <a:endParaRPr lang="en-US">
                <a:solidFill>
                  <a:srgbClr val="FFFFFF"/>
                </a:solidFill>
              </a:endParaRPr>
            </a:p>
          </p:txBody>
        </p:sp>
        <p:sp>
          <p:nvSpPr>
            <p:cNvPr id="34823" name="Freeform 7"/>
            <p:cNvSpPr>
              <a:spLocks/>
            </p:cNvSpPr>
            <p:nvPr/>
          </p:nvSpPr>
          <p:spPr bwMode="hidden">
            <a:xfrm>
              <a:off x="0" y="3726"/>
              <a:ext cx="4784" cy="329"/>
            </a:xfrm>
            <a:custGeom>
              <a:avLst/>
              <a:gdLst/>
              <a:ahLst/>
              <a:cxnLst>
                <a:cxn ang="0">
                  <a:pos x="0" y="329"/>
                </a:cxn>
                <a:cxn ang="0">
                  <a:pos x="4789" y="77"/>
                </a:cxn>
                <a:cxn ang="0">
                  <a:pos x="4789" y="0"/>
                </a:cxn>
                <a:cxn ang="0">
                  <a:pos x="0" y="107"/>
                </a:cxn>
                <a:cxn ang="0">
                  <a:pos x="0" y="329"/>
                </a:cxn>
                <a:cxn ang="0">
                  <a:pos x="0" y="329"/>
                </a:cxn>
              </a:cxnLst>
              <a:rect l="0" t="0" r="r" b="b"/>
              <a:pathLst>
                <a:path w="4789" h="329">
                  <a:moveTo>
                    <a:pt x="0" y="329"/>
                  </a:moveTo>
                  <a:lnTo>
                    <a:pt x="4789" y="77"/>
                  </a:lnTo>
                  <a:lnTo>
                    <a:pt x="4789" y="0"/>
                  </a:lnTo>
                  <a:lnTo>
                    <a:pt x="0" y="107"/>
                  </a:lnTo>
                  <a:lnTo>
                    <a:pt x="0" y="329"/>
                  </a:lnTo>
                  <a:lnTo>
                    <a:pt x="0" y="329"/>
                  </a:lnTo>
                  <a:close/>
                </a:path>
              </a:pathLst>
            </a:custGeom>
            <a:gradFill rotWithShape="0">
              <a:gsLst>
                <a:gs pos="0">
                  <a:schemeClr val="bg1">
                    <a:gamma/>
                    <a:shade val="81961"/>
                    <a:invGamma/>
                  </a:schemeClr>
                </a:gs>
                <a:gs pos="100000">
                  <a:schemeClr val="bg1"/>
                </a:gs>
              </a:gsLst>
              <a:lin ang="0" scaled="1"/>
            </a:gradFill>
            <a:ln w="9525" cap="flat" cmpd="sng">
              <a:noFill/>
              <a:prstDash val="solid"/>
              <a:round/>
              <a:headEnd type="none" w="med" len="med"/>
              <a:tailEnd type="none" w="med" len="med"/>
            </a:ln>
            <a:effectLst/>
          </p:spPr>
          <p:txBody>
            <a:bodyPr/>
            <a:lstStyle/>
            <a:p>
              <a:pPr eaLnBrk="0" fontAlgn="base" hangingPunct="0">
                <a:spcBef>
                  <a:spcPct val="0"/>
                </a:spcBef>
                <a:spcAft>
                  <a:spcPct val="0"/>
                </a:spcAft>
              </a:pPr>
              <a:endParaRPr lang="en-US">
                <a:solidFill>
                  <a:srgbClr val="FFFFFF"/>
                </a:solidFill>
              </a:endParaRPr>
            </a:p>
          </p:txBody>
        </p:sp>
        <p:sp>
          <p:nvSpPr>
            <p:cNvPr id="34824" name="Freeform 8"/>
            <p:cNvSpPr>
              <a:spLocks/>
            </p:cNvSpPr>
            <p:nvPr/>
          </p:nvSpPr>
          <p:spPr bwMode="hidden">
            <a:xfrm>
              <a:off x="4784" y="3702"/>
              <a:ext cx="974" cy="101"/>
            </a:xfrm>
            <a:custGeom>
              <a:avLst/>
              <a:gdLst/>
              <a:ahLst/>
              <a:cxnLst>
                <a:cxn ang="0">
                  <a:pos x="975" y="48"/>
                </a:cxn>
                <a:cxn ang="0">
                  <a:pos x="975" y="0"/>
                </a:cxn>
                <a:cxn ang="0">
                  <a:pos x="0" y="24"/>
                </a:cxn>
                <a:cxn ang="0">
                  <a:pos x="0" y="101"/>
                </a:cxn>
                <a:cxn ang="0">
                  <a:pos x="975" y="48"/>
                </a:cxn>
                <a:cxn ang="0">
                  <a:pos x="975" y="48"/>
                </a:cxn>
              </a:cxnLst>
              <a:rect l="0" t="0" r="r" b="b"/>
              <a:pathLst>
                <a:path w="975" h="101">
                  <a:moveTo>
                    <a:pt x="975" y="48"/>
                  </a:moveTo>
                  <a:lnTo>
                    <a:pt x="975" y="0"/>
                  </a:lnTo>
                  <a:lnTo>
                    <a:pt x="0" y="24"/>
                  </a:lnTo>
                  <a:lnTo>
                    <a:pt x="0" y="101"/>
                  </a:lnTo>
                  <a:lnTo>
                    <a:pt x="975" y="48"/>
                  </a:lnTo>
                  <a:lnTo>
                    <a:pt x="975" y="48"/>
                  </a:lnTo>
                  <a:close/>
                </a:path>
              </a:pathLst>
            </a:custGeom>
            <a:solidFill>
              <a:schemeClr val="bg1"/>
            </a:solidFill>
            <a:ln w="9525">
              <a:noFill/>
              <a:round/>
              <a:headEnd/>
              <a:tailEnd/>
            </a:ln>
          </p:spPr>
          <p:txBody>
            <a:bodyPr/>
            <a:lstStyle/>
            <a:p>
              <a:pPr eaLnBrk="0" fontAlgn="base" hangingPunct="0">
                <a:spcBef>
                  <a:spcPct val="0"/>
                </a:spcBef>
                <a:spcAft>
                  <a:spcPct val="0"/>
                </a:spcAft>
              </a:pPr>
              <a:endParaRPr lang="en-US">
                <a:solidFill>
                  <a:srgbClr val="FFFFFF"/>
                </a:solidFill>
              </a:endParaRPr>
            </a:p>
          </p:txBody>
        </p:sp>
        <p:sp>
          <p:nvSpPr>
            <p:cNvPr id="34825" name="Freeform 9"/>
            <p:cNvSpPr>
              <a:spLocks/>
            </p:cNvSpPr>
            <p:nvPr/>
          </p:nvSpPr>
          <p:spPr bwMode="hidden">
            <a:xfrm>
              <a:off x="3619" y="3815"/>
              <a:ext cx="2139" cy="198"/>
            </a:xfrm>
            <a:custGeom>
              <a:avLst/>
              <a:gdLst/>
              <a:ahLst/>
              <a:cxnLst>
                <a:cxn ang="0">
                  <a:pos x="2141" y="0"/>
                </a:cxn>
                <a:cxn ang="0">
                  <a:pos x="0" y="156"/>
                </a:cxn>
                <a:cxn ang="0">
                  <a:pos x="0" y="198"/>
                </a:cxn>
                <a:cxn ang="0">
                  <a:pos x="2141" y="0"/>
                </a:cxn>
                <a:cxn ang="0">
                  <a:pos x="2141" y="0"/>
                </a:cxn>
              </a:cxnLst>
              <a:rect l="0" t="0" r="r" b="b"/>
              <a:pathLst>
                <a:path w="2141" h="198">
                  <a:moveTo>
                    <a:pt x="2141" y="0"/>
                  </a:moveTo>
                  <a:lnTo>
                    <a:pt x="0" y="156"/>
                  </a:lnTo>
                  <a:lnTo>
                    <a:pt x="0" y="198"/>
                  </a:lnTo>
                  <a:lnTo>
                    <a:pt x="2141" y="0"/>
                  </a:lnTo>
                  <a:lnTo>
                    <a:pt x="2141" y="0"/>
                  </a:lnTo>
                  <a:close/>
                </a:path>
              </a:pathLst>
            </a:custGeom>
            <a:solidFill>
              <a:schemeClr val="bg1"/>
            </a:solidFill>
            <a:ln w="9525">
              <a:noFill/>
              <a:round/>
              <a:headEnd/>
              <a:tailEnd/>
            </a:ln>
          </p:spPr>
          <p:txBody>
            <a:bodyPr/>
            <a:lstStyle/>
            <a:p>
              <a:pPr eaLnBrk="0" fontAlgn="base" hangingPunct="0">
                <a:spcBef>
                  <a:spcPct val="0"/>
                </a:spcBef>
                <a:spcAft>
                  <a:spcPct val="0"/>
                </a:spcAft>
              </a:pPr>
              <a:endParaRPr lang="en-US">
                <a:solidFill>
                  <a:srgbClr val="FFFFFF"/>
                </a:solidFill>
              </a:endParaRPr>
            </a:p>
          </p:txBody>
        </p:sp>
        <p:sp>
          <p:nvSpPr>
            <p:cNvPr id="34826" name="Freeform 10"/>
            <p:cNvSpPr>
              <a:spLocks/>
            </p:cNvSpPr>
            <p:nvPr/>
          </p:nvSpPr>
          <p:spPr bwMode="hidden">
            <a:xfrm>
              <a:off x="0" y="3971"/>
              <a:ext cx="3619" cy="348"/>
            </a:xfrm>
            <a:custGeom>
              <a:avLst/>
              <a:gdLst/>
              <a:ahLst/>
              <a:cxnLst>
                <a:cxn ang="0">
                  <a:pos x="0" y="348"/>
                </a:cxn>
                <a:cxn ang="0">
                  <a:pos x="311" y="348"/>
                </a:cxn>
                <a:cxn ang="0">
                  <a:pos x="3623" y="42"/>
                </a:cxn>
                <a:cxn ang="0">
                  <a:pos x="3623" y="0"/>
                </a:cxn>
                <a:cxn ang="0">
                  <a:pos x="0" y="264"/>
                </a:cxn>
                <a:cxn ang="0">
                  <a:pos x="0" y="348"/>
                </a:cxn>
                <a:cxn ang="0">
                  <a:pos x="0" y="348"/>
                </a:cxn>
              </a:cxnLst>
              <a:rect l="0" t="0" r="r" b="b"/>
              <a:pathLst>
                <a:path w="3623" h="348">
                  <a:moveTo>
                    <a:pt x="0" y="348"/>
                  </a:moveTo>
                  <a:lnTo>
                    <a:pt x="311" y="348"/>
                  </a:lnTo>
                  <a:lnTo>
                    <a:pt x="3623" y="42"/>
                  </a:lnTo>
                  <a:lnTo>
                    <a:pt x="3623" y="0"/>
                  </a:lnTo>
                  <a:lnTo>
                    <a:pt x="0" y="264"/>
                  </a:lnTo>
                  <a:lnTo>
                    <a:pt x="0" y="348"/>
                  </a:lnTo>
                  <a:lnTo>
                    <a:pt x="0" y="348"/>
                  </a:lnTo>
                  <a:close/>
                </a:path>
              </a:pathLst>
            </a:custGeom>
            <a:gradFill rotWithShape="0">
              <a:gsLst>
                <a:gs pos="0">
                  <a:schemeClr val="bg1">
                    <a:gamma/>
                    <a:shade val="72549"/>
                    <a:invGamma/>
                  </a:schemeClr>
                </a:gs>
                <a:gs pos="100000">
                  <a:schemeClr val="bg1"/>
                </a:gs>
              </a:gsLst>
              <a:lin ang="0" scaled="1"/>
            </a:gradFill>
            <a:ln w="9525">
              <a:noFill/>
              <a:round/>
              <a:headEnd/>
              <a:tailEnd/>
            </a:ln>
          </p:spPr>
          <p:txBody>
            <a:bodyPr/>
            <a:lstStyle/>
            <a:p>
              <a:pPr eaLnBrk="0" fontAlgn="base" hangingPunct="0">
                <a:spcBef>
                  <a:spcPct val="0"/>
                </a:spcBef>
                <a:spcAft>
                  <a:spcPct val="0"/>
                </a:spcAft>
              </a:pPr>
              <a:endParaRPr lang="en-US">
                <a:solidFill>
                  <a:srgbClr val="FFFFFF"/>
                </a:solidFill>
              </a:endParaRPr>
            </a:p>
          </p:txBody>
        </p:sp>
        <p:sp>
          <p:nvSpPr>
            <p:cNvPr id="34827" name="Freeform 11"/>
            <p:cNvSpPr>
              <a:spLocks/>
            </p:cNvSpPr>
            <p:nvPr/>
          </p:nvSpPr>
          <p:spPr bwMode="hidden">
            <a:xfrm>
              <a:off x="2097" y="4043"/>
              <a:ext cx="2514" cy="276"/>
            </a:xfrm>
            <a:custGeom>
              <a:avLst/>
              <a:gdLst/>
              <a:ahLst/>
              <a:cxnLst>
                <a:cxn ang="0">
                  <a:pos x="2182" y="276"/>
                </a:cxn>
                <a:cxn ang="0">
                  <a:pos x="2517" y="204"/>
                </a:cxn>
                <a:cxn ang="0">
                  <a:pos x="2260" y="0"/>
                </a:cxn>
                <a:cxn ang="0">
                  <a:pos x="0" y="276"/>
                </a:cxn>
                <a:cxn ang="0">
                  <a:pos x="2182" y="276"/>
                </a:cxn>
                <a:cxn ang="0">
                  <a:pos x="2182" y="276"/>
                </a:cxn>
              </a:cxnLst>
              <a:rect l="0" t="0" r="r" b="b"/>
              <a:pathLst>
                <a:path w="2517" h="276">
                  <a:moveTo>
                    <a:pt x="2182" y="276"/>
                  </a:moveTo>
                  <a:lnTo>
                    <a:pt x="2517" y="204"/>
                  </a:lnTo>
                  <a:lnTo>
                    <a:pt x="2260" y="0"/>
                  </a:lnTo>
                  <a:lnTo>
                    <a:pt x="0" y="276"/>
                  </a:lnTo>
                  <a:lnTo>
                    <a:pt x="2182" y="276"/>
                  </a:lnTo>
                  <a:lnTo>
                    <a:pt x="2182" y="276"/>
                  </a:lnTo>
                  <a:close/>
                </a:path>
              </a:pathLst>
            </a:custGeom>
            <a:solidFill>
              <a:schemeClr val="bg1"/>
            </a:solidFill>
            <a:ln w="9525">
              <a:noFill/>
              <a:round/>
              <a:headEnd/>
              <a:tailEnd/>
            </a:ln>
          </p:spPr>
          <p:txBody>
            <a:bodyPr/>
            <a:lstStyle/>
            <a:p>
              <a:pPr eaLnBrk="0" fontAlgn="base" hangingPunct="0">
                <a:spcBef>
                  <a:spcPct val="0"/>
                </a:spcBef>
                <a:spcAft>
                  <a:spcPct val="0"/>
                </a:spcAft>
              </a:pPr>
              <a:endParaRPr lang="en-US">
                <a:solidFill>
                  <a:srgbClr val="FFFFFF"/>
                </a:solidFill>
              </a:endParaRPr>
            </a:p>
          </p:txBody>
        </p:sp>
        <p:sp>
          <p:nvSpPr>
            <p:cNvPr id="34828" name="Freeform 12"/>
            <p:cNvSpPr>
              <a:spLocks/>
            </p:cNvSpPr>
            <p:nvPr/>
          </p:nvSpPr>
          <p:spPr bwMode="hidden">
            <a:xfrm>
              <a:off x="4354" y="3869"/>
              <a:ext cx="1404" cy="378"/>
            </a:xfrm>
            <a:custGeom>
              <a:avLst/>
              <a:gdLst/>
              <a:ahLst/>
              <a:cxnLst>
                <a:cxn ang="0">
                  <a:pos x="1405" y="126"/>
                </a:cxn>
                <a:cxn ang="0">
                  <a:pos x="1405" y="0"/>
                </a:cxn>
                <a:cxn ang="0">
                  <a:pos x="0" y="174"/>
                </a:cxn>
                <a:cxn ang="0">
                  <a:pos x="257" y="378"/>
                </a:cxn>
                <a:cxn ang="0">
                  <a:pos x="1405" y="126"/>
                </a:cxn>
                <a:cxn ang="0">
                  <a:pos x="1405" y="126"/>
                </a:cxn>
              </a:cxnLst>
              <a:rect l="0" t="0" r="r" b="b"/>
              <a:pathLst>
                <a:path w="1405" h="378">
                  <a:moveTo>
                    <a:pt x="1405" y="126"/>
                  </a:moveTo>
                  <a:lnTo>
                    <a:pt x="1405" y="0"/>
                  </a:lnTo>
                  <a:lnTo>
                    <a:pt x="0" y="174"/>
                  </a:lnTo>
                  <a:lnTo>
                    <a:pt x="257" y="378"/>
                  </a:lnTo>
                  <a:lnTo>
                    <a:pt x="1405" y="126"/>
                  </a:lnTo>
                  <a:lnTo>
                    <a:pt x="1405" y="126"/>
                  </a:lnTo>
                  <a:close/>
                </a:path>
              </a:pathLst>
            </a:custGeom>
            <a:gradFill rotWithShape="0">
              <a:gsLst>
                <a:gs pos="0">
                  <a:schemeClr val="bg1"/>
                </a:gs>
                <a:gs pos="100000">
                  <a:schemeClr val="bg1">
                    <a:gamma/>
                    <a:tint val="96863"/>
                    <a:invGamma/>
                  </a:schemeClr>
                </a:gs>
              </a:gsLst>
              <a:lin ang="0" scaled="1"/>
            </a:gradFill>
            <a:ln w="9525">
              <a:noFill/>
              <a:round/>
              <a:headEnd/>
              <a:tailEnd/>
            </a:ln>
          </p:spPr>
          <p:txBody>
            <a:bodyPr/>
            <a:lstStyle/>
            <a:p>
              <a:pPr eaLnBrk="0" fontAlgn="base" hangingPunct="0">
                <a:spcBef>
                  <a:spcPct val="0"/>
                </a:spcBef>
                <a:spcAft>
                  <a:spcPct val="0"/>
                </a:spcAft>
              </a:pPr>
              <a:endParaRPr lang="en-US">
                <a:solidFill>
                  <a:srgbClr val="FFFFFF"/>
                </a:solidFill>
              </a:endParaRPr>
            </a:p>
          </p:txBody>
        </p:sp>
        <p:sp>
          <p:nvSpPr>
            <p:cNvPr id="34829" name="Freeform 13"/>
            <p:cNvSpPr>
              <a:spLocks/>
            </p:cNvSpPr>
            <p:nvPr/>
          </p:nvSpPr>
          <p:spPr bwMode="hidden">
            <a:xfrm>
              <a:off x="5030" y="3151"/>
              <a:ext cx="728" cy="240"/>
            </a:xfrm>
            <a:custGeom>
              <a:avLst/>
              <a:gdLst/>
              <a:ahLst/>
              <a:cxnLst>
                <a:cxn ang="0">
                  <a:pos x="729" y="240"/>
                </a:cxn>
                <a:cxn ang="0">
                  <a:pos x="0" y="0"/>
                </a:cxn>
                <a:cxn ang="0">
                  <a:pos x="0" y="6"/>
                </a:cxn>
                <a:cxn ang="0">
                  <a:pos x="729" y="240"/>
                </a:cxn>
                <a:cxn ang="0">
                  <a:pos x="729" y="240"/>
                </a:cxn>
              </a:cxnLst>
              <a:rect l="0" t="0" r="r" b="b"/>
              <a:pathLst>
                <a:path w="729" h="240">
                  <a:moveTo>
                    <a:pt x="729" y="240"/>
                  </a:moveTo>
                  <a:lnTo>
                    <a:pt x="0" y="0"/>
                  </a:lnTo>
                  <a:lnTo>
                    <a:pt x="0" y="6"/>
                  </a:lnTo>
                  <a:lnTo>
                    <a:pt x="729" y="240"/>
                  </a:lnTo>
                  <a:lnTo>
                    <a:pt x="729" y="240"/>
                  </a:lnTo>
                  <a:close/>
                </a:path>
              </a:pathLst>
            </a:custGeom>
            <a:solidFill>
              <a:schemeClr val="bg1"/>
            </a:solidFill>
            <a:ln w="9525">
              <a:noFill/>
              <a:round/>
              <a:headEnd/>
              <a:tailEnd/>
            </a:ln>
          </p:spPr>
          <p:txBody>
            <a:bodyPr/>
            <a:lstStyle/>
            <a:p>
              <a:pPr eaLnBrk="0" fontAlgn="base" hangingPunct="0">
                <a:spcBef>
                  <a:spcPct val="0"/>
                </a:spcBef>
                <a:spcAft>
                  <a:spcPct val="0"/>
                </a:spcAft>
              </a:pPr>
              <a:endParaRPr lang="en-US">
                <a:solidFill>
                  <a:srgbClr val="FFFFFF"/>
                </a:solidFill>
              </a:endParaRPr>
            </a:p>
          </p:txBody>
        </p:sp>
        <p:sp>
          <p:nvSpPr>
            <p:cNvPr id="34830" name="Freeform 14"/>
            <p:cNvSpPr>
              <a:spLocks/>
            </p:cNvSpPr>
            <p:nvPr/>
          </p:nvSpPr>
          <p:spPr bwMode="hidden">
            <a:xfrm>
              <a:off x="0" y="1486"/>
              <a:ext cx="5030" cy="1671"/>
            </a:xfrm>
            <a:custGeom>
              <a:avLst/>
              <a:gdLst/>
              <a:ahLst/>
              <a:cxnLst>
                <a:cxn ang="0">
                  <a:pos x="0" y="72"/>
                </a:cxn>
                <a:cxn ang="0">
                  <a:pos x="5035" y="1672"/>
                </a:cxn>
                <a:cxn ang="0">
                  <a:pos x="5035" y="1666"/>
                </a:cxn>
                <a:cxn ang="0">
                  <a:pos x="0" y="0"/>
                </a:cxn>
                <a:cxn ang="0">
                  <a:pos x="0" y="72"/>
                </a:cxn>
                <a:cxn ang="0">
                  <a:pos x="0" y="72"/>
                </a:cxn>
              </a:cxnLst>
              <a:rect l="0" t="0" r="r" b="b"/>
              <a:pathLst>
                <a:path w="5035" h="1672">
                  <a:moveTo>
                    <a:pt x="0" y="72"/>
                  </a:moveTo>
                  <a:lnTo>
                    <a:pt x="5035" y="1672"/>
                  </a:lnTo>
                  <a:lnTo>
                    <a:pt x="5035" y="1666"/>
                  </a:lnTo>
                  <a:lnTo>
                    <a:pt x="0" y="0"/>
                  </a:lnTo>
                  <a:lnTo>
                    <a:pt x="0" y="72"/>
                  </a:lnTo>
                  <a:lnTo>
                    <a:pt x="0" y="72"/>
                  </a:lnTo>
                  <a:close/>
                </a:path>
              </a:pathLst>
            </a:custGeom>
            <a:gradFill rotWithShape="0">
              <a:gsLst>
                <a:gs pos="0">
                  <a:schemeClr val="bg1">
                    <a:gamma/>
                    <a:shade val="54510"/>
                    <a:invGamma/>
                  </a:schemeClr>
                </a:gs>
                <a:gs pos="100000">
                  <a:schemeClr val="bg1"/>
                </a:gs>
              </a:gsLst>
              <a:lin ang="2700000" scaled="1"/>
            </a:gradFill>
            <a:ln w="9525">
              <a:noFill/>
              <a:round/>
              <a:headEnd/>
              <a:tailEnd/>
            </a:ln>
          </p:spPr>
          <p:txBody>
            <a:bodyPr/>
            <a:lstStyle/>
            <a:p>
              <a:pPr eaLnBrk="0" fontAlgn="base" hangingPunct="0">
                <a:spcBef>
                  <a:spcPct val="0"/>
                </a:spcBef>
                <a:spcAft>
                  <a:spcPct val="0"/>
                </a:spcAft>
              </a:pPr>
              <a:endParaRPr lang="en-US">
                <a:solidFill>
                  <a:srgbClr val="FFFFFF"/>
                </a:solidFill>
              </a:endParaRPr>
            </a:p>
          </p:txBody>
        </p:sp>
        <p:sp>
          <p:nvSpPr>
            <p:cNvPr id="34831" name="Freeform 15"/>
            <p:cNvSpPr>
              <a:spLocks/>
            </p:cNvSpPr>
            <p:nvPr/>
          </p:nvSpPr>
          <p:spPr bwMode="hidden">
            <a:xfrm>
              <a:off x="5030" y="3049"/>
              <a:ext cx="728" cy="318"/>
            </a:xfrm>
            <a:custGeom>
              <a:avLst/>
              <a:gdLst/>
              <a:ahLst/>
              <a:cxnLst>
                <a:cxn ang="0">
                  <a:pos x="729" y="318"/>
                </a:cxn>
                <a:cxn ang="0">
                  <a:pos x="729" y="312"/>
                </a:cxn>
                <a:cxn ang="0">
                  <a:pos x="0" y="0"/>
                </a:cxn>
                <a:cxn ang="0">
                  <a:pos x="0" y="54"/>
                </a:cxn>
                <a:cxn ang="0">
                  <a:pos x="729" y="318"/>
                </a:cxn>
                <a:cxn ang="0">
                  <a:pos x="729" y="318"/>
                </a:cxn>
              </a:cxnLst>
              <a:rect l="0" t="0" r="r" b="b"/>
              <a:pathLst>
                <a:path w="729" h="318">
                  <a:moveTo>
                    <a:pt x="729" y="318"/>
                  </a:moveTo>
                  <a:lnTo>
                    <a:pt x="729" y="312"/>
                  </a:lnTo>
                  <a:lnTo>
                    <a:pt x="0" y="0"/>
                  </a:lnTo>
                  <a:lnTo>
                    <a:pt x="0" y="54"/>
                  </a:lnTo>
                  <a:lnTo>
                    <a:pt x="729" y="318"/>
                  </a:lnTo>
                  <a:lnTo>
                    <a:pt x="729" y="318"/>
                  </a:lnTo>
                  <a:close/>
                </a:path>
              </a:pathLst>
            </a:custGeom>
            <a:gradFill rotWithShape="0">
              <a:gsLst>
                <a:gs pos="0">
                  <a:schemeClr val="bg2"/>
                </a:gs>
                <a:gs pos="100000">
                  <a:schemeClr val="bg1"/>
                </a:gs>
              </a:gsLst>
              <a:lin ang="0" scaled="1"/>
            </a:gradFill>
            <a:ln w="9525">
              <a:noFill/>
              <a:round/>
              <a:headEnd/>
              <a:tailEnd/>
            </a:ln>
          </p:spPr>
          <p:txBody>
            <a:bodyPr/>
            <a:lstStyle/>
            <a:p>
              <a:pPr eaLnBrk="0" fontAlgn="base" hangingPunct="0">
                <a:spcBef>
                  <a:spcPct val="0"/>
                </a:spcBef>
                <a:spcAft>
                  <a:spcPct val="0"/>
                </a:spcAft>
              </a:pPr>
              <a:endParaRPr lang="en-US">
                <a:solidFill>
                  <a:srgbClr val="FFFFFF"/>
                </a:solidFill>
              </a:endParaRPr>
            </a:p>
          </p:txBody>
        </p:sp>
        <p:sp>
          <p:nvSpPr>
            <p:cNvPr id="34832" name="Freeform 16"/>
            <p:cNvSpPr>
              <a:spLocks/>
            </p:cNvSpPr>
            <p:nvPr/>
          </p:nvSpPr>
          <p:spPr bwMode="hidden">
            <a:xfrm>
              <a:off x="0" y="916"/>
              <a:ext cx="5030" cy="2187"/>
            </a:xfrm>
            <a:custGeom>
              <a:avLst/>
              <a:gdLst/>
              <a:ahLst/>
              <a:cxnLst>
                <a:cxn ang="0">
                  <a:pos x="0" y="396"/>
                </a:cxn>
                <a:cxn ang="0">
                  <a:pos x="5035" y="2188"/>
                </a:cxn>
                <a:cxn ang="0">
                  <a:pos x="5035" y="2134"/>
                </a:cxn>
                <a:cxn ang="0">
                  <a:pos x="0" y="0"/>
                </a:cxn>
                <a:cxn ang="0">
                  <a:pos x="0" y="396"/>
                </a:cxn>
                <a:cxn ang="0">
                  <a:pos x="0" y="396"/>
                </a:cxn>
              </a:cxnLst>
              <a:rect l="0" t="0" r="r" b="b"/>
              <a:pathLst>
                <a:path w="5035" h="2188">
                  <a:moveTo>
                    <a:pt x="0" y="396"/>
                  </a:moveTo>
                  <a:lnTo>
                    <a:pt x="5035" y="2188"/>
                  </a:lnTo>
                  <a:lnTo>
                    <a:pt x="5035" y="2134"/>
                  </a:lnTo>
                  <a:lnTo>
                    <a:pt x="0" y="0"/>
                  </a:lnTo>
                  <a:lnTo>
                    <a:pt x="0" y="396"/>
                  </a:lnTo>
                  <a:lnTo>
                    <a:pt x="0" y="396"/>
                  </a:lnTo>
                  <a:close/>
                </a:path>
              </a:pathLst>
            </a:custGeom>
            <a:gradFill rotWithShape="0">
              <a:gsLst>
                <a:gs pos="0">
                  <a:schemeClr val="bg2">
                    <a:gamma/>
                    <a:shade val="66667"/>
                    <a:invGamma/>
                  </a:schemeClr>
                </a:gs>
                <a:gs pos="100000">
                  <a:schemeClr val="bg2"/>
                </a:gs>
              </a:gsLst>
              <a:lin ang="0" scaled="1"/>
            </a:gradFill>
            <a:ln w="9525">
              <a:noFill/>
              <a:round/>
              <a:headEnd/>
              <a:tailEnd/>
            </a:ln>
          </p:spPr>
          <p:txBody>
            <a:bodyPr/>
            <a:lstStyle/>
            <a:p>
              <a:pPr eaLnBrk="0" fontAlgn="base" hangingPunct="0">
                <a:spcBef>
                  <a:spcPct val="0"/>
                </a:spcBef>
                <a:spcAft>
                  <a:spcPct val="0"/>
                </a:spcAft>
              </a:pPr>
              <a:endParaRPr lang="en-US">
                <a:solidFill>
                  <a:srgbClr val="FFFFFF"/>
                </a:solidFill>
              </a:endParaRPr>
            </a:p>
          </p:txBody>
        </p:sp>
        <p:sp>
          <p:nvSpPr>
            <p:cNvPr id="34833" name="Freeform 17"/>
            <p:cNvSpPr>
              <a:spLocks/>
            </p:cNvSpPr>
            <p:nvPr/>
          </p:nvSpPr>
          <p:spPr bwMode="hidden">
            <a:xfrm>
              <a:off x="2294" y="0"/>
              <a:ext cx="3159" cy="2725"/>
            </a:xfrm>
            <a:custGeom>
              <a:avLst/>
              <a:gdLst/>
              <a:ahLst/>
              <a:cxnLst>
                <a:cxn ang="0">
                  <a:pos x="0" y="0"/>
                </a:cxn>
                <a:cxn ang="0">
                  <a:pos x="3145" y="2727"/>
                </a:cxn>
                <a:cxn ang="0">
                  <a:pos x="3163" y="2704"/>
                </a:cxn>
                <a:cxn ang="0">
                  <a:pos x="102" y="0"/>
                </a:cxn>
                <a:cxn ang="0">
                  <a:pos x="0" y="0"/>
                </a:cxn>
                <a:cxn ang="0">
                  <a:pos x="0" y="0"/>
                </a:cxn>
              </a:cxnLst>
              <a:rect l="0" t="0" r="r" b="b"/>
              <a:pathLst>
                <a:path w="3163" h="2727">
                  <a:moveTo>
                    <a:pt x="0" y="0"/>
                  </a:moveTo>
                  <a:lnTo>
                    <a:pt x="3145" y="2727"/>
                  </a:lnTo>
                  <a:lnTo>
                    <a:pt x="3163" y="2704"/>
                  </a:lnTo>
                  <a:lnTo>
                    <a:pt x="102" y="0"/>
                  </a:lnTo>
                  <a:lnTo>
                    <a:pt x="0" y="0"/>
                  </a:lnTo>
                  <a:lnTo>
                    <a:pt x="0" y="0"/>
                  </a:lnTo>
                  <a:close/>
                </a:path>
              </a:pathLst>
            </a:custGeom>
            <a:gradFill rotWithShape="0">
              <a:gsLst>
                <a:gs pos="0">
                  <a:schemeClr val="bg1">
                    <a:gamma/>
                    <a:shade val="69804"/>
                    <a:invGamma/>
                  </a:schemeClr>
                </a:gs>
                <a:gs pos="100000">
                  <a:schemeClr val="bg1"/>
                </a:gs>
              </a:gsLst>
              <a:lin ang="2700000" scaled="1"/>
            </a:gradFill>
            <a:ln w="9525">
              <a:noFill/>
              <a:round/>
              <a:headEnd/>
              <a:tailEnd/>
            </a:ln>
          </p:spPr>
          <p:txBody>
            <a:bodyPr/>
            <a:lstStyle/>
            <a:p>
              <a:pPr eaLnBrk="0" fontAlgn="base" hangingPunct="0">
                <a:spcBef>
                  <a:spcPct val="0"/>
                </a:spcBef>
                <a:spcAft>
                  <a:spcPct val="0"/>
                </a:spcAft>
              </a:pPr>
              <a:endParaRPr lang="en-US">
                <a:solidFill>
                  <a:srgbClr val="FFFFFF"/>
                </a:solidFill>
              </a:endParaRPr>
            </a:p>
          </p:txBody>
        </p:sp>
        <p:sp>
          <p:nvSpPr>
            <p:cNvPr id="34834" name="Freeform 18"/>
            <p:cNvSpPr>
              <a:spLocks/>
            </p:cNvSpPr>
            <p:nvPr/>
          </p:nvSpPr>
          <p:spPr bwMode="hidden">
            <a:xfrm>
              <a:off x="5435" y="2702"/>
              <a:ext cx="323" cy="299"/>
            </a:xfrm>
            <a:custGeom>
              <a:avLst/>
              <a:gdLst/>
              <a:ahLst/>
              <a:cxnLst>
                <a:cxn ang="0">
                  <a:pos x="323" y="299"/>
                </a:cxn>
                <a:cxn ang="0">
                  <a:pos x="323" y="263"/>
                </a:cxn>
                <a:cxn ang="0">
                  <a:pos x="18" y="0"/>
                </a:cxn>
                <a:cxn ang="0">
                  <a:pos x="0" y="23"/>
                </a:cxn>
                <a:cxn ang="0">
                  <a:pos x="323" y="299"/>
                </a:cxn>
                <a:cxn ang="0">
                  <a:pos x="323" y="299"/>
                </a:cxn>
              </a:cxnLst>
              <a:rect l="0" t="0" r="r" b="b"/>
              <a:pathLst>
                <a:path w="323" h="299">
                  <a:moveTo>
                    <a:pt x="323" y="299"/>
                  </a:moveTo>
                  <a:lnTo>
                    <a:pt x="323" y="263"/>
                  </a:lnTo>
                  <a:lnTo>
                    <a:pt x="18" y="0"/>
                  </a:lnTo>
                  <a:lnTo>
                    <a:pt x="0" y="23"/>
                  </a:lnTo>
                  <a:lnTo>
                    <a:pt x="323" y="299"/>
                  </a:lnTo>
                  <a:lnTo>
                    <a:pt x="323" y="299"/>
                  </a:lnTo>
                  <a:close/>
                </a:path>
              </a:pathLst>
            </a:custGeom>
            <a:gradFill rotWithShape="0">
              <a:gsLst>
                <a:gs pos="0">
                  <a:schemeClr val="bg1"/>
                </a:gs>
                <a:gs pos="100000">
                  <a:schemeClr val="bg1">
                    <a:gamma/>
                    <a:tint val="94118"/>
                    <a:invGamma/>
                  </a:schemeClr>
                </a:gs>
              </a:gsLst>
              <a:lin ang="2700000" scaled="1"/>
            </a:gradFill>
            <a:ln w="9525">
              <a:noFill/>
              <a:round/>
              <a:headEnd/>
              <a:tailEnd/>
            </a:ln>
          </p:spPr>
          <p:txBody>
            <a:bodyPr/>
            <a:lstStyle/>
            <a:p>
              <a:pPr eaLnBrk="0" fontAlgn="base" hangingPunct="0">
                <a:spcBef>
                  <a:spcPct val="0"/>
                </a:spcBef>
                <a:spcAft>
                  <a:spcPct val="0"/>
                </a:spcAft>
              </a:pPr>
              <a:endParaRPr lang="en-US">
                <a:solidFill>
                  <a:srgbClr val="FFFFFF"/>
                </a:solidFill>
              </a:endParaRPr>
            </a:p>
          </p:txBody>
        </p:sp>
        <p:sp>
          <p:nvSpPr>
            <p:cNvPr id="34835" name="Freeform 19"/>
            <p:cNvSpPr>
              <a:spLocks/>
            </p:cNvSpPr>
            <p:nvPr/>
          </p:nvSpPr>
          <p:spPr bwMode="hidden">
            <a:xfrm>
              <a:off x="5477" y="2588"/>
              <a:ext cx="281" cy="335"/>
            </a:xfrm>
            <a:custGeom>
              <a:avLst/>
              <a:gdLst/>
              <a:ahLst/>
              <a:cxnLst>
                <a:cxn ang="0">
                  <a:pos x="281" y="335"/>
                </a:cxn>
                <a:cxn ang="0">
                  <a:pos x="281" y="173"/>
                </a:cxn>
                <a:cxn ang="0">
                  <a:pos x="96" y="0"/>
                </a:cxn>
                <a:cxn ang="0">
                  <a:pos x="0" y="90"/>
                </a:cxn>
                <a:cxn ang="0">
                  <a:pos x="281" y="335"/>
                </a:cxn>
                <a:cxn ang="0">
                  <a:pos x="281" y="335"/>
                </a:cxn>
              </a:cxnLst>
              <a:rect l="0" t="0" r="r" b="b"/>
              <a:pathLst>
                <a:path w="281" h="335">
                  <a:moveTo>
                    <a:pt x="281" y="335"/>
                  </a:moveTo>
                  <a:lnTo>
                    <a:pt x="281" y="173"/>
                  </a:lnTo>
                  <a:lnTo>
                    <a:pt x="96" y="0"/>
                  </a:lnTo>
                  <a:lnTo>
                    <a:pt x="0" y="90"/>
                  </a:lnTo>
                  <a:lnTo>
                    <a:pt x="281" y="335"/>
                  </a:lnTo>
                  <a:lnTo>
                    <a:pt x="281" y="335"/>
                  </a:lnTo>
                  <a:close/>
                </a:path>
              </a:pathLst>
            </a:custGeom>
            <a:solidFill>
              <a:schemeClr val="bg1"/>
            </a:solidFill>
            <a:ln w="9525">
              <a:noFill/>
              <a:round/>
              <a:headEnd/>
              <a:tailEnd/>
            </a:ln>
          </p:spPr>
          <p:txBody>
            <a:bodyPr/>
            <a:lstStyle/>
            <a:p>
              <a:pPr eaLnBrk="0" fontAlgn="base" hangingPunct="0">
                <a:spcBef>
                  <a:spcPct val="0"/>
                </a:spcBef>
                <a:spcAft>
                  <a:spcPct val="0"/>
                </a:spcAft>
              </a:pPr>
              <a:endParaRPr lang="en-US">
                <a:solidFill>
                  <a:srgbClr val="FFFFFF"/>
                </a:solidFill>
              </a:endParaRPr>
            </a:p>
          </p:txBody>
        </p:sp>
        <p:sp>
          <p:nvSpPr>
            <p:cNvPr id="34836" name="Freeform 20"/>
            <p:cNvSpPr>
              <a:spLocks/>
            </p:cNvSpPr>
            <p:nvPr/>
          </p:nvSpPr>
          <p:spPr bwMode="hidden">
            <a:xfrm>
              <a:off x="2454" y="0"/>
              <a:ext cx="3119" cy="2678"/>
            </a:xfrm>
            <a:custGeom>
              <a:avLst/>
              <a:gdLst/>
              <a:ahLst/>
              <a:cxnLst>
                <a:cxn ang="0">
                  <a:pos x="0" y="0"/>
                </a:cxn>
                <a:cxn ang="0">
                  <a:pos x="3026" y="2680"/>
                </a:cxn>
                <a:cxn ang="0">
                  <a:pos x="3122" y="2590"/>
                </a:cxn>
                <a:cxn ang="0">
                  <a:pos x="383" y="0"/>
                </a:cxn>
                <a:cxn ang="0">
                  <a:pos x="0" y="0"/>
                </a:cxn>
                <a:cxn ang="0">
                  <a:pos x="0" y="0"/>
                </a:cxn>
              </a:cxnLst>
              <a:rect l="0" t="0" r="r" b="b"/>
              <a:pathLst>
                <a:path w="3122" h="2680">
                  <a:moveTo>
                    <a:pt x="0" y="0"/>
                  </a:moveTo>
                  <a:lnTo>
                    <a:pt x="3026" y="2680"/>
                  </a:lnTo>
                  <a:lnTo>
                    <a:pt x="3122" y="2590"/>
                  </a:lnTo>
                  <a:lnTo>
                    <a:pt x="383" y="0"/>
                  </a:lnTo>
                  <a:lnTo>
                    <a:pt x="0" y="0"/>
                  </a:lnTo>
                  <a:lnTo>
                    <a:pt x="0" y="0"/>
                  </a:lnTo>
                  <a:close/>
                </a:path>
              </a:pathLst>
            </a:custGeom>
            <a:gradFill rotWithShape="0">
              <a:gsLst>
                <a:gs pos="0">
                  <a:schemeClr val="bg1">
                    <a:gamma/>
                    <a:shade val="46275"/>
                    <a:invGamma/>
                  </a:schemeClr>
                </a:gs>
                <a:gs pos="100000">
                  <a:schemeClr val="bg1"/>
                </a:gs>
              </a:gsLst>
              <a:lin ang="2700000" scaled="1"/>
            </a:gradFill>
            <a:ln w="9525">
              <a:noFill/>
              <a:round/>
              <a:headEnd/>
              <a:tailEnd/>
            </a:ln>
          </p:spPr>
          <p:txBody>
            <a:bodyPr/>
            <a:lstStyle/>
            <a:p>
              <a:pPr eaLnBrk="0" fontAlgn="base" hangingPunct="0">
                <a:spcBef>
                  <a:spcPct val="0"/>
                </a:spcBef>
                <a:spcAft>
                  <a:spcPct val="0"/>
                </a:spcAft>
              </a:pPr>
              <a:endParaRPr lang="en-US">
                <a:solidFill>
                  <a:srgbClr val="FFFFFF"/>
                </a:solidFill>
              </a:endParaRPr>
            </a:p>
          </p:txBody>
        </p:sp>
        <p:sp>
          <p:nvSpPr>
            <p:cNvPr id="34837" name="Freeform 21"/>
            <p:cNvSpPr>
              <a:spLocks/>
            </p:cNvSpPr>
            <p:nvPr/>
          </p:nvSpPr>
          <p:spPr bwMode="hidden">
            <a:xfrm>
              <a:off x="5626" y="2534"/>
              <a:ext cx="132" cy="132"/>
            </a:xfrm>
            <a:custGeom>
              <a:avLst/>
              <a:gdLst/>
              <a:ahLst/>
              <a:cxnLst>
                <a:cxn ang="0">
                  <a:pos x="132" y="132"/>
                </a:cxn>
                <a:cxn ang="0">
                  <a:pos x="0" y="0"/>
                </a:cxn>
                <a:cxn ang="0">
                  <a:pos x="0" y="0"/>
                </a:cxn>
                <a:cxn ang="0">
                  <a:pos x="132" y="132"/>
                </a:cxn>
                <a:cxn ang="0">
                  <a:pos x="132" y="132"/>
                </a:cxn>
              </a:cxnLst>
              <a:rect l="0" t="0" r="r" b="b"/>
              <a:pathLst>
                <a:path w="132" h="132">
                  <a:moveTo>
                    <a:pt x="132" y="132"/>
                  </a:moveTo>
                  <a:lnTo>
                    <a:pt x="0" y="0"/>
                  </a:lnTo>
                  <a:lnTo>
                    <a:pt x="0" y="0"/>
                  </a:lnTo>
                  <a:lnTo>
                    <a:pt x="132" y="132"/>
                  </a:lnTo>
                  <a:lnTo>
                    <a:pt x="132" y="132"/>
                  </a:lnTo>
                  <a:close/>
                </a:path>
              </a:pathLst>
            </a:custGeom>
            <a:solidFill>
              <a:srgbClr val="FF9999"/>
            </a:solidFill>
            <a:ln w="9525">
              <a:noFill/>
              <a:round/>
              <a:headEnd/>
              <a:tailEnd/>
            </a:ln>
          </p:spPr>
          <p:txBody>
            <a:bodyPr/>
            <a:lstStyle/>
            <a:p>
              <a:pPr eaLnBrk="0" fontAlgn="base" hangingPunct="0">
                <a:spcBef>
                  <a:spcPct val="0"/>
                </a:spcBef>
                <a:spcAft>
                  <a:spcPct val="0"/>
                </a:spcAft>
              </a:pPr>
              <a:endParaRPr lang="en-US">
                <a:solidFill>
                  <a:srgbClr val="FFFFFF"/>
                </a:solidFill>
              </a:endParaRPr>
            </a:p>
          </p:txBody>
        </p:sp>
        <p:sp>
          <p:nvSpPr>
            <p:cNvPr id="34838" name="Freeform 22"/>
            <p:cNvSpPr>
              <a:spLocks/>
            </p:cNvSpPr>
            <p:nvPr/>
          </p:nvSpPr>
          <p:spPr bwMode="hidden">
            <a:xfrm>
              <a:off x="3112" y="0"/>
              <a:ext cx="2514" cy="2534"/>
            </a:xfrm>
            <a:custGeom>
              <a:avLst/>
              <a:gdLst/>
              <a:ahLst/>
              <a:cxnLst>
                <a:cxn ang="0">
                  <a:pos x="0" y="0"/>
                </a:cxn>
                <a:cxn ang="0">
                  <a:pos x="2517" y="2536"/>
                </a:cxn>
                <a:cxn ang="0">
                  <a:pos x="2517" y="2536"/>
                </a:cxn>
                <a:cxn ang="0">
                  <a:pos x="66" y="0"/>
                </a:cxn>
                <a:cxn ang="0">
                  <a:pos x="0" y="0"/>
                </a:cxn>
                <a:cxn ang="0">
                  <a:pos x="0" y="0"/>
                </a:cxn>
              </a:cxnLst>
              <a:rect l="0" t="0" r="r" b="b"/>
              <a:pathLst>
                <a:path w="2517" h="2536">
                  <a:moveTo>
                    <a:pt x="0" y="0"/>
                  </a:moveTo>
                  <a:lnTo>
                    <a:pt x="2517" y="2536"/>
                  </a:lnTo>
                  <a:lnTo>
                    <a:pt x="2517" y="2536"/>
                  </a:lnTo>
                  <a:lnTo>
                    <a:pt x="66" y="0"/>
                  </a:lnTo>
                  <a:lnTo>
                    <a:pt x="0" y="0"/>
                  </a:lnTo>
                  <a:lnTo>
                    <a:pt x="0" y="0"/>
                  </a:lnTo>
                  <a:close/>
                </a:path>
              </a:pathLst>
            </a:custGeom>
            <a:gradFill rotWithShape="0">
              <a:gsLst>
                <a:gs pos="0">
                  <a:schemeClr val="bg1">
                    <a:gamma/>
                    <a:shade val="51373"/>
                    <a:invGamma/>
                  </a:schemeClr>
                </a:gs>
                <a:gs pos="100000">
                  <a:schemeClr val="bg1"/>
                </a:gs>
              </a:gsLst>
              <a:lin ang="2700000" scaled="1"/>
            </a:gradFill>
            <a:ln w="9525">
              <a:noFill/>
              <a:round/>
              <a:headEnd/>
              <a:tailEnd/>
            </a:ln>
          </p:spPr>
          <p:txBody>
            <a:bodyPr/>
            <a:lstStyle/>
            <a:p>
              <a:pPr eaLnBrk="0" fontAlgn="base" hangingPunct="0">
                <a:spcBef>
                  <a:spcPct val="0"/>
                </a:spcBef>
                <a:spcAft>
                  <a:spcPct val="0"/>
                </a:spcAft>
              </a:pPr>
              <a:endParaRPr lang="en-US">
                <a:solidFill>
                  <a:srgbClr val="FFFFFF"/>
                </a:solidFill>
              </a:endParaRPr>
            </a:p>
          </p:txBody>
        </p:sp>
        <p:sp>
          <p:nvSpPr>
            <p:cNvPr id="34839" name="Freeform 23"/>
            <p:cNvSpPr>
              <a:spLocks/>
            </p:cNvSpPr>
            <p:nvPr/>
          </p:nvSpPr>
          <p:spPr bwMode="hidden">
            <a:xfrm>
              <a:off x="3488" y="0"/>
              <a:ext cx="2198" cy="2480"/>
            </a:xfrm>
            <a:custGeom>
              <a:avLst/>
              <a:gdLst/>
              <a:ahLst/>
              <a:cxnLst>
                <a:cxn ang="0">
                  <a:pos x="0" y="0"/>
                </a:cxn>
                <a:cxn ang="0">
                  <a:pos x="2188" y="2482"/>
                </a:cxn>
                <a:cxn ang="0">
                  <a:pos x="2200" y="2476"/>
                </a:cxn>
                <a:cxn ang="0">
                  <a:pos x="317" y="0"/>
                </a:cxn>
                <a:cxn ang="0">
                  <a:pos x="0" y="0"/>
                </a:cxn>
                <a:cxn ang="0">
                  <a:pos x="0" y="0"/>
                </a:cxn>
              </a:cxnLst>
              <a:rect l="0" t="0" r="r" b="b"/>
              <a:pathLst>
                <a:path w="2200" h="2482">
                  <a:moveTo>
                    <a:pt x="0" y="0"/>
                  </a:moveTo>
                  <a:lnTo>
                    <a:pt x="2188" y="2482"/>
                  </a:lnTo>
                  <a:lnTo>
                    <a:pt x="2200" y="2476"/>
                  </a:lnTo>
                  <a:lnTo>
                    <a:pt x="317" y="0"/>
                  </a:lnTo>
                  <a:lnTo>
                    <a:pt x="0" y="0"/>
                  </a:lnTo>
                  <a:lnTo>
                    <a:pt x="0" y="0"/>
                  </a:lnTo>
                  <a:close/>
                </a:path>
              </a:pathLst>
            </a:custGeom>
            <a:gradFill rotWithShape="0">
              <a:gsLst>
                <a:gs pos="0">
                  <a:schemeClr val="bg2">
                    <a:gamma/>
                    <a:shade val="78824"/>
                    <a:invGamma/>
                  </a:schemeClr>
                </a:gs>
                <a:gs pos="100000">
                  <a:schemeClr val="bg2"/>
                </a:gs>
              </a:gsLst>
              <a:lin ang="5400000" scaled="1"/>
            </a:gradFill>
            <a:ln w="9525" cap="flat" cmpd="sng">
              <a:noFill/>
              <a:prstDash val="solid"/>
              <a:round/>
              <a:headEnd type="none" w="med" len="med"/>
              <a:tailEnd type="none" w="med" len="med"/>
            </a:ln>
            <a:effectLst/>
          </p:spPr>
          <p:txBody>
            <a:bodyPr/>
            <a:lstStyle/>
            <a:p>
              <a:pPr eaLnBrk="0" fontAlgn="base" hangingPunct="0">
                <a:spcBef>
                  <a:spcPct val="0"/>
                </a:spcBef>
                <a:spcAft>
                  <a:spcPct val="0"/>
                </a:spcAft>
              </a:pPr>
              <a:endParaRPr lang="en-US">
                <a:solidFill>
                  <a:srgbClr val="FFFFFF"/>
                </a:solidFill>
              </a:endParaRPr>
            </a:p>
          </p:txBody>
        </p:sp>
        <p:sp>
          <p:nvSpPr>
            <p:cNvPr id="34840" name="Freeform 24"/>
            <p:cNvSpPr>
              <a:spLocks/>
            </p:cNvSpPr>
            <p:nvPr/>
          </p:nvSpPr>
          <p:spPr bwMode="hidden">
            <a:xfrm>
              <a:off x="5674" y="2474"/>
              <a:ext cx="84" cy="96"/>
            </a:xfrm>
            <a:custGeom>
              <a:avLst/>
              <a:gdLst/>
              <a:ahLst/>
              <a:cxnLst>
                <a:cxn ang="0">
                  <a:pos x="84" y="96"/>
                </a:cxn>
                <a:cxn ang="0">
                  <a:pos x="84" y="90"/>
                </a:cxn>
                <a:cxn ang="0">
                  <a:pos x="12" y="0"/>
                </a:cxn>
                <a:cxn ang="0">
                  <a:pos x="0" y="6"/>
                </a:cxn>
                <a:cxn ang="0">
                  <a:pos x="84" y="96"/>
                </a:cxn>
                <a:cxn ang="0">
                  <a:pos x="84" y="96"/>
                </a:cxn>
              </a:cxnLst>
              <a:rect l="0" t="0" r="r" b="b"/>
              <a:pathLst>
                <a:path w="84" h="96">
                  <a:moveTo>
                    <a:pt x="84" y="96"/>
                  </a:moveTo>
                  <a:lnTo>
                    <a:pt x="84" y="90"/>
                  </a:lnTo>
                  <a:lnTo>
                    <a:pt x="12" y="0"/>
                  </a:lnTo>
                  <a:lnTo>
                    <a:pt x="0" y="6"/>
                  </a:lnTo>
                  <a:lnTo>
                    <a:pt x="84" y="96"/>
                  </a:lnTo>
                  <a:lnTo>
                    <a:pt x="84" y="96"/>
                  </a:lnTo>
                  <a:close/>
                </a:path>
              </a:pathLst>
            </a:custGeom>
            <a:gradFill rotWithShape="0">
              <a:gsLst>
                <a:gs pos="0">
                  <a:schemeClr val="bg1"/>
                </a:gs>
                <a:gs pos="100000">
                  <a:schemeClr val="bg1">
                    <a:gamma/>
                    <a:tint val="90980"/>
                    <a:invGamma/>
                  </a:schemeClr>
                </a:gs>
              </a:gsLst>
              <a:lin ang="2700000" scaled="1"/>
            </a:gradFill>
            <a:ln w="9525">
              <a:noFill/>
              <a:round/>
              <a:headEnd/>
              <a:tailEnd/>
            </a:ln>
          </p:spPr>
          <p:txBody>
            <a:bodyPr/>
            <a:lstStyle/>
            <a:p>
              <a:pPr eaLnBrk="0" fontAlgn="base" hangingPunct="0">
                <a:spcBef>
                  <a:spcPct val="0"/>
                </a:spcBef>
                <a:spcAft>
                  <a:spcPct val="0"/>
                </a:spcAft>
              </a:pPr>
              <a:endParaRPr lang="en-US">
                <a:solidFill>
                  <a:srgbClr val="FFFFFF"/>
                </a:solidFill>
              </a:endParaRPr>
            </a:p>
          </p:txBody>
        </p:sp>
        <p:sp>
          <p:nvSpPr>
            <p:cNvPr id="34841" name="Freeform 25"/>
            <p:cNvSpPr>
              <a:spLocks/>
            </p:cNvSpPr>
            <p:nvPr/>
          </p:nvSpPr>
          <p:spPr bwMode="hidden">
            <a:xfrm>
              <a:off x="5603" y="850"/>
              <a:ext cx="155" cy="516"/>
            </a:xfrm>
            <a:custGeom>
              <a:avLst/>
              <a:gdLst/>
              <a:ahLst/>
              <a:cxnLst>
                <a:cxn ang="0">
                  <a:pos x="155" y="516"/>
                </a:cxn>
                <a:cxn ang="0">
                  <a:pos x="155" y="204"/>
                </a:cxn>
                <a:cxn ang="0">
                  <a:pos x="77" y="0"/>
                </a:cxn>
                <a:cxn ang="0">
                  <a:pos x="0" y="192"/>
                </a:cxn>
                <a:cxn ang="0">
                  <a:pos x="155" y="516"/>
                </a:cxn>
                <a:cxn ang="0">
                  <a:pos x="155" y="516"/>
                </a:cxn>
              </a:cxnLst>
              <a:rect l="0" t="0" r="r" b="b"/>
              <a:pathLst>
                <a:path w="155" h="516">
                  <a:moveTo>
                    <a:pt x="155" y="516"/>
                  </a:moveTo>
                  <a:lnTo>
                    <a:pt x="155" y="204"/>
                  </a:lnTo>
                  <a:lnTo>
                    <a:pt x="77" y="0"/>
                  </a:lnTo>
                  <a:lnTo>
                    <a:pt x="0" y="192"/>
                  </a:lnTo>
                  <a:lnTo>
                    <a:pt x="155" y="516"/>
                  </a:lnTo>
                  <a:lnTo>
                    <a:pt x="155" y="516"/>
                  </a:lnTo>
                  <a:close/>
                </a:path>
              </a:pathLst>
            </a:custGeom>
            <a:solidFill>
              <a:schemeClr val="bg2"/>
            </a:solidFill>
            <a:ln w="9525">
              <a:noFill/>
              <a:round/>
              <a:headEnd/>
              <a:tailEnd/>
            </a:ln>
          </p:spPr>
          <p:txBody>
            <a:bodyPr/>
            <a:lstStyle/>
            <a:p>
              <a:pPr eaLnBrk="0" fontAlgn="base" hangingPunct="0">
                <a:spcBef>
                  <a:spcPct val="0"/>
                </a:spcBef>
                <a:spcAft>
                  <a:spcPct val="0"/>
                </a:spcAft>
              </a:pPr>
              <a:endParaRPr lang="en-US">
                <a:solidFill>
                  <a:srgbClr val="FFFFFF"/>
                </a:solidFill>
              </a:endParaRPr>
            </a:p>
          </p:txBody>
        </p:sp>
        <p:sp>
          <p:nvSpPr>
            <p:cNvPr id="34842" name="Freeform 26"/>
            <p:cNvSpPr>
              <a:spLocks/>
            </p:cNvSpPr>
            <p:nvPr/>
          </p:nvSpPr>
          <p:spPr bwMode="hidden">
            <a:xfrm>
              <a:off x="5107" y="0"/>
              <a:ext cx="573" cy="1042"/>
            </a:xfrm>
            <a:custGeom>
              <a:avLst/>
              <a:gdLst/>
              <a:ahLst/>
              <a:cxnLst>
                <a:cxn ang="0">
                  <a:pos x="0" y="0"/>
                </a:cxn>
                <a:cxn ang="0">
                  <a:pos x="497" y="1043"/>
                </a:cxn>
                <a:cxn ang="0">
                  <a:pos x="574" y="851"/>
                </a:cxn>
                <a:cxn ang="0">
                  <a:pos x="251" y="0"/>
                </a:cxn>
                <a:cxn ang="0">
                  <a:pos x="0" y="0"/>
                </a:cxn>
                <a:cxn ang="0">
                  <a:pos x="0" y="0"/>
                </a:cxn>
              </a:cxnLst>
              <a:rect l="0" t="0" r="r" b="b"/>
              <a:pathLst>
                <a:path w="574" h="1043">
                  <a:moveTo>
                    <a:pt x="0" y="0"/>
                  </a:moveTo>
                  <a:lnTo>
                    <a:pt x="497" y="1043"/>
                  </a:lnTo>
                  <a:lnTo>
                    <a:pt x="574" y="851"/>
                  </a:lnTo>
                  <a:lnTo>
                    <a:pt x="251" y="0"/>
                  </a:lnTo>
                  <a:lnTo>
                    <a:pt x="0" y="0"/>
                  </a:lnTo>
                  <a:lnTo>
                    <a:pt x="0" y="0"/>
                  </a:lnTo>
                  <a:close/>
                </a:path>
              </a:pathLst>
            </a:custGeom>
            <a:gradFill rotWithShape="0">
              <a:gsLst>
                <a:gs pos="0">
                  <a:schemeClr val="bg2">
                    <a:gamma/>
                    <a:shade val="66667"/>
                    <a:invGamma/>
                  </a:schemeClr>
                </a:gs>
                <a:gs pos="100000">
                  <a:schemeClr val="bg2"/>
                </a:gs>
              </a:gsLst>
              <a:lin ang="5400000" scaled="1"/>
            </a:gradFill>
            <a:ln w="9525">
              <a:noFill/>
              <a:round/>
              <a:headEnd/>
              <a:tailEnd/>
            </a:ln>
          </p:spPr>
          <p:txBody>
            <a:bodyPr/>
            <a:lstStyle/>
            <a:p>
              <a:pPr eaLnBrk="0" fontAlgn="base" hangingPunct="0">
                <a:spcBef>
                  <a:spcPct val="0"/>
                </a:spcBef>
                <a:spcAft>
                  <a:spcPct val="0"/>
                </a:spcAft>
              </a:pPr>
              <a:endParaRPr lang="en-US">
                <a:solidFill>
                  <a:srgbClr val="FFFFFF"/>
                </a:solidFill>
              </a:endParaRPr>
            </a:p>
          </p:txBody>
        </p:sp>
        <p:sp>
          <p:nvSpPr>
            <p:cNvPr id="34843" name="Freeform 27"/>
            <p:cNvSpPr>
              <a:spLocks/>
            </p:cNvSpPr>
            <p:nvPr/>
          </p:nvSpPr>
          <p:spPr bwMode="hidden">
            <a:xfrm>
              <a:off x="5411" y="0"/>
              <a:ext cx="341" cy="796"/>
            </a:xfrm>
            <a:custGeom>
              <a:avLst/>
              <a:gdLst/>
              <a:ahLst/>
              <a:cxnLst>
                <a:cxn ang="0">
                  <a:pos x="144" y="0"/>
                </a:cxn>
                <a:cxn ang="0">
                  <a:pos x="0" y="0"/>
                </a:cxn>
                <a:cxn ang="0">
                  <a:pos x="287" y="797"/>
                </a:cxn>
                <a:cxn ang="0">
                  <a:pos x="341" y="653"/>
                </a:cxn>
                <a:cxn ang="0">
                  <a:pos x="144" y="0"/>
                </a:cxn>
                <a:cxn ang="0">
                  <a:pos x="144" y="0"/>
                </a:cxn>
              </a:cxnLst>
              <a:rect l="0" t="0" r="r" b="b"/>
              <a:pathLst>
                <a:path w="341" h="797">
                  <a:moveTo>
                    <a:pt x="144" y="0"/>
                  </a:moveTo>
                  <a:lnTo>
                    <a:pt x="0" y="0"/>
                  </a:lnTo>
                  <a:lnTo>
                    <a:pt x="287" y="797"/>
                  </a:lnTo>
                  <a:lnTo>
                    <a:pt x="341" y="653"/>
                  </a:lnTo>
                  <a:lnTo>
                    <a:pt x="144" y="0"/>
                  </a:lnTo>
                  <a:lnTo>
                    <a:pt x="144" y="0"/>
                  </a:lnTo>
                  <a:close/>
                </a:path>
              </a:pathLst>
            </a:custGeom>
            <a:gradFill rotWithShape="0">
              <a:gsLst>
                <a:gs pos="0">
                  <a:schemeClr val="bg2">
                    <a:gamma/>
                    <a:shade val="69804"/>
                    <a:invGamma/>
                  </a:schemeClr>
                </a:gs>
                <a:gs pos="100000">
                  <a:schemeClr val="bg2"/>
                </a:gs>
              </a:gsLst>
              <a:lin ang="5400000" scaled="1"/>
            </a:gradFill>
            <a:ln w="9525">
              <a:noFill/>
              <a:round/>
              <a:headEnd/>
              <a:tailEnd/>
            </a:ln>
          </p:spPr>
          <p:txBody>
            <a:bodyPr/>
            <a:lstStyle/>
            <a:p>
              <a:pPr eaLnBrk="0" fontAlgn="base" hangingPunct="0">
                <a:spcBef>
                  <a:spcPct val="0"/>
                </a:spcBef>
                <a:spcAft>
                  <a:spcPct val="0"/>
                </a:spcAft>
              </a:pPr>
              <a:endParaRPr lang="en-US">
                <a:solidFill>
                  <a:srgbClr val="FFFFFF"/>
                </a:solidFill>
              </a:endParaRPr>
            </a:p>
          </p:txBody>
        </p:sp>
        <p:sp>
          <p:nvSpPr>
            <p:cNvPr id="34844" name="Freeform 28"/>
            <p:cNvSpPr>
              <a:spLocks/>
            </p:cNvSpPr>
            <p:nvPr/>
          </p:nvSpPr>
          <p:spPr bwMode="hidden">
            <a:xfrm>
              <a:off x="5698" y="653"/>
              <a:ext cx="60" cy="311"/>
            </a:xfrm>
            <a:custGeom>
              <a:avLst/>
              <a:gdLst/>
              <a:ahLst/>
              <a:cxnLst>
                <a:cxn ang="0">
                  <a:pos x="0" y="144"/>
                </a:cxn>
                <a:cxn ang="0">
                  <a:pos x="60" y="312"/>
                </a:cxn>
                <a:cxn ang="0">
                  <a:pos x="60" y="6"/>
                </a:cxn>
                <a:cxn ang="0">
                  <a:pos x="54" y="0"/>
                </a:cxn>
                <a:cxn ang="0">
                  <a:pos x="0" y="144"/>
                </a:cxn>
                <a:cxn ang="0">
                  <a:pos x="0" y="144"/>
                </a:cxn>
              </a:cxnLst>
              <a:rect l="0" t="0" r="r" b="b"/>
              <a:pathLst>
                <a:path w="60" h="312">
                  <a:moveTo>
                    <a:pt x="0" y="144"/>
                  </a:moveTo>
                  <a:lnTo>
                    <a:pt x="60" y="312"/>
                  </a:lnTo>
                  <a:lnTo>
                    <a:pt x="60" y="6"/>
                  </a:lnTo>
                  <a:lnTo>
                    <a:pt x="54" y="0"/>
                  </a:lnTo>
                  <a:lnTo>
                    <a:pt x="0" y="144"/>
                  </a:lnTo>
                  <a:lnTo>
                    <a:pt x="0" y="144"/>
                  </a:lnTo>
                  <a:close/>
                </a:path>
              </a:pathLst>
            </a:custGeom>
            <a:solidFill>
              <a:schemeClr val="bg2"/>
            </a:solidFill>
            <a:ln w="9525">
              <a:noFill/>
              <a:round/>
              <a:headEnd/>
              <a:tailEnd/>
            </a:ln>
          </p:spPr>
          <p:txBody>
            <a:bodyPr/>
            <a:lstStyle/>
            <a:p>
              <a:pPr eaLnBrk="0" fontAlgn="base" hangingPunct="0">
                <a:spcBef>
                  <a:spcPct val="0"/>
                </a:spcBef>
                <a:spcAft>
                  <a:spcPct val="0"/>
                </a:spcAft>
              </a:pPr>
              <a:endParaRPr lang="en-US">
                <a:solidFill>
                  <a:srgbClr val="FFFFFF"/>
                </a:solidFill>
              </a:endParaRPr>
            </a:p>
          </p:txBody>
        </p:sp>
        <p:sp>
          <p:nvSpPr>
            <p:cNvPr id="34845" name="Freeform 29"/>
            <p:cNvSpPr>
              <a:spLocks/>
            </p:cNvSpPr>
            <p:nvPr/>
          </p:nvSpPr>
          <p:spPr bwMode="hidden">
            <a:xfrm>
              <a:off x="2" y="1601"/>
              <a:ext cx="5752" cy="1864"/>
            </a:xfrm>
            <a:custGeom>
              <a:avLst/>
              <a:gdLst/>
              <a:ahLst/>
              <a:cxnLst>
                <a:cxn ang="0">
                  <a:pos x="0" y="371"/>
                </a:cxn>
                <a:cxn ang="0">
                  <a:pos x="5740" y="1864"/>
                </a:cxn>
                <a:cxn ang="0">
                  <a:pos x="5740" y="1834"/>
                </a:cxn>
                <a:cxn ang="0">
                  <a:pos x="0" y="0"/>
                </a:cxn>
                <a:cxn ang="0">
                  <a:pos x="0" y="371"/>
                </a:cxn>
                <a:cxn ang="0">
                  <a:pos x="0" y="371"/>
                </a:cxn>
              </a:cxnLst>
              <a:rect l="0" t="0" r="r" b="b"/>
              <a:pathLst>
                <a:path w="5740" h="1864">
                  <a:moveTo>
                    <a:pt x="0" y="371"/>
                  </a:moveTo>
                  <a:lnTo>
                    <a:pt x="5740" y="1864"/>
                  </a:lnTo>
                  <a:lnTo>
                    <a:pt x="5740" y="1834"/>
                  </a:lnTo>
                  <a:lnTo>
                    <a:pt x="0" y="0"/>
                  </a:lnTo>
                  <a:lnTo>
                    <a:pt x="0" y="371"/>
                  </a:lnTo>
                  <a:lnTo>
                    <a:pt x="0" y="371"/>
                  </a:lnTo>
                  <a:close/>
                </a:path>
              </a:pathLst>
            </a:custGeom>
            <a:gradFill rotWithShape="0">
              <a:gsLst>
                <a:gs pos="0">
                  <a:schemeClr val="bg1">
                    <a:gamma/>
                    <a:shade val="63529"/>
                    <a:invGamma/>
                  </a:schemeClr>
                </a:gs>
                <a:gs pos="100000">
                  <a:schemeClr val="bg1"/>
                </a:gs>
              </a:gsLst>
              <a:lin ang="2700000" scaled="1"/>
            </a:gradFill>
            <a:ln w="9525">
              <a:noFill/>
              <a:round/>
              <a:headEnd/>
              <a:tailEnd/>
            </a:ln>
          </p:spPr>
          <p:txBody>
            <a:bodyPr/>
            <a:lstStyle/>
            <a:p>
              <a:pPr eaLnBrk="0" fontAlgn="base" hangingPunct="0">
                <a:spcBef>
                  <a:spcPct val="0"/>
                </a:spcBef>
                <a:spcAft>
                  <a:spcPct val="0"/>
                </a:spcAft>
              </a:pPr>
              <a:endParaRPr lang="en-US">
                <a:solidFill>
                  <a:srgbClr val="FFFFFF"/>
                </a:solidFill>
              </a:endParaRPr>
            </a:p>
          </p:txBody>
        </p:sp>
        <p:sp>
          <p:nvSpPr>
            <p:cNvPr id="34846" name="Freeform 30"/>
            <p:cNvSpPr>
              <a:spLocks/>
            </p:cNvSpPr>
            <p:nvPr/>
          </p:nvSpPr>
          <p:spPr bwMode="hidden">
            <a:xfrm>
              <a:off x="5754" y="3483"/>
              <a:ext cx="6" cy="6"/>
            </a:xfrm>
            <a:custGeom>
              <a:avLst/>
              <a:gdLst/>
              <a:ahLst/>
              <a:cxnLst>
                <a:cxn ang="0">
                  <a:pos x="6" y="6"/>
                </a:cxn>
                <a:cxn ang="0">
                  <a:pos x="0" y="0"/>
                </a:cxn>
                <a:cxn ang="0">
                  <a:pos x="0" y="6"/>
                </a:cxn>
                <a:cxn ang="0">
                  <a:pos x="6" y="6"/>
                </a:cxn>
                <a:cxn ang="0">
                  <a:pos x="6" y="6"/>
                </a:cxn>
              </a:cxnLst>
              <a:rect l="0" t="0" r="r" b="b"/>
              <a:pathLst>
                <a:path w="6" h="6">
                  <a:moveTo>
                    <a:pt x="6" y="6"/>
                  </a:moveTo>
                  <a:lnTo>
                    <a:pt x="0" y="0"/>
                  </a:lnTo>
                  <a:lnTo>
                    <a:pt x="0" y="6"/>
                  </a:lnTo>
                  <a:lnTo>
                    <a:pt x="6" y="6"/>
                  </a:lnTo>
                  <a:lnTo>
                    <a:pt x="6" y="6"/>
                  </a:lnTo>
                  <a:close/>
                </a:path>
              </a:pathLst>
            </a:custGeom>
            <a:solidFill>
              <a:srgbClr val="18FF00"/>
            </a:solidFill>
            <a:ln w="9525">
              <a:noFill/>
              <a:round/>
              <a:headEnd/>
              <a:tailEnd/>
            </a:ln>
          </p:spPr>
          <p:txBody>
            <a:bodyPr/>
            <a:lstStyle/>
            <a:p>
              <a:pPr eaLnBrk="0" fontAlgn="base" hangingPunct="0">
                <a:spcBef>
                  <a:spcPct val="0"/>
                </a:spcBef>
                <a:spcAft>
                  <a:spcPct val="0"/>
                </a:spcAft>
              </a:pPr>
              <a:endParaRPr lang="en-US">
                <a:solidFill>
                  <a:srgbClr val="FFFFFF"/>
                </a:solidFill>
              </a:endParaRPr>
            </a:p>
          </p:txBody>
        </p:sp>
        <p:sp>
          <p:nvSpPr>
            <p:cNvPr id="34847" name="Freeform 31"/>
            <p:cNvSpPr>
              <a:spLocks/>
            </p:cNvSpPr>
            <p:nvPr/>
          </p:nvSpPr>
          <p:spPr bwMode="hidden">
            <a:xfrm>
              <a:off x="2" y="2152"/>
              <a:ext cx="5752" cy="1337"/>
            </a:xfrm>
            <a:custGeom>
              <a:avLst/>
              <a:gdLst/>
              <a:ahLst/>
              <a:cxnLst>
                <a:cxn ang="0">
                  <a:pos x="0" y="366"/>
                </a:cxn>
                <a:cxn ang="0">
                  <a:pos x="5740" y="1337"/>
                </a:cxn>
                <a:cxn ang="0">
                  <a:pos x="5740" y="1331"/>
                </a:cxn>
                <a:cxn ang="0">
                  <a:pos x="0" y="0"/>
                </a:cxn>
                <a:cxn ang="0">
                  <a:pos x="0" y="366"/>
                </a:cxn>
                <a:cxn ang="0">
                  <a:pos x="0" y="366"/>
                </a:cxn>
              </a:cxnLst>
              <a:rect l="0" t="0" r="r" b="b"/>
              <a:pathLst>
                <a:path w="5740" h="1337">
                  <a:moveTo>
                    <a:pt x="0" y="366"/>
                  </a:moveTo>
                  <a:lnTo>
                    <a:pt x="5740" y="1337"/>
                  </a:lnTo>
                  <a:lnTo>
                    <a:pt x="5740" y="1331"/>
                  </a:lnTo>
                  <a:lnTo>
                    <a:pt x="0" y="0"/>
                  </a:lnTo>
                  <a:lnTo>
                    <a:pt x="0" y="366"/>
                  </a:lnTo>
                  <a:lnTo>
                    <a:pt x="0" y="366"/>
                  </a:lnTo>
                  <a:close/>
                </a:path>
              </a:pathLst>
            </a:custGeom>
            <a:gradFill rotWithShape="0">
              <a:gsLst>
                <a:gs pos="0">
                  <a:schemeClr val="bg1">
                    <a:gamma/>
                    <a:shade val="60784"/>
                    <a:invGamma/>
                  </a:schemeClr>
                </a:gs>
                <a:gs pos="100000">
                  <a:schemeClr val="bg1"/>
                </a:gs>
              </a:gsLst>
              <a:lin ang="2700000" scaled="1"/>
            </a:gradFill>
            <a:ln w="9525">
              <a:noFill/>
              <a:round/>
              <a:headEnd/>
              <a:tailEnd/>
            </a:ln>
          </p:spPr>
          <p:txBody>
            <a:bodyPr/>
            <a:lstStyle/>
            <a:p>
              <a:pPr eaLnBrk="0" fontAlgn="base" hangingPunct="0">
                <a:spcBef>
                  <a:spcPct val="0"/>
                </a:spcBef>
                <a:spcAft>
                  <a:spcPct val="0"/>
                </a:spcAft>
              </a:pPr>
              <a:endParaRPr lang="en-US">
                <a:solidFill>
                  <a:srgbClr val="FFFFFF"/>
                </a:solidFill>
              </a:endParaRPr>
            </a:p>
          </p:txBody>
        </p:sp>
        <p:sp>
          <p:nvSpPr>
            <p:cNvPr id="34848" name="Freeform 32"/>
            <p:cNvSpPr>
              <a:spLocks/>
            </p:cNvSpPr>
            <p:nvPr/>
          </p:nvSpPr>
          <p:spPr bwMode="hidden">
            <a:xfrm>
              <a:off x="2" y="3177"/>
              <a:ext cx="5752" cy="414"/>
            </a:xfrm>
            <a:custGeom>
              <a:avLst/>
              <a:gdLst/>
              <a:ahLst/>
              <a:cxnLst>
                <a:cxn ang="0">
                  <a:pos x="0" y="48"/>
                </a:cxn>
                <a:cxn ang="0">
                  <a:pos x="5740" y="414"/>
                </a:cxn>
                <a:cxn ang="0">
                  <a:pos x="5740" y="402"/>
                </a:cxn>
                <a:cxn ang="0">
                  <a:pos x="0" y="0"/>
                </a:cxn>
                <a:cxn ang="0">
                  <a:pos x="0" y="48"/>
                </a:cxn>
                <a:cxn ang="0">
                  <a:pos x="0" y="48"/>
                </a:cxn>
              </a:cxnLst>
              <a:rect l="0" t="0" r="r" b="b"/>
              <a:pathLst>
                <a:path w="5740" h="414">
                  <a:moveTo>
                    <a:pt x="0" y="48"/>
                  </a:moveTo>
                  <a:lnTo>
                    <a:pt x="5740" y="414"/>
                  </a:lnTo>
                  <a:lnTo>
                    <a:pt x="5740" y="402"/>
                  </a:lnTo>
                  <a:lnTo>
                    <a:pt x="0" y="0"/>
                  </a:lnTo>
                  <a:lnTo>
                    <a:pt x="0" y="48"/>
                  </a:lnTo>
                  <a:lnTo>
                    <a:pt x="0" y="48"/>
                  </a:lnTo>
                  <a:close/>
                </a:path>
              </a:pathLst>
            </a:custGeom>
            <a:gradFill rotWithShape="0">
              <a:gsLst>
                <a:gs pos="0">
                  <a:schemeClr val="bg1">
                    <a:gamma/>
                    <a:shade val="84706"/>
                    <a:invGamma/>
                  </a:schemeClr>
                </a:gs>
                <a:gs pos="100000">
                  <a:schemeClr val="bg1"/>
                </a:gs>
              </a:gsLst>
              <a:lin ang="0" scaled="1"/>
            </a:gradFill>
            <a:ln w="9525">
              <a:noFill/>
              <a:round/>
              <a:headEnd/>
              <a:tailEnd/>
            </a:ln>
          </p:spPr>
          <p:txBody>
            <a:bodyPr/>
            <a:lstStyle/>
            <a:p>
              <a:pPr eaLnBrk="0" fontAlgn="base" hangingPunct="0">
                <a:spcBef>
                  <a:spcPct val="0"/>
                </a:spcBef>
                <a:spcAft>
                  <a:spcPct val="0"/>
                </a:spcAft>
              </a:pPr>
              <a:endParaRPr lang="en-US">
                <a:solidFill>
                  <a:srgbClr val="FFFFFF"/>
                </a:solidFill>
              </a:endParaRPr>
            </a:p>
          </p:txBody>
        </p:sp>
        <p:sp>
          <p:nvSpPr>
            <p:cNvPr id="34849" name="Freeform 33"/>
            <p:cNvSpPr>
              <a:spLocks/>
            </p:cNvSpPr>
            <p:nvPr/>
          </p:nvSpPr>
          <p:spPr bwMode="hidden">
            <a:xfrm>
              <a:off x="1297" y="0"/>
              <a:ext cx="4457" cy="3177"/>
            </a:xfrm>
            <a:custGeom>
              <a:avLst/>
              <a:gdLst/>
              <a:ahLst/>
              <a:cxnLst>
                <a:cxn ang="0">
                  <a:pos x="0" y="0"/>
                </a:cxn>
                <a:cxn ang="0">
                  <a:pos x="4448" y="3177"/>
                </a:cxn>
                <a:cxn ang="0">
                  <a:pos x="4448" y="3153"/>
                </a:cxn>
                <a:cxn ang="0">
                  <a:pos x="125" y="0"/>
                </a:cxn>
                <a:cxn ang="0">
                  <a:pos x="0" y="0"/>
                </a:cxn>
                <a:cxn ang="0">
                  <a:pos x="0" y="0"/>
                </a:cxn>
              </a:cxnLst>
              <a:rect l="0" t="0" r="r" b="b"/>
              <a:pathLst>
                <a:path w="4448" h="3177">
                  <a:moveTo>
                    <a:pt x="0" y="0"/>
                  </a:moveTo>
                  <a:lnTo>
                    <a:pt x="4448" y="3177"/>
                  </a:lnTo>
                  <a:lnTo>
                    <a:pt x="4448" y="3153"/>
                  </a:lnTo>
                  <a:lnTo>
                    <a:pt x="125" y="0"/>
                  </a:lnTo>
                  <a:lnTo>
                    <a:pt x="0" y="0"/>
                  </a:lnTo>
                  <a:lnTo>
                    <a:pt x="0" y="0"/>
                  </a:lnTo>
                  <a:close/>
                </a:path>
              </a:pathLst>
            </a:custGeom>
            <a:gradFill rotWithShape="0">
              <a:gsLst>
                <a:gs pos="0">
                  <a:schemeClr val="bg1">
                    <a:gamma/>
                    <a:shade val="48627"/>
                    <a:invGamma/>
                  </a:schemeClr>
                </a:gs>
                <a:gs pos="100000">
                  <a:schemeClr val="bg1"/>
                </a:gs>
              </a:gsLst>
              <a:lin ang="2700000" scaled="1"/>
            </a:gradFill>
            <a:ln w="9525">
              <a:noFill/>
              <a:round/>
              <a:headEnd/>
              <a:tailEnd/>
            </a:ln>
          </p:spPr>
          <p:txBody>
            <a:bodyPr/>
            <a:lstStyle/>
            <a:p>
              <a:pPr eaLnBrk="0" fontAlgn="base" hangingPunct="0">
                <a:spcBef>
                  <a:spcPct val="0"/>
                </a:spcBef>
                <a:spcAft>
                  <a:spcPct val="0"/>
                </a:spcAft>
              </a:pPr>
              <a:endParaRPr lang="en-US">
                <a:solidFill>
                  <a:srgbClr val="FFFFFF"/>
                </a:solidFill>
              </a:endParaRPr>
            </a:p>
          </p:txBody>
        </p:sp>
        <p:sp>
          <p:nvSpPr>
            <p:cNvPr id="34850" name="Freeform 34"/>
            <p:cNvSpPr>
              <a:spLocks/>
            </p:cNvSpPr>
            <p:nvPr/>
          </p:nvSpPr>
          <p:spPr bwMode="hidden">
            <a:xfrm>
              <a:off x="3321" y="0"/>
              <a:ext cx="2433" cy="2614"/>
            </a:xfrm>
            <a:custGeom>
              <a:avLst/>
              <a:gdLst/>
              <a:ahLst/>
              <a:cxnLst>
                <a:cxn ang="0">
                  <a:pos x="0" y="0"/>
                </a:cxn>
                <a:cxn ang="0">
                  <a:pos x="2428" y="2614"/>
                </a:cxn>
                <a:cxn ang="0">
                  <a:pos x="2428" y="2608"/>
                </a:cxn>
                <a:cxn ang="0">
                  <a:pos x="66" y="0"/>
                </a:cxn>
                <a:cxn ang="0">
                  <a:pos x="0" y="0"/>
                </a:cxn>
                <a:cxn ang="0">
                  <a:pos x="0" y="0"/>
                </a:cxn>
              </a:cxnLst>
              <a:rect l="0" t="0" r="r" b="b"/>
              <a:pathLst>
                <a:path w="2428" h="2614">
                  <a:moveTo>
                    <a:pt x="0" y="0"/>
                  </a:moveTo>
                  <a:lnTo>
                    <a:pt x="2428" y="2614"/>
                  </a:lnTo>
                  <a:lnTo>
                    <a:pt x="2428" y="2608"/>
                  </a:lnTo>
                  <a:lnTo>
                    <a:pt x="66" y="0"/>
                  </a:lnTo>
                  <a:lnTo>
                    <a:pt x="0" y="0"/>
                  </a:lnTo>
                  <a:lnTo>
                    <a:pt x="0" y="0"/>
                  </a:lnTo>
                  <a:close/>
                </a:path>
              </a:pathLst>
            </a:custGeom>
            <a:gradFill rotWithShape="0">
              <a:gsLst>
                <a:gs pos="0">
                  <a:schemeClr val="bg1">
                    <a:gamma/>
                    <a:shade val="84706"/>
                    <a:invGamma/>
                  </a:schemeClr>
                </a:gs>
                <a:gs pos="100000">
                  <a:schemeClr val="bg1"/>
                </a:gs>
              </a:gsLst>
              <a:lin ang="2700000" scaled="1"/>
            </a:gradFill>
            <a:ln w="9525">
              <a:noFill/>
              <a:round/>
              <a:headEnd/>
              <a:tailEnd/>
            </a:ln>
          </p:spPr>
          <p:txBody>
            <a:bodyPr/>
            <a:lstStyle/>
            <a:p>
              <a:pPr eaLnBrk="0" fontAlgn="base" hangingPunct="0">
                <a:spcBef>
                  <a:spcPct val="0"/>
                </a:spcBef>
                <a:spcAft>
                  <a:spcPct val="0"/>
                </a:spcAft>
              </a:pPr>
              <a:endParaRPr lang="en-US">
                <a:solidFill>
                  <a:srgbClr val="FFFFFF"/>
                </a:solidFill>
              </a:endParaRPr>
            </a:p>
          </p:txBody>
        </p:sp>
        <p:sp>
          <p:nvSpPr>
            <p:cNvPr id="34851" name="Freeform 35"/>
            <p:cNvSpPr>
              <a:spLocks/>
            </p:cNvSpPr>
            <p:nvPr/>
          </p:nvSpPr>
          <p:spPr bwMode="hidden">
            <a:xfrm>
              <a:off x="3950" y="0"/>
              <a:ext cx="1804" cy="2464"/>
            </a:xfrm>
            <a:custGeom>
              <a:avLst/>
              <a:gdLst/>
              <a:ahLst/>
              <a:cxnLst>
                <a:cxn ang="0">
                  <a:pos x="485" y="0"/>
                </a:cxn>
                <a:cxn ang="0">
                  <a:pos x="0" y="0"/>
                </a:cxn>
                <a:cxn ang="0">
                  <a:pos x="1800" y="2464"/>
                </a:cxn>
                <a:cxn ang="0">
                  <a:pos x="1800" y="2248"/>
                </a:cxn>
                <a:cxn ang="0">
                  <a:pos x="1794" y="2248"/>
                </a:cxn>
                <a:cxn ang="0">
                  <a:pos x="485" y="0"/>
                </a:cxn>
                <a:cxn ang="0">
                  <a:pos x="485" y="0"/>
                </a:cxn>
              </a:cxnLst>
              <a:rect l="0" t="0" r="r" b="b"/>
              <a:pathLst>
                <a:path w="1800" h="2464">
                  <a:moveTo>
                    <a:pt x="485" y="0"/>
                  </a:moveTo>
                  <a:lnTo>
                    <a:pt x="0" y="0"/>
                  </a:lnTo>
                  <a:lnTo>
                    <a:pt x="1800" y="2464"/>
                  </a:lnTo>
                  <a:lnTo>
                    <a:pt x="1800" y="2248"/>
                  </a:lnTo>
                  <a:lnTo>
                    <a:pt x="1794" y="2248"/>
                  </a:lnTo>
                  <a:lnTo>
                    <a:pt x="485" y="0"/>
                  </a:lnTo>
                  <a:lnTo>
                    <a:pt x="485" y="0"/>
                  </a:lnTo>
                  <a:close/>
                </a:path>
              </a:pathLst>
            </a:custGeom>
            <a:gradFill rotWithShape="0">
              <a:gsLst>
                <a:gs pos="0">
                  <a:schemeClr val="bg2">
                    <a:gamma/>
                    <a:shade val="78824"/>
                    <a:invGamma/>
                  </a:schemeClr>
                </a:gs>
                <a:gs pos="100000">
                  <a:schemeClr val="bg2"/>
                </a:gs>
              </a:gsLst>
              <a:lin ang="5400000" scaled="1"/>
            </a:gradFill>
            <a:ln w="9525">
              <a:noFill/>
              <a:round/>
              <a:headEnd/>
              <a:tailEnd/>
            </a:ln>
          </p:spPr>
          <p:txBody>
            <a:bodyPr/>
            <a:lstStyle/>
            <a:p>
              <a:pPr eaLnBrk="0" fontAlgn="base" hangingPunct="0">
                <a:spcBef>
                  <a:spcPct val="0"/>
                </a:spcBef>
                <a:spcAft>
                  <a:spcPct val="0"/>
                </a:spcAft>
              </a:pPr>
              <a:endParaRPr lang="en-US">
                <a:solidFill>
                  <a:srgbClr val="FFFFFF"/>
                </a:solidFill>
              </a:endParaRPr>
            </a:p>
          </p:txBody>
        </p:sp>
        <p:sp>
          <p:nvSpPr>
            <p:cNvPr id="34852" name="Freeform 36"/>
            <p:cNvSpPr>
              <a:spLocks/>
            </p:cNvSpPr>
            <p:nvPr/>
          </p:nvSpPr>
          <p:spPr bwMode="hidden">
            <a:xfrm>
              <a:off x="4519" y="0"/>
              <a:ext cx="1235" cy="2074"/>
            </a:xfrm>
            <a:custGeom>
              <a:avLst/>
              <a:gdLst/>
              <a:ahLst/>
              <a:cxnLst>
                <a:cxn ang="0">
                  <a:pos x="0" y="0"/>
                </a:cxn>
                <a:cxn ang="0">
                  <a:pos x="1232" y="2074"/>
                </a:cxn>
                <a:cxn ang="0">
                  <a:pos x="1232" y="2038"/>
                </a:cxn>
                <a:cxn ang="0">
                  <a:pos x="42" y="0"/>
                </a:cxn>
                <a:cxn ang="0">
                  <a:pos x="0" y="0"/>
                </a:cxn>
                <a:cxn ang="0">
                  <a:pos x="0" y="0"/>
                </a:cxn>
              </a:cxnLst>
              <a:rect l="0" t="0" r="r" b="b"/>
              <a:pathLst>
                <a:path w="1232" h="2074">
                  <a:moveTo>
                    <a:pt x="0" y="0"/>
                  </a:moveTo>
                  <a:lnTo>
                    <a:pt x="1232" y="2074"/>
                  </a:lnTo>
                  <a:lnTo>
                    <a:pt x="1232" y="2038"/>
                  </a:lnTo>
                  <a:lnTo>
                    <a:pt x="42" y="0"/>
                  </a:lnTo>
                  <a:lnTo>
                    <a:pt x="0" y="0"/>
                  </a:lnTo>
                  <a:lnTo>
                    <a:pt x="0" y="0"/>
                  </a:lnTo>
                  <a:close/>
                </a:path>
              </a:pathLst>
            </a:custGeom>
            <a:gradFill rotWithShape="0">
              <a:gsLst>
                <a:gs pos="0">
                  <a:schemeClr val="bg1">
                    <a:gamma/>
                    <a:shade val="57647"/>
                    <a:invGamma/>
                  </a:schemeClr>
                </a:gs>
                <a:gs pos="100000">
                  <a:schemeClr val="bg1"/>
                </a:gs>
              </a:gsLst>
              <a:lin ang="2700000" scaled="1"/>
            </a:gradFill>
            <a:ln w="9525">
              <a:noFill/>
              <a:round/>
              <a:headEnd/>
              <a:tailEnd/>
            </a:ln>
          </p:spPr>
          <p:txBody>
            <a:bodyPr/>
            <a:lstStyle/>
            <a:p>
              <a:pPr eaLnBrk="0" fontAlgn="base" hangingPunct="0">
                <a:spcBef>
                  <a:spcPct val="0"/>
                </a:spcBef>
                <a:spcAft>
                  <a:spcPct val="0"/>
                </a:spcAft>
              </a:pPr>
              <a:endParaRPr lang="en-US">
                <a:solidFill>
                  <a:srgbClr val="FFFFFF"/>
                </a:solidFill>
              </a:endParaRPr>
            </a:p>
          </p:txBody>
        </p:sp>
        <p:sp>
          <p:nvSpPr>
            <p:cNvPr id="34853" name="Freeform 37"/>
            <p:cNvSpPr>
              <a:spLocks/>
            </p:cNvSpPr>
            <p:nvPr/>
          </p:nvSpPr>
          <p:spPr bwMode="hidden">
            <a:xfrm>
              <a:off x="4694" y="0"/>
              <a:ext cx="1060" cy="1936"/>
            </a:xfrm>
            <a:custGeom>
              <a:avLst/>
              <a:gdLst/>
              <a:ahLst/>
              <a:cxnLst>
                <a:cxn ang="0">
                  <a:pos x="0" y="0"/>
                </a:cxn>
                <a:cxn ang="0">
                  <a:pos x="1058" y="1936"/>
                </a:cxn>
                <a:cxn ang="0">
                  <a:pos x="1058" y="1930"/>
                </a:cxn>
                <a:cxn ang="0">
                  <a:pos x="54" y="0"/>
                </a:cxn>
                <a:cxn ang="0">
                  <a:pos x="0" y="0"/>
                </a:cxn>
                <a:cxn ang="0">
                  <a:pos x="0" y="0"/>
                </a:cxn>
              </a:cxnLst>
              <a:rect l="0" t="0" r="r" b="b"/>
              <a:pathLst>
                <a:path w="1058" h="1936">
                  <a:moveTo>
                    <a:pt x="0" y="0"/>
                  </a:moveTo>
                  <a:lnTo>
                    <a:pt x="1058" y="1936"/>
                  </a:lnTo>
                  <a:lnTo>
                    <a:pt x="1058" y="1930"/>
                  </a:lnTo>
                  <a:lnTo>
                    <a:pt x="54" y="0"/>
                  </a:lnTo>
                  <a:lnTo>
                    <a:pt x="0" y="0"/>
                  </a:lnTo>
                  <a:lnTo>
                    <a:pt x="0" y="0"/>
                  </a:lnTo>
                  <a:close/>
                </a:path>
              </a:pathLst>
            </a:custGeom>
            <a:gradFill rotWithShape="0">
              <a:gsLst>
                <a:gs pos="0">
                  <a:schemeClr val="bg1">
                    <a:gamma/>
                    <a:shade val="72549"/>
                    <a:invGamma/>
                  </a:schemeClr>
                </a:gs>
                <a:gs pos="100000">
                  <a:schemeClr val="bg1"/>
                </a:gs>
              </a:gsLst>
              <a:lin ang="2700000" scaled="1"/>
            </a:gradFill>
            <a:ln w="9525">
              <a:noFill/>
              <a:round/>
              <a:headEnd/>
              <a:tailEnd/>
            </a:ln>
          </p:spPr>
          <p:txBody>
            <a:bodyPr/>
            <a:lstStyle/>
            <a:p>
              <a:pPr eaLnBrk="0" fontAlgn="base" hangingPunct="0">
                <a:spcBef>
                  <a:spcPct val="0"/>
                </a:spcBef>
                <a:spcAft>
                  <a:spcPct val="0"/>
                </a:spcAft>
              </a:pPr>
              <a:endParaRPr lang="en-US">
                <a:solidFill>
                  <a:srgbClr val="FFFFFF"/>
                </a:solidFill>
              </a:endParaRPr>
            </a:p>
          </p:txBody>
        </p:sp>
        <p:sp>
          <p:nvSpPr>
            <p:cNvPr id="34854" name="Freeform 38"/>
            <p:cNvSpPr>
              <a:spLocks/>
            </p:cNvSpPr>
            <p:nvPr/>
          </p:nvSpPr>
          <p:spPr bwMode="hidden">
            <a:xfrm>
              <a:off x="4981" y="0"/>
              <a:ext cx="773" cy="1487"/>
            </a:xfrm>
            <a:custGeom>
              <a:avLst/>
              <a:gdLst/>
              <a:ahLst/>
              <a:cxnLst>
                <a:cxn ang="0">
                  <a:pos x="771" y="1433"/>
                </a:cxn>
                <a:cxn ang="0">
                  <a:pos x="42" y="0"/>
                </a:cxn>
                <a:cxn ang="0">
                  <a:pos x="0" y="0"/>
                </a:cxn>
                <a:cxn ang="0">
                  <a:pos x="771" y="1487"/>
                </a:cxn>
                <a:cxn ang="0">
                  <a:pos x="771" y="1433"/>
                </a:cxn>
                <a:cxn ang="0">
                  <a:pos x="771" y="1433"/>
                </a:cxn>
              </a:cxnLst>
              <a:rect l="0" t="0" r="r" b="b"/>
              <a:pathLst>
                <a:path w="771" h="1487">
                  <a:moveTo>
                    <a:pt x="771" y="1433"/>
                  </a:moveTo>
                  <a:lnTo>
                    <a:pt x="42" y="0"/>
                  </a:lnTo>
                  <a:lnTo>
                    <a:pt x="0" y="0"/>
                  </a:lnTo>
                  <a:lnTo>
                    <a:pt x="771" y="1487"/>
                  </a:lnTo>
                  <a:lnTo>
                    <a:pt x="771" y="1433"/>
                  </a:lnTo>
                  <a:lnTo>
                    <a:pt x="771" y="1433"/>
                  </a:lnTo>
                  <a:close/>
                </a:path>
              </a:pathLst>
            </a:custGeom>
            <a:gradFill rotWithShape="0">
              <a:gsLst>
                <a:gs pos="0">
                  <a:schemeClr val="bg1">
                    <a:gamma/>
                    <a:shade val="78824"/>
                    <a:invGamma/>
                  </a:schemeClr>
                </a:gs>
                <a:gs pos="100000">
                  <a:schemeClr val="bg1"/>
                </a:gs>
              </a:gsLst>
              <a:lin ang="2700000" scaled="1"/>
            </a:gradFill>
            <a:ln w="9525">
              <a:noFill/>
              <a:round/>
              <a:headEnd/>
              <a:tailEnd/>
            </a:ln>
          </p:spPr>
          <p:txBody>
            <a:bodyPr/>
            <a:lstStyle/>
            <a:p>
              <a:pPr eaLnBrk="0" fontAlgn="base" hangingPunct="0">
                <a:spcBef>
                  <a:spcPct val="0"/>
                </a:spcBef>
                <a:spcAft>
                  <a:spcPct val="0"/>
                </a:spcAft>
              </a:pPr>
              <a:endParaRPr lang="en-US">
                <a:solidFill>
                  <a:srgbClr val="FFFFFF"/>
                </a:solidFill>
              </a:endParaRPr>
            </a:p>
          </p:txBody>
        </p:sp>
        <p:grpSp>
          <p:nvGrpSpPr>
            <p:cNvPr id="3" name="Group 39"/>
            <p:cNvGrpSpPr>
              <a:grpSpLocks/>
            </p:cNvGrpSpPr>
            <p:nvPr userDrawn="1"/>
          </p:nvGrpSpPr>
          <p:grpSpPr bwMode="auto">
            <a:xfrm>
              <a:off x="0" y="1632"/>
              <a:ext cx="5758" cy="1858"/>
              <a:chOff x="0" y="1632"/>
              <a:chExt cx="5758" cy="1858"/>
            </a:xfrm>
          </p:grpSpPr>
          <p:sp>
            <p:nvSpPr>
              <p:cNvPr id="34856" name="Freeform 40"/>
              <p:cNvSpPr>
                <a:spLocks/>
              </p:cNvSpPr>
              <p:nvPr/>
            </p:nvSpPr>
            <p:spPr bwMode="hidden">
              <a:xfrm>
                <a:off x="0" y="1632"/>
                <a:ext cx="3670" cy="1313"/>
              </a:xfrm>
              <a:custGeom>
                <a:avLst/>
                <a:gdLst/>
                <a:ahLst/>
                <a:cxnLst>
                  <a:cxn ang="0">
                    <a:pos x="0" y="0"/>
                  </a:cxn>
                  <a:cxn ang="0">
                    <a:pos x="0" y="366"/>
                  </a:cxn>
                  <a:cxn ang="0">
                    <a:pos x="3635" y="1313"/>
                  </a:cxn>
                  <a:cxn ang="0">
                    <a:pos x="3647" y="1235"/>
                  </a:cxn>
                  <a:cxn ang="0">
                    <a:pos x="3659" y="1163"/>
                  </a:cxn>
                  <a:cxn ang="0">
                    <a:pos x="0" y="0"/>
                  </a:cxn>
                  <a:cxn ang="0">
                    <a:pos x="0" y="0"/>
                  </a:cxn>
                </a:cxnLst>
                <a:rect l="0" t="0" r="r" b="b"/>
                <a:pathLst>
                  <a:path w="3659" h="1313">
                    <a:moveTo>
                      <a:pt x="0" y="0"/>
                    </a:moveTo>
                    <a:lnTo>
                      <a:pt x="0" y="366"/>
                    </a:lnTo>
                    <a:lnTo>
                      <a:pt x="3635" y="1313"/>
                    </a:lnTo>
                    <a:lnTo>
                      <a:pt x="3647" y="1235"/>
                    </a:lnTo>
                    <a:lnTo>
                      <a:pt x="3659" y="1163"/>
                    </a:lnTo>
                    <a:lnTo>
                      <a:pt x="0" y="0"/>
                    </a:lnTo>
                    <a:lnTo>
                      <a:pt x="0" y="0"/>
                    </a:lnTo>
                    <a:close/>
                  </a:path>
                </a:pathLst>
              </a:custGeom>
              <a:gradFill rotWithShape="0">
                <a:gsLst>
                  <a:gs pos="0">
                    <a:schemeClr val="bg1">
                      <a:gamma/>
                      <a:shade val="72549"/>
                      <a:invGamma/>
                    </a:schemeClr>
                  </a:gs>
                  <a:gs pos="100000">
                    <a:schemeClr val="bg1"/>
                  </a:gs>
                </a:gsLst>
                <a:lin ang="0" scaled="1"/>
              </a:gradFill>
              <a:ln w="9525">
                <a:noFill/>
                <a:round/>
                <a:headEnd/>
                <a:tailEnd/>
              </a:ln>
            </p:spPr>
            <p:txBody>
              <a:bodyPr/>
              <a:lstStyle/>
              <a:p>
                <a:pPr eaLnBrk="0" fontAlgn="base" hangingPunct="0">
                  <a:spcBef>
                    <a:spcPct val="0"/>
                  </a:spcBef>
                  <a:spcAft>
                    <a:spcPct val="0"/>
                  </a:spcAft>
                </a:pPr>
                <a:endParaRPr lang="en-US">
                  <a:solidFill>
                    <a:srgbClr val="FFFFFF"/>
                  </a:solidFill>
                </a:endParaRPr>
              </a:p>
            </p:txBody>
          </p:sp>
          <p:sp>
            <p:nvSpPr>
              <p:cNvPr id="34857" name="Freeform 41"/>
              <p:cNvSpPr>
                <a:spLocks/>
              </p:cNvSpPr>
              <p:nvPr/>
            </p:nvSpPr>
            <p:spPr bwMode="hidden">
              <a:xfrm>
                <a:off x="3646" y="2795"/>
                <a:ext cx="2112" cy="695"/>
              </a:xfrm>
              <a:custGeom>
                <a:avLst/>
                <a:gdLst/>
                <a:ahLst/>
                <a:cxnLst>
                  <a:cxn ang="0">
                    <a:pos x="2105" y="665"/>
                  </a:cxn>
                  <a:cxn ang="0">
                    <a:pos x="24" y="0"/>
                  </a:cxn>
                  <a:cxn ang="0">
                    <a:pos x="12" y="72"/>
                  </a:cxn>
                  <a:cxn ang="0">
                    <a:pos x="0" y="150"/>
                  </a:cxn>
                  <a:cxn ang="0">
                    <a:pos x="2105" y="695"/>
                  </a:cxn>
                  <a:cxn ang="0">
                    <a:pos x="2105" y="665"/>
                  </a:cxn>
                  <a:cxn ang="0">
                    <a:pos x="2105" y="665"/>
                  </a:cxn>
                </a:cxnLst>
                <a:rect l="0" t="0" r="r" b="b"/>
                <a:pathLst>
                  <a:path w="2105" h="695">
                    <a:moveTo>
                      <a:pt x="2105" y="665"/>
                    </a:moveTo>
                    <a:lnTo>
                      <a:pt x="24" y="0"/>
                    </a:lnTo>
                    <a:lnTo>
                      <a:pt x="12" y="72"/>
                    </a:lnTo>
                    <a:lnTo>
                      <a:pt x="0" y="150"/>
                    </a:lnTo>
                    <a:lnTo>
                      <a:pt x="2105" y="695"/>
                    </a:lnTo>
                    <a:lnTo>
                      <a:pt x="2105" y="665"/>
                    </a:lnTo>
                    <a:lnTo>
                      <a:pt x="2105" y="665"/>
                    </a:lnTo>
                    <a:close/>
                  </a:path>
                </a:pathLst>
              </a:custGeom>
              <a:gradFill rotWithShape="0">
                <a:gsLst>
                  <a:gs pos="0">
                    <a:schemeClr val="bg1"/>
                  </a:gs>
                  <a:gs pos="100000">
                    <a:schemeClr val="bg1">
                      <a:gamma/>
                      <a:tint val="90980"/>
                      <a:invGamma/>
                    </a:schemeClr>
                  </a:gs>
                </a:gsLst>
                <a:lin ang="0" scaled="1"/>
              </a:gradFill>
              <a:ln w="9525">
                <a:noFill/>
                <a:round/>
                <a:headEnd/>
                <a:tailEnd/>
              </a:ln>
            </p:spPr>
            <p:txBody>
              <a:bodyPr/>
              <a:lstStyle/>
              <a:p>
                <a:pPr eaLnBrk="0" fontAlgn="base" hangingPunct="0">
                  <a:spcBef>
                    <a:spcPct val="0"/>
                  </a:spcBef>
                  <a:spcAft>
                    <a:spcPct val="0"/>
                  </a:spcAft>
                </a:pPr>
                <a:endParaRPr lang="en-US">
                  <a:solidFill>
                    <a:srgbClr val="FFFFFF"/>
                  </a:solidFill>
                </a:endParaRPr>
              </a:p>
            </p:txBody>
          </p:sp>
        </p:grpSp>
      </p:grpSp>
      <p:sp>
        <p:nvSpPr>
          <p:cNvPr id="34858" name="Rectangle 42"/>
          <p:cNvSpPr>
            <a:spLocks noGrp="1" noChangeArrowheads="1"/>
          </p:cNvSpPr>
          <p:nvPr>
            <p:ph type="ctrTitle" sz="quarter"/>
          </p:nvPr>
        </p:nvSpPr>
        <p:spPr>
          <a:xfrm>
            <a:off x="457200" y="1200150"/>
            <a:ext cx="8229600" cy="1371600"/>
          </a:xfrm>
        </p:spPr>
        <p:txBody>
          <a:bodyPr/>
          <a:lstStyle>
            <a:lvl1pPr>
              <a:defRPr sz="4800"/>
            </a:lvl1pPr>
          </a:lstStyle>
          <a:p>
            <a:r>
              <a:rPr lang="en-US"/>
              <a:t>Click to edit Master title style</a:t>
            </a:r>
          </a:p>
        </p:txBody>
      </p:sp>
      <p:sp>
        <p:nvSpPr>
          <p:cNvPr id="34859" name="Rectangle 43"/>
          <p:cNvSpPr>
            <a:spLocks noGrp="1" noChangeArrowheads="1"/>
          </p:cNvSpPr>
          <p:nvPr>
            <p:ph type="subTitle" sz="quarter" idx="1"/>
          </p:nvPr>
        </p:nvSpPr>
        <p:spPr>
          <a:xfrm>
            <a:off x="1371600" y="2914650"/>
            <a:ext cx="6400800" cy="1314450"/>
          </a:xfrm>
        </p:spPr>
        <p:txBody>
          <a:bodyPr/>
          <a:lstStyle>
            <a:lvl1pPr marL="0" indent="0" algn="ctr">
              <a:buFont typeface="Wingdings" pitchFamily="2" charset="2"/>
              <a:buNone/>
              <a:defRPr sz="3600"/>
            </a:lvl1pPr>
          </a:lstStyle>
          <a:p>
            <a:r>
              <a:rPr lang="en-US"/>
              <a:t>Click to edit Master subtitle style</a:t>
            </a:r>
          </a:p>
        </p:txBody>
      </p:sp>
      <p:sp>
        <p:nvSpPr>
          <p:cNvPr id="34860" name="Rectangle 44"/>
          <p:cNvSpPr>
            <a:spLocks noGrp="1" noChangeArrowheads="1"/>
          </p:cNvSpPr>
          <p:nvPr>
            <p:ph type="dt" sz="quarter" idx="2"/>
          </p:nvPr>
        </p:nvSpPr>
        <p:spPr/>
        <p:txBody>
          <a:bodyPr/>
          <a:lstStyle>
            <a:lvl1pPr>
              <a:defRPr/>
            </a:lvl1pPr>
          </a:lstStyle>
          <a:p>
            <a:endParaRPr lang="en-US">
              <a:solidFill>
                <a:srgbClr val="FFFFFF"/>
              </a:solidFill>
            </a:endParaRPr>
          </a:p>
        </p:txBody>
      </p:sp>
      <p:sp>
        <p:nvSpPr>
          <p:cNvPr id="34861" name="Rectangle 45"/>
          <p:cNvSpPr>
            <a:spLocks noGrp="1" noChangeArrowheads="1"/>
          </p:cNvSpPr>
          <p:nvPr>
            <p:ph type="ftr" sz="quarter" idx="3"/>
          </p:nvPr>
        </p:nvSpPr>
        <p:spPr/>
        <p:txBody>
          <a:bodyPr/>
          <a:lstStyle>
            <a:lvl1pPr>
              <a:defRPr/>
            </a:lvl1pPr>
          </a:lstStyle>
          <a:p>
            <a:endParaRPr lang="en-US">
              <a:solidFill>
                <a:srgbClr val="FFFFFF"/>
              </a:solidFill>
            </a:endParaRPr>
          </a:p>
        </p:txBody>
      </p:sp>
      <p:sp>
        <p:nvSpPr>
          <p:cNvPr id="34862" name="Rectangle 46"/>
          <p:cNvSpPr>
            <a:spLocks noGrp="1" noChangeArrowheads="1"/>
          </p:cNvSpPr>
          <p:nvPr>
            <p:ph type="sldNum" sz="quarter" idx="4"/>
          </p:nvPr>
        </p:nvSpPr>
        <p:spPr/>
        <p:txBody>
          <a:bodyPr/>
          <a:lstStyle>
            <a:lvl1pPr>
              <a:defRPr/>
            </a:lvl1pPr>
          </a:lstStyle>
          <a:p>
            <a:fld id="{A23D598A-09F0-4985-9FC2-71E5F919EC3F}" type="slidenum">
              <a:rPr lang="en-US">
                <a:solidFill>
                  <a:srgbClr val="FFFFFF"/>
                </a:solidFill>
              </a:rPr>
              <a:pPr/>
              <a:t>‹#›</a:t>
            </a:fld>
            <a:endParaRPr lang="en-US">
              <a:solidFill>
                <a:srgbClr val="FFFFFF"/>
              </a:solidFill>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solidFill>
                <a:srgbClr val="FFFFFF"/>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FFFFFF"/>
              </a:solidFill>
            </a:endParaRPr>
          </a:p>
        </p:txBody>
      </p:sp>
      <p:sp>
        <p:nvSpPr>
          <p:cNvPr id="6" name="Slide Number Placeholder 5"/>
          <p:cNvSpPr>
            <a:spLocks noGrp="1"/>
          </p:cNvSpPr>
          <p:nvPr>
            <p:ph type="sldNum" sz="quarter" idx="12"/>
          </p:nvPr>
        </p:nvSpPr>
        <p:spPr/>
        <p:txBody>
          <a:bodyPr/>
          <a:lstStyle>
            <a:lvl1pPr>
              <a:defRPr/>
            </a:lvl1pPr>
          </a:lstStyle>
          <a:p>
            <a:fld id="{8AA476EC-BBB2-45B4-B5B5-C49C304AD17A}" type="slidenum">
              <a:rPr lang="en-US">
                <a:solidFill>
                  <a:srgbClr val="FFFFFF"/>
                </a:solidFill>
              </a:rPr>
              <a:pPr/>
              <a:t>‹#›</a:t>
            </a:fld>
            <a:endParaRPr lang="en-US">
              <a:solidFill>
                <a:srgbClr val="FFFFFF"/>
              </a:solidFill>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8360"/>
            <a:ext cx="2057400" cy="438983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8360"/>
            <a:ext cx="6019800" cy="438983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solidFill>
                <a:srgbClr val="FFFFFF"/>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FFFFFF"/>
              </a:solidFill>
            </a:endParaRPr>
          </a:p>
        </p:txBody>
      </p:sp>
      <p:sp>
        <p:nvSpPr>
          <p:cNvPr id="6" name="Slide Number Placeholder 5"/>
          <p:cNvSpPr>
            <a:spLocks noGrp="1"/>
          </p:cNvSpPr>
          <p:nvPr>
            <p:ph type="sldNum" sz="quarter" idx="12"/>
          </p:nvPr>
        </p:nvSpPr>
        <p:spPr/>
        <p:txBody>
          <a:bodyPr/>
          <a:lstStyle>
            <a:lvl1pPr>
              <a:defRPr/>
            </a:lvl1pPr>
          </a:lstStyle>
          <a:p>
            <a:fld id="{6FB00A0C-8D1C-4A8B-87A3-F53E347A56DE}" type="slidenum">
              <a:rPr lang="en-US">
                <a:solidFill>
                  <a:srgbClr val="FFFFFF"/>
                </a:solidFill>
              </a:rPr>
              <a:pPr/>
              <a:t>‹#›</a:t>
            </a:fld>
            <a:endParaRPr lang="en-US">
              <a:solidFill>
                <a:srgbClr val="FFFFFF"/>
              </a:solidFill>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chartAndTx" preserve="1">
  <p:cSld name="Title, Chart and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08360"/>
            <a:ext cx="8229600" cy="857250"/>
          </a:xfrm>
        </p:spPr>
        <p:txBody>
          <a:bodyPr/>
          <a:lstStyle/>
          <a:p>
            <a:r>
              <a:rPr lang="en-US"/>
              <a:t>Click to edit Master title style</a:t>
            </a:r>
          </a:p>
        </p:txBody>
      </p:sp>
      <p:sp>
        <p:nvSpPr>
          <p:cNvPr id="3" name="Chart Placeholder 2"/>
          <p:cNvSpPr>
            <a:spLocks noGrp="1"/>
          </p:cNvSpPr>
          <p:nvPr>
            <p:ph type="chart" sz="half" idx="1"/>
          </p:nvPr>
        </p:nvSpPr>
        <p:spPr>
          <a:xfrm>
            <a:off x="457200" y="1200150"/>
            <a:ext cx="4038600" cy="3398044"/>
          </a:xfrm>
        </p:spPr>
        <p:txBody>
          <a:bodyPr/>
          <a:lstStyle/>
          <a:p>
            <a:endParaRPr lang="en-US"/>
          </a:p>
        </p:txBody>
      </p:sp>
      <p:sp>
        <p:nvSpPr>
          <p:cNvPr id="4" name="Text Placeholder 3"/>
          <p:cNvSpPr>
            <a:spLocks noGrp="1"/>
          </p:cNvSpPr>
          <p:nvPr>
            <p:ph type="body" sz="half" idx="2"/>
          </p:nvPr>
        </p:nvSpPr>
        <p:spPr>
          <a:xfrm>
            <a:off x="4648200" y="1200150"/>
            <a:ext cx="4038600" cy="339804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457200" y="4682729"/>
            <a:ext cx="2133600" cy="342900"/>
          </a:xfrm>
        </p:spPr>
        <p:txBody>
          <a:bodyPr/>
          <a:lstStyle>
            <a:lvl1pPr>
              <a:defRPr/>
            </a:lvl1pPr>
          </a:lstStyle>
          <a:p>
            <a:endParaRPr lang="en-US">
              <a:solidFill>
                <a:srgbClr val="FFFFFF"/>
              </a:solidFill>
            </a:endParaRPr>
          </a:p>
        </p:txBody>
      </p:sp>
      <p:sp>
        <p:nvSpPr>
          <p:cNvPr id="6" name="Footer Placeholder 5"/>
          <p:cNvSpPr>
            <a:spLocks noGrp="1"/>
          </p:cNvSpPr>
          <p:nvPr>
            <p:ph type="ftr" sz="quarter" idx="11"/>
          </p:nvPr>
        </p:nvSpPr>
        <p:spPr>
          <a:xfrm>
            <a:off x="3124200" y="4686300"/>
            <a:ext cx="2895600" cy="342900"/>
          </a:xfrm>
        </p:spPr>
        <p:txBody>
          <a:bodyPr/>
          <a:lstStyle>
            <a:lvl1pPr>
              <a:defRPr/>
            </a:lvl1pPr>
          </a:lstStyle>
          <a:p>
            <a:endParaRPr lang="en-US">
              <a:solidFill>
                <a:srgbClr val="FFFFFF"/>
              </a:solidFill>
            </a:endParaRPr>
          </a:p>
        </p:txBody>
      </p:sp>
      <p:sp>
        <p:nvSpPr>
          <p:cNvPr id="7" name="Slide Number Placeholder 6"/>
          <p:cNvSpPr>
            <a:spLocks noGrp="1"/>
          </p:cNvSpPr>
          <p:nvPr>
            <p:ph type="sldNum" sz="quarter" idx="12"/>
          </p:nvPr>
        </p:nvSpPr>
        <p:spPr>
          <a:xfrm>
            <a:off x="6553200" y="4682729"/>
            <a:ext cx="2133600" cy="342900"/>
          </a:xfrm>
        </p:spPr>
        <p:txBody>
          <a:bodyPr/>
          <a:lstStyle>
            <a:lvl1pPr>
              <a:defRPr/>
            </a:lvl1pPr>
          </a:lstStyle>
          <a:p>
            <a:fld id="{DBE05AE9-53D2-4348-9597-C609126D9264}" type="slidenum">
              <a:rPr lang="en-US">
                <a:solidFill>
                  <a:srgbClr val="FFFFFF"/>
                </a:solidFill>
              </a:rPr>
              <a:pPr/>
              <a:t>‹#›</a:t>
            </a:fld>
            <a:endParaRPr lang="en-US">
              <a:solidFill>
                <a:srgbClr val="FFFFFF"/>
              </a:solidFill>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ClipArt" preserve="1">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457200" y="208360"/>
            <a:ext cx="8229600" cy="857250"/>
          </a:xfrm>
        </p:spPr>
        <p:txBody>
          <a:bodyPr/>
          <a:lstStyle/>
          <a:p>
            <a:r>
              <a:rPr lang="en-US"/>
              <a:t>Click to edit Master title style</a:t>
            </a:r>
          </a:p>
        </p:txBody>
      </p:sp>
      <p:sp>
        <p:nvSpPr>
          <p:cNvPr id="3" name="Text Placeholder 2"/>
          <p:cNvSpPr>
            <a:spLocks noGrp="1"/>
          </p:cNvSpPr>
          <p:nvPr>
            <p:ph type="body" sz="half" idx="1"/>
          </p:nvPr>
        </p:nvSpPr>
        <p:spPr>
          <a:xfrm>
            <a:off x="457200" y="1200150"/>
            <a:ext cx="4038600" cy="339804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lipArt Placeholder 3"/>
          <p:cNvSpPr>
            <a:spLocks noGrp="1"/>
          </p:cNvSpPr>
          <p:nvPr>
            <p:ph type="clipArt" sz="half" idx="2"/>
          </p:nvPr>
        </p:nvSpPr>
        <p:spPr>
          <a:xfrm>
            <a:off x="4648200" y="1200150"/>
            <a:ext cx="4038600" cy="3398044"/>
          </a:xfrm>
        </p:spPr>
        <p:txBody>
          <a:bodyPr/>
          <a:lstStyle/>
          <a:p>
            <a:endParaRPr lang="en-US"/>
          </a:p>
        </p:txBody>
      </p:sp>
      <p:sp>
        <p:nvSpPr>
          <p:cNvPr id="5" name="Date Placeholder 4"/>
          <p:cNvSpPr>
            <a:spLocks noGrp="1"/>
          </p:cNvSpPr>
          <p:nvPr>
            <p:ph type="dt" sz="half" idx="10"/>
          </p:nvPr>
        </p:nvSpPr>
        <p:spPr>
          <a:xfrm>
            <a:off x="457200" y="4682729"/>
            <a:ext cx="2133600" cy="342900"/>
          </a:xfrm>
        </p:spPr>
        <p:txBody>
          <a:bodyPr/>
          <a:lstStyle>
            <a:lvl1pPr>
              <a:defRPr/>
            </a:lvl1pPr>
          </a:lstStyle>
          <a:p>
            <a:endParaRPr lang="en-US">
              <a:solidFill>
                <a:srgbClr val="FFFFFF"/>
              </a:solidFill>
            </a:endParaRPr>
          </a:p>
        </p:txBody>
      </p:sp>
      <p:sp>
        <p:nvSpPr>
          <p:cNvPr id="6" name="Footer Placeholder 5"/>
          <p:cNvSpPr>
            <a:spLocks noGrp="1"/>
          </p:cNvSpPr>
          <p:nvPr>
            <p:ph type="ftr" sz="quarter" idx="11"/>
          </p:nvPr>
        </p:nvSpPr>
        <p:spPr>
          <a:xfrm>
            <a:off x="3124200" y="4686300"/>
            <a:ext cx="2895600" cy="342900"/>
          </a:xfrm>
        </p:spPr>
        <p:txBody>
          <a:bodyPr/>
          <a:lstStyle>
            <a:lvl1pPr>
              <a:defRPr/>
            </a:lvl1pPr>
          </a:lstStyle>
          <a:p>
            <a:endParaRPr lang="en-US">
              <a:solidFill>
                <a:srgbClr val="FFFFFF"/>
              </a:solidFill>
            </a:endParaRPr>
          </a:p>
        </p:txBody>
      </p:sp>
      <p:sp>
        <p:nvSpPr>
          <p:cNvPr id="7" name="Slide Number Placeholder 6"/>
          <p:cNvSpPr>
            <a:spLocks noGrp="1"/>
          </p:cNvSpPr>
          <p:nvPr>
            <p:ph type="sldNum" sz="quarter" idx="12"/>
          </p:nvPr>
        </p:nvSpPr>
        <p:spPr>
          <a:xfrm>
            <a:off x="6553200" y="4682729"/>
            <a:ext cx="2133600" cy="342900"/>
          </a:xfrm>
        </p:spPr>
        <p:txBody>
          <a:bodyPr/>
          <a:lstStyle>
            <a:lvl1pPr>
              <a:defRPr/>
            </a:lvl1pPr>
          </a:lstStyle>
          <a:p>
            <a:fld id="{BA6DE929-9272-4C22-97F7-638B88B35213}" type="slidenum">
              <a:rPr lang="en-US">
                <a:solidFill>
                  <a:srgbClr val="FFFFFF"/>
                </a:solidFill>
              </a:rPr>
              <a:pPr/>
              <a:t>‹#›</a:t>
            </a:fld>
            <a:endParaRPr lang="en-US">
              <a:solidFill>
                <a:srgbClr val="FFFFFF"/>
              </a:solidFill>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solidFill>
                <a:srgbClr val="FFFFFF"/>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FFFFFF"/>
              </a:solidFill>
            </a:endParaRPr>
          </a:p>
        </p:txBody>
      </p:sp>
      <p:sp>
        <p:nvSpPr>
          <p:cNvPr id="6" name="Slide Number Placeholder 5"/>
          <p:cNvSpPr>
            <a:spLocks noGrp="1"/>
          </p:cNvSpPr>
          <p:nvPr>
            <p:ph type="sldNum" sz="quarter" idx="12"/>
          </p:nvPr>
        </p:nvSpPr>
        <p:spPr/>
        <p:txBody>
          <a:bodyPr/>
          <a:lstStyle>
            <a:lvl1pPr>
              <a:defRPr/>
            </a:lvl1pPr>
          </a:lstStyle>
          <a:p>
            <a:fld id="{6971F0CF-C533-4863-A311-CF221E31F18F}" type="slidenum">
              <a:rPr lang="en-US">
                <a:solidFill>
                  <a:srgbClr val="FFFFFF"/>
                </a:solidFill>
              </a:rPr>
              <a:pPr/>
              <a:t>‹#›</a:t>
            </a:fld>
            <a:endParaRPr lang="en-US">
              <a:solidFill>
                <a:srgbClr val="FFFFFF"/>
              </a:solidFill>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endParaRPr lang="en-US">
              <a:solidFill>
                <a:srgbClr val="FFFFFF"/>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FFFFFF"/>
              </a:solidFill>
            </a:endParaRPr>
          </a:p>
        </p:txBody>
      </p:sp>
      <p:sp>
        <p:nvSpPr>
          <p:cNvPr id="6" name="Slide Number Placeholder 5"/>
          <p:cNvSpPr>
            <a:spLocks noGrp="1"/>
          </p:cNvSpPr>
          <p:nvPr>
            <p:ph type="sldNum" sz="quarter" idx="12"/>
          </p:nvPr>
        </p:nvSpPr>
        <p:spPr/>
        <p:txBody>
          <a:bodyPr/>
          <a:lstStyle>
            <a:lvl1pPr>
              <a:defRPr/>
            </a:lvl1pPr>
          </a:lstStyle>
          <a:p>
            <a:fld id="{16A2B849-37D3-4B0F-B933-F766059AAABF}" type="slidenum">
              <a:rPr lang="en-US">
                <a:solidFill>
                  <a:srgbClr val="FFFFFF"/>
                </a:solidFill>
              </a:rPr>
              <a:pPr/>
              <a:t>‹#›</a:t>
            </a:fld>
            <a:endParaRPr lang="en-US">
              <a:solidFill>
                <a:srgbClr val="FFFFFF"/>
              </a:solidFill>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0"/>
            <a:ext cx="4038600" cy="339804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0"/>
            <a:ext cx="4038600" cy="339804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lvl1pPr>
              <a:defRPr/>
            </a:lvl1pPr>
          </a:lstStyle>
          <a:p>
            <a:endParaRPr lang="en-US">
              <a:solidFill>
                <a:srgbClr val="FFFFFF"/>
              </a:solidFill>
            </a:endParaRPr>
          </a:p>
        </p:txBody>
      </p:sp>
      <p:sp>
        <p:nvSpPr>
          <p:cNvPr id="6" name="Footer Placeholder 5"/>
          <p:cNvSpPr>
            <a:spLocks noGrp="1"/>
          </p:cNvSpPr>
          <p:nvPr>
            <p:ph type="ftr" sz="quarter" idx="11"/>
          </p:nvPr>
        </p:nvSpPr>
        <p:spPr/>
        <p:txBody>
          <a:bodyPr/>
          <a:lstStyle>
            <a:lvl1pPr>
              <a:defRPr/>
            </a:lvl1pPr>
          </a:lstStyle>
          <a:p>
            <a:endParaRPr lang="en-US">
              <a:solidFill>
                <a:srgbClr val="FFFFFF"/>
              </a:solidFill>
            </a:endParaRPr>
          </a:p>
        </p:txBody>
      </p:sp>
      <p:sp>
        <p:nvSpPr>
          <p:cNvPr id="7" name="Slide Number Placeholder 6"/>
          <p:cNvSpPr>
            <a:spLocks noGrp="1"/>
          </p:cNvSpPr>
          <p:nvPr>
            <p:ph type="sldNum" sz="quarter" idx="12"/>
          </p:nvPr>
        </p:nvSpPr>
        <p:spPr/>
        <p:txBody>
          <a:bodyPr/>
          <a:lstStyle>
            <a:lvl1pPr>
              <a:defRPr/>
            </a:lvl1pPr>
          </a:lstStyle>
          <a:p>
            <a:fld id="{FF30BE46-D352-4C65-8385-8BE9DCAFF002}" type="slidenum">
              <a:rPr lang="en-US">
                <a:solidFill>
                  <a:srgbClr val="FFFFFF"/>
                </a:solidFill>
              </a:rPr>
              <a:pPr/>
              <a:t>‹#›</a:t>
            </a:fld>
            <a:endParaRPr lang="en-US">
              <a:solidFill>
                <a:srgbClr val="FFFFFF"/>
              </a:solidFill>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lvl1pPr>
              <a:defRPr/>
            </a:lvl1pPr>
          </a:lstStyle>
          <a:p>
            <a:endParaRPr lang="en-US">
              <a:solidFill>
                <a:srgbClr val="FFFFFF"/>
              </a:solidFill>
            </a:endParaRPr>
          </a:p>
        </p:txBody>
      </p:sp>
      <p:sp>
        <p:nvSpPr>
          <p:cNvPr id="8" name="Footer Placeholder 7"/>
          <p:cNvSpPr>
            <a:spLocks noGrp="1"/>
          </p:cNvSpPr>
          <p:nvPr>
            <p:ph type="ftr" sz="quarter" idx="11"/>
          </p:nvPr>
        </p:nvSpPr>
        <p:spPr/>
        <p:txBody>
          <a:bodyPr/>
          <a:lstStyle>
            <a:lvl1pPr>
              <a:defRPr/>
            </a:lvl1pPr>
          </a:lstStyle>
          <a:p>
            <a:endParaRPr lang="en-US">
              <a:solidFill>
                <a:srgbClr val="FFFFFF"/>
              </a:solidFill>
            </a:endParaRPr>
          </a:p>
        </p:txBody>
      </p:sp>
      <p:sp>
        <p:nvSpPr>
          <p:cNvPr id="9" name="Slide Number Placeholder 8"/>
          <p:cNvSpPr>
            <a:spLocks noGrp="1"/>
          </p:cNvSpPr>
          <p:nvPr>
            <p:ph type="sldNum" sz="quarter" idx="12"/>
          </p:nvPr>
        </p:nvSpPr>
        <p:spPr/>
        <p:txBody>
          <a:bodyPr/>
          <a:lstStyle>
            <a:lvl1pPr>
              <a:defRPr/>
            </a:lvl1pPr>
          </a:lstStyle>
          <a:p>
            <a:fld id="{34E20F2D-F3A9-4174-B3D2-6DF1A061B30D}" type="slidenum">
              <a:rPr lang="en-US">
                <a:solidFill>
                  <a:srgbClr val="FFFFFF"/>
                </a:solidFill>
              </a:rPr>
              <a:pPr/>
              <a:t>‹#›</a:t>
            </a:fld>
            <a:endParaRPr lang="en-US">
              <a:solidFill>
                <a:srgbClr val="FFFFFF"/>
              </a:solidFill>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lvl1pPr>
              <a:defRPr/>
            </a:lvl1pPr>
          </a:lstStyle>
          <a:p>
            <a:endParaRPr lang="en-US">
              <a:solidFill>
                <a:srgbClr val="FFFFFF"/>
              </a:solidFill>
            </a:endParaRPr>
          </a:p>
        </p:txBody>
      </p:sp>
      <p:sp>
        <p:nvSpPr>
          <p:cNvPr id="4" name="Footer Placeholder 3"/>
          <p:cNvSpPr>
            <a:spLocks noGrp="1"/>
          </p:cNvSpPr>
          <p:nvPr>
            <p:ph type="ftr" sz="quarter" idx="11"/>
          </p:nvPr>
        </p:nvSpPr>
        <p:spPr/>
        <p:txBody>
          <a:bodyPr/>
          <a:lstStyle>
            <a:lvl1pPr>
              <a:defRPr/>
            </a:lvl1pPr>
          </a:lstStyle>
          <a:p>
            <a:endParaRPr lang="en-US">
              <a:solidFill>
                <a:srgbClr val="FFFFFF"/>
              </a:solidFill>
            </a:endParaRPr>
          </a:p>
        </p:txBody>
      </p:sp>
      <p:sp>
        <p:nvSpPr>
          <p:cNvPr id="5" name="Slide Number Placeholder 4"/>
          <p:cNvSpPr>
            <a:spLocks noGrp="1"/>
          </p:cNvSpPr>
          <p:nvPr>
            <p:ph type="sldNum" sz="quarter" idx="12"/>
          </p:nvPr>
        </p:nvSpPr>
        <p:spPr/>
        <p:txBody>
          <a:bodyPr/>
          <a:lstStyle>
            <a:lvl1pPr>
              <a:defRPr/>
            </a:lvl1pPr>
          </a:lstStyle>
          <a:p>
            <a:fld id="{4BDA52BD-4CE7-4360-97A2-88224D174D2B}" type="slidenum">
              <a:rPr lang="en-US">
                <a:solidFill>
                  <a:srgbClr val="FFFFFF"/>
                </a:solidFill>
              </a:rPr>
              <a:pPr/>
              <a:t>‹#›</a:t>
            </a:fld>
            <a:endParaRPr lang="en-US">
              <a:solidFill>
                <a:srgbClr val="FFFFFF"/>
              </a:solidFill>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solidFill>
                <a:srgbClr val="FFFFFF"/>
              </a:solidFill>
            </a:endParaRPr>
          </a:p>
        </p:txBody>
      </p:sp>
      <p:sp>
        <p:nvSpPr>
          <p:cNvPr id="3" name="Footer Placeholder 2"/>
          <p:cNvSpPr>
            <a:spLocks noGrp="1"/>
          </p:cNvSpPr>
          <p:nvPr>
            <p:ph type="ftr" sz="quarter" idx="11"/>
          </p:nvPr>
        </p:nvSpPr>
        <p:spPr/>
        <p:txBody>
          <a:bodyPr/>
          <a:lstStyle>
            <a:lvl1pPr>
              <a:defRPr/>
            </a:lvl1pPr>
          </a:lstStyle>
          <a:p>
            <a:endParaRPr lang="en-US">
              <a:solidFill>
                <a:srgbClr val="FFFFFF"/>
              </a:solidFill>
            </a:endParaRPr>
          </a:p>
        </p:txBody>
      </p:sp>
      <p:sp>
        <p:nvSpPr>
          <p:cNvPr id="4" name="Slide Number Placeholder 3"/>
          <p:cNvSpPr>
            <a:spLocks noGrp="1"/>
          </p:cNvSpPr>
          <p:nvPr>
            <p:ph type="sldNum" sz="quarter" idx="12"/>
          </p:nvPr>
        </p:nvSpPr>
        <p:spPr/>
        <p:txBody>
          <a:bodyPr/>
          <a:lstStyle>
            <a:lvl1pPr>
              <a:defRPr/>
            </a:lvl1pPr>
          </a:lstStyle>
          <a:p>
            <a:fld id="{1F4B03D8-F216-4D0C-8A9A-87DE03734B58}" type="slidenum">
              <a:rPr lang="en-US">
                <a:solidFill>
                  <a:srgbClr val="FFFFFF"/>
                </a:solidFill>
              </a:rPr>
              <a:pPr/>
              <a:t>‹#›</a:t>
            </a:fld>
            <a:endParaRPr lang="en-US">
              <a:solidFill>
                <a:srgbClr val="FFFFFF"/>
              </a:solidFill>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endParaRPr lang="en-US">
              <a:solidFill>
                <a:srgbClr val="FFFFFF"/>
              </a:solidFill>
            </a:endParaRPr>
          </a:p>
        </p:txBody>
      </p:sp>
      <p:sp>
        <p:nvSpPr>
          <p:cNvPr id="6" name="Footer Placeholder 5"/>
          <p:cNvSpPr>
            <a:spLocks noGrp="1"/>
          </p:cNvSpPr>
          <p:nvPr>
            <p:ph type="ftr" sz="quarter" idx="11"/>
          </p:nvPr>
        </p:nvSpPr>
        <p:spPr/>
        <p:txBody>
          <a:bodyPr/>
          <a:lstStyle>
            <a:lvl1pPr>
              <a:defRPr/>
            </a:lvl1pPr>
          </a:lstStyle>
          <a:p>
            <a:endParaRPr lang="en-US">
              <a:solidFill>
                <a:srgbClr val="FFFFFF"/>
              </a:solidFill>
            </a:endParaRPr>
          </a:p>
        </p:txBody>
      </p:sp>
      <p:sp>
        <p:nvSpPr>
          <p:cNvPr id="7" name="Slide Number Placeholder 6"/>
          <p:cNvSpPr>
            <a:spLocks noGrp="1"/>
          </p:cNvSpPr>
          <p:nvPr>
            <p:ph type="sldNum" sz="quarter" idx="12"/>
          </p:nvPr>
        </p:nvSpPr>
        <p:spPr/>
        <p:txBody>
          <a:bodyPr/>
          <a:lstStyle>
            <a:lvl1pPr>
              <a:defRPr/>
            </a:lvl1pPr>
          </a:lstStyle>
          <a:p>
            <a:fld id="{B526A238-A3F8-45C2-9ACA-B5639070ECF1}" type="slidenum">
              <a:rPr lang="en-US">
                <a:solidFill>
                  <a:srgbClr val="FFFFFF"/>
                </a:solidFill>
              </a:rPr>
              <a:pPr/>
              <a:t>‹#›</a:t>
            </a:fld>
            <a:endParaRPr lang="en-US">
              <a:solidFill>
                <a:srgbClr val="FFFFFF"/>
              </a:solidFill>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endParaRPr lang="en-US">
              <a:solidFill>
                <a:srgbClr val="FFFFFF"/>
              </a:solidFill>
            </a:endParaRPr>
          </a:p>
        </p:txBody>
      </p:sp>
      <p:sp>
        <p:nvSpPr>
          <p:cNvPr id="6" name="Footer Placeholder 5"/>
          <p:cNvSpPr>
            <a:spLocks noGrp="1"/>
          </p:cNvSpPr>
          <p:nvPr>
            <p:ph type="ftr" sz="quarter" idx="11"/>
          </p:nvPr>
        </p:nvSpPr>
        <p:spPr/>
        <p:txBody>
          <a:bodyPr/>
          <a:lstStyle>
            <a:lvl1pPr>
              <a:defRPr/>
            </a:lvl1pPr>
          </a:lstStyle>
          <a:p>
            <a:endParaRPr lang="en-US">
              <a:solidFill>
                <a:srgbClr val="FFFFFF"/>
              </a:solidFill>
            </a:endParaRPr>
          </a:p>
        </p:txBody>
      </p:sp>
      <p:sp>
        <p:nvSpPr>
          <p:cNvPr id="7" name="Slide Number Placeholder 6"/>
          <p:cNvSpPr>
            <a:spLocks noGrp="1"/>
          </p:cNvSpPr>
          <p:nvPr>
            <p:ph type="sldNum" sz="quarter" idx="12"/>
          </p:nvPr>
        </p:nvSpPr>
        <p:spPr/>
        <p:txBody>
          <a:bodyPr/>
          <a:lstStyle>
            <a:lvl1pPr>
              <a:defRPr/>
            </a:lvl1pPr>
          </a:lstStyle>
          <a:p>
            <a:fld id="{6BCEFE6B-A32D-447C-9E61-D61B1D98C774}" type="slidenum">
              <a:rPr lang="en-US">
                <a:solidFill>
                  <a:srgbClr val="FFFFFF"/>
                </a:solidFill>
              </a:rPr>
              <a:pPr/>
              <a:t>‹#›</a:t>
            </a:fld>
            <a:endParaRPr lang="en-US">
              <a:solidFill>
                <a:srgbClr val="FFFFFF"/>
              </a:solidFill>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3.png"/><Relationship Id="rId2" Type="http://schemas.openxmlformats.org/officeDocument/2006/relationships/slideLayout" Target="../slideLayouts/slideLayout2.xml"/><Relationship Id="rId16"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rotWithShape="0">
          <a:gsLst>
            <a:gs pos="0">
              <a:schemeClr val="bg1">
                <a:gamma/>
                <a:shade val="57647"/>
                <a:invGamma/>
              </a:schemeClr>
            </a:gs>
            <a:gs pos="100000">
              <a:schemeClr val="bg1"/>
            </a:gs>
          </a:gsLst>
          <a:lin ang="2700000" scaled="1"/>
        </a:gradFill>
        <a:effectLst/>
      </p:bgPr>
    </p:bg>
    <p:spTree>
      <p:nvGrpSpPr>
        <p:cNvPr id="1" name=""/>
        <p:cNvGrpSpPr/>
        <p:nvPr/>
      </p:nvGrpSpPr>
      <p:grpSpPr>
        <a:xfrm>
          <a:off x="0" y="0"/>
          <a:ext cx="0" cy="0"/>
          <a:chOff x="0" y="0"/>
          <a:chExt cx="0" cy="0"/>
        </a:xfrm>
      </p:grpSpPr>
      <p:grpSp>
        <p:nvGrpSpPr>
          <p:cNvPr id="2" name="Group 2"/>
          <p:cNvGrpSpPr>
            <a:grpSpLocks/>
          </p:cNvGrpSpPr>
          <p:nvPr/>
        </p:nvGrpSpPr>
        <p:grpSpPr bwMode="auto">
          <a:xfrm>
            <a:off x="0" y="0"/>
            <a:ext cx="9144000" cy="5142310"/>
            <a:chOff x="0" y="0"/>
            <a:chExt cx="5760" cy="4319"/>
          </a:xfrm>
        </p:grpSpPr>
        <p:sp>
          <p:nvSpPr>
            <p:cNvPr id="33795" name="Freeform 3"/>
            <p:cNvSpPr>
              <a:spLocks/>
            </p:cNvSpPr>
            <p:nvPr/>
          </p:nvSpPr>
          <p:spPr bwMode="hidden">
            <a:xfrm>
              <a:off x="0" y="12"/>
              <a:ext cx="5758" cy="3273"/>
            </a:xfrm>
            <a:custGeom>
              <a:avLst/>
              <a:gdLst/>
              <a:ahLst/>
              <a:cxnLst>
                <a:cxn ang="0">
                  <a:pos x="3193" y="1816"/>
                </a:cxn>
                <a:cxn ang="0">
                  <a:pos x="0" y="0"/>
                </a:cxn>
                <a:cxn ang="0">
                  <a:pos x="0" y="522"/>
                </a:cxn>
                <a:cxn ang="0">
                  <a:pos x="3037" y="1978"/>
                </a:cxn>
                <a:cxn ang="0">
                  <a:pos x="5740" y="3273"/>
                </a:cxn>
                <a:cxn ang="0">
                  <a:pos x="5740" y="3267"/>
                </a:cxn>
                <a:cxn ang="0">
                  <a:pos x="3193" y="1816"/>
                </a:cxn>
                <a:cxn ang="0">
                  <a:pos x="3193" y="1816"/>
                </a:cxn>
              </a:cxnLst>
              <a:rect l="0" t="0" r="r" b="b"/>
              <a:pathLst>
                <a:path w="5740" h="3273">
                  <a:moveTo>
                    <a:pt x="3193" y="1816"/>
                  </a:moveTo>
                  <a:lnTo>
                    <a:pt x="0" y="0"/>
                  </a:lnTo>
                  <a:lnTo>
                    <a:pt x="0" y="522"/>
                  </a:lnTo>
                  <a:lnTo>
                    <a:pt x="3037" y="1978"/>
                  </a:lnTo>
                  <a:lnTo>
                    <a:pt x="5740" y="3273"/>
                  </a:lnTo>
                  <a:lnTo>
                    <a:pt x="5740" y="3267"/>
                  </a:lnTo>
                  <a:lnTo>
                    <a:pt x="3193" y="1816"/>
                  </a:lnTo>
                  <a:lnTo>
                    <a:pt x="3193" y="1816"/>
                  </a:lnTo>
                  <a:close/>
                </a:path>
              </a:pathLst>
            </a:custGeom>
            <a:gradFill rotWithShape="0">
              <a:gsLst>
                <a:gs pos="0">
                  <a:schemeClr val="bg2">
                    <a:gamma/>
                    <a:shade val="63529"/>
                    <a:invGamma/>
                  </a:schemeClr>
                </a:gs>
                <a:gs pos="100000">
                  <a:schemeClr val="bg2"/>
                </a:gs>
              </a:gsLst>
              <a:lin ang="0" scaled="1"/>
            </a:gradFill>
            <a:ln w="9525">
              <a:noFill/>
              <a:round/>
              <a:headEnd/>
              <a:tailEnd/>
            </a:ln>
          </p:spPr>
          <p:txBody>
            <a:bodyPr/>
            <a:lstStyle/>
            <a:p>
              <a:pPr eaLnBrk="0" fontAlgn="base" hangingPunct="0">
                <a:spcBef>
                  <a:spcPct val="0"/>
                </a:spcBef>
                <a:spcAft>
                  <a:spcPct val="0"/>
                </a:spcAft>
              </a:pPr>
              <a:endParaRPr lang="en-US">
                <a:solidFill>
                  <a:srgbClr val="FFFFFF"/>
                </a:solidFill>
              </a:endParaRPr>
            </a:p>
          </p:txBody>
        </p:sp>
        <p:sp>
          <p:nvSpPr>
            <p:cNvPr id="33796" name="Freeform 4"/>
            <p:cNvSpPr>
              <a:spLocks/>
            </p:cNvSpPr>
            <p:nvPr/>
          </p:nvSpPr>
          <p:spPr bwMode="hidden">
            <a:xfrm>
              <a:off x="149" y="0"/>
              <a:ext cx="5609" cy="3243"/>
            </a:xfrm>
            <a:custGeom>
              <a:avLst/>
              <a:gdLst/>
              <a:ahLst/>
              <a:cxnLst>
                <a:cxn ang="0">
                  <a:pos x="3163" y="1714"/>
                </a:cxn>
                <a:cxn ang="0">
                  <a:pos x="431" y="0"/>
                </a:cxn>
                <a:cxn ang="0">
                  <a:pos x="0" y="0"/>
                </a:cxn>
                <a:cxn ang="0">
                  <a:pos x="3086" y="1786"/>
                </a:cxn>
                <a:cxn ang="0">
                  <a:pos x="5591" y="3243"/>
                </a:cxn>
                <a:cxn ang="0">
                  <a:pos x="5591" y="3237"/>
                </a:cxn>
                <a:cxn ang="0">
                  <a:pos x="3163" y="1714"/>
                </a:cxn>
                <a:cxn ang="0">
                  <a:pos x="3163" y="1714"/>
                </a:cxn>
              </a:cxnLst>
              <a:rect l="0" t="0" r="r" b="b"/>
              <a:pathLst>
                <a:path w="5591" h="3243">
                  <a:moveTo>
                    <a:pt x="3163" y="1714"/>
                  </a:moveTo>
                  <a:lnTo>
                    <a:pt x="431" y="0"/>
                  </a:lnTo>
                  <a:lnTo>
                    <a:pt x="0" y="0"/>
                  </a:lnTo>
                  <a:lnTo>
                    <a:pt x="3086" y="1786"/>
                  </a:lnTo>
                  <a:lnTo>
                    <a:pt x="5591" y="3243"/>
                  </a:lnTo>
                  <a:lnTo>
                    <a:pt x="5591" y="3237"/>
                  </a:lnTo>
                  <a:lnTo>
                    <a:pt x="3163" y="1714"/>
                  </a:lnTo>
                  <a:lnTo>
                    <a:pt x="3163" y="1714"/>
                  </a:lnTo>
                  <a:close/>
                </a:path>
              </a:pathLst>
            </a:custGeom>
            <a:gradFill rotWithShape="0">
              <a:gsLst>
                <a:gs pos="0">
                  <a:schemeClr val="bg1">
                    <a:gamma/>
                    <a:shade val="60784"/>
                    <a:invGamma/>
                  </a:schemeClr>
                </a:gs>
                <a:gs pos="100000">
                  <a:schemeClr val="bg1"/>
                </a:gs>
              </a:gsLst>
              <a:lin ang="2700000" scaled="1"/>
            </a:gradFill>
            <a:ln w="9525">
              <a:noFill/>
              <a:round/>
              <a:headEnd/>
              <a:tailEnd/>
            </a:ln>
          </p:spPr>
          <p:txBody>
            <a:bodyPr/>
            <a:lstStyle/>
            <a:p>
              <a:pPr eaLnBrk="0" fontAlgn="base" hangingPunct="0">
                <a:spcBef>
                  <a:spcPct val="0"/>
                </a:spcBef>
                <a:spcAft>
                  <a:spcPct val="0"/>
                </a:spcAft>
              </a:pPr>
              <a:endParaRPr lang="en-US">
                <a:solidFill>
                  <a:srgbClr val="FFFFFF"/>
                </a:solidFill>
              </a:endParaRPr>
            </a:p>
          </p:txBody>
        </p:sp>
        <p:sp>
          <p:nvSpPr>
            <p:cNvPr id="33797" name="Freeform 5"/>
            <p:cNvSpPr>
              <a:spLocks/>
            </p:cNvSpPr>
            <p:nvPr/>
          </p:nvSpPr>
          <p:spPr bwMode="hidden">
            <a:xfrm>
              <a:off x="0" y="3433"/>
              <a:ext cx="4038" cy="191"/>
            </a:xfrm>
            <a:custGeom>
              <a:avLst/>
              <a:gdLst/>
              <a:ahLst/>
              <a:cxnLst>
                <a:cxn ang="0">
                  <a:pos x="0" y="156"/>
                </a:cxn>
                <a:cxn ang="0">
                  <a:pos x="4042" y="192"/>
                </a:cxn>
                <a:cxn ang="0">
                  <a:pos x="4042" y="144"/>
                </a:cxn>
                <a:cxn ang="0">
                  <a:pos x="0" y="0"/>
                </a:cxn>
                <a:cxn ang="0">
                  <a:pos x="0" y="156"/>
                </a:cxn>
                <a:cxn ang="0">
                  <a:pos x="0" y="156"/>
                </a:cxn>
              </a:cxnLst>
              <a:rect l="0" t="0" r="r" b="b"/>
              <a:pathLst>
                <a:path w="4042" h="192">
                  <a:moveTo>
                    <a:pt x="0" y="156"/>
                  </a:moveTo>
                  <a:lnTo>
                    <a:pt x="4042" y="192"/>
                  </a:lnTo>
                  <a:lnTo>
                    <a:pt x="4042" y="144"/>
                  </a:lnTo>
                  <a:lnTo>
                    <a:pt x="0" y="0"/>
                  </a:lnTo>
                  <a:lnTo>
                    <a:pt x="0" y="156"/>
                  </a:lnTo>
                  <a:lnTo>
                    <a:pt x="0" y="156"/>
                  </a:lnTo>
                  <a:close/>
                </a:path>
              </a:pathLst>
            </a:custGeom>
            <a:gradFill rotWithShape="0">
              <a:gsLst>
                <a:gs pos="0">
                  <a:schemeClr val="bg2">
                    <a:gamma/>
                    <a:shade val="75686"/>
                    <a:invGamma/>
                  </a:schemeClr>
                </a:gs>
                <a:gs pos="100000">
                  <a:schemeClr val="bg2"/>
                </a:gs>
              </a:gsLst>
              <a:lin ang="0" scaled="1"/>
            </a:gradFill>
            <a:ln w="9525">
              <a:noFill/>
              <a:round/>
              <a:headEnd/>
              <a:tailEnd/>
            </a:ln>
          </p:spPr>
          <p:txBody>
            <a:bodyPr/>
            <a:lstStyle/>
            <a:p>
              <a:pPr eaLnBrk="0" fontAlgn="base" hangingPunct="0">
                <a:spcBef>
                  <a:spcPct val="0"/>
                </a:spcBef>
                <a:spcAft>
                  <a:spcPct val="0"/>
                </a:spcAft>
              </a:pPr>
              <a:endParaRPr lang="en-US">
                <a:solidFill>
                  <a:srgbClr val="FFFFFF"/>
                </a:solidFill>
              </a:endParaRPr>
            </a:p>
          </p:txBody>
        </p:sp>
        <p:sp>
          <p:nvSpPr>
            <p:cNvPr id="33798" name="Freeform 6"/>
            <p:cNvSpPr>
              <a:spLocks/>
            </p:cNvSpPr>
            <p:nvPr/>
          </p:nvSpPr>
          <p:spPr bwMode="hidden">
            <a:xfrm>
              <a:off x="4038" y="3577"/>
              <a:ext cx="1720" cy="65"/>
            </a:xfrm>
            <a:custGeom>
              <a:avLst/>
              <a:gdLst/>
              <a:ahLst/>
              <a:cxnLst>
                <a:cxn ang="0">
                  <a:pos x="1722" y="66"/>
                </a:cxn>
                <a:cxn ang="0">
                  <a:pos x="1722" y="60"/>
                </a:cxn>
                <a:cxn ang="0">
                  <a:pos x="0" y="0"/>
                </a:cxn>
                <a:cxn ang="0">
                  <a:pos x="0" y="48"/>
                </a:cxn>
                <a:cxn ang="0">
                  <a:pos x="1722" y="66"/>
                </a:cxn>
                <a:cxn ang="0">
                  <a:pos x="1722" y="66"/>
                </a:cxn>
              </a:cxnLst>
              <a:rect l="0" t="0" r="r" b="b"/>
              <a:pathLst>
                <a:path w="1722" h="66">
                  <a:moveTo>
                    <a:pt x="1722" y="66"/>
                  </a:moveTo>
                  <a:lnTo>
                    <a:pt x="1722" y="60"/>
                  </a:lnTo>
                  <a:lnTo>
                    <a:pt x="0" y="0"/>
                  </a:lnTo>
                  <a:lnTo>
                    <a:pt x="0" y="48"/>
                  </a:lnTo>
                  <a:lnTo>
                    <a:pt x="1722" y="66"/>
                  </a:lnTo>
                  <a:lnTo>
                    <a:pt x="1722" y="66"/>
                  </a:lnTo>
                  <a:close/>
                </a:path>
              </a:pathLst>
            </a:custGeom>
            <a:gradFill rotWithShape="0">
              <a:gsLst>
                <a:gs pos="0">
                  <a:schemeClr val="bg2"/>
                </a:gs>
                <a:gs pos="100000">
                  <a:schemeClr val="bg1"/>
                </a:gs>
              </a:gsLst>
              <a:lin ang="0" scaled="1"/>
            </a:gradFill>
            <a:ln w="9525">
              <a:noFill/>
              <a:round/>
              <a:headEnd/>
              <a:tailEnd/>
            </a:ln>
          </p:spPr>
          <p:txBody>
            <a:bodyPr/>
            <a:lstStyle/>
            <a:p>
              <a:pPr eaLnBrk="0" fontAlgn="base" hangingPunct="0">
                <a:spcBef>
                  <a:spcPct val="0"/>
                </a:spcBef>
                <a:spcAft>
                  <a:spcPct val="0"/>
                </a:spcAft>
              </a:pPr>
              <a:endParaRPr lang="en-US">
                <a:solidFill>
                  <a:srgbClr val="FFFFFF"/>
                </a:solidFill>
              </a:endParaRPr>
            </a:p>
          </p:txBody>
        </p:sp>
        <p:sp>
          <p:nvSpPr>
            <p:cNvPr id="33799" name="Freeform 7"/>
            <p:cNvSpPr>
              <a:spLocks/>
            </p:cNvSpPr>
            <p:nvPr/>
          </p:nvSpPr>
          <p:spPr bwMode="hidden">
            <a:xfrm>
              <a:off x="0" y="3726"/>
              <a:ext cx="4784" cy="329"/>
            </a:xfrm>
            <a:custGeom>
              <a:avLst/>
              <a:gdLst/>
              <a:ahLst/>
              <a:cxnLst>
                <a:cxn ang="0">
                  <a:pos x="0" y="329"/>
                </a:cxn>
                <a:cxn ang="0">
                  <a:pos x="4789" y="77"/>
                </a:cxn>
                <a:cxn ang="0">
                  <a:pos x="4789" y="0"/>
                </a:cxn>
                <a:cxn ang="0">
                  <a:pos x="0" y="107"/>
                </a:cxn>
                <a:cxn ang="0">
                  <a:pos x="0" y="329"/>
                </a:cxn>
                <a:cxn ang="0">
                  <a:pos x="0" y="329"/>
                </a:cxn>
              </a:cxnLst>
              <a:rect l="0" t="0" r="r" b="b"/>
              <a:pathLst>
                <a:path w="4789" h="329">
                  <a:moveTo>
                    <a:pt x="0" y="329"/>
                  </a:moveTo>
                  <a:lnTo>
                    <a:pt x="4789" y="77"/>
                  </a:lnTo>
                  <a:lnTo>
                    <a:pt x="4789" y="0"/>
                  </a:lnTo>
                  <a:lnTo>
                    <a:pt x="0" y="107"/>
                  </a:lnTo>
                  <a:lnTo>
                    <a:pt x="0" y="329"/>
                  </a:lnTo>
                  <a:lnTo>
                    <a:pt x="0" y="329"/>
                  </a:lnTo>
                  <a:close/>
                </a:path>
              </a:pathLst>
            </a:custGeom>
            <a:gradFill rotWithShape="0">
              <a:gsLst>
                <a:gs pos="0">
                  <a:schemeClr val="bg1">
                    <a:gamma/>
                    <a:shade val="81961"/>
                    <a:invGamma/>
                  </a:schemeClr>
                </a:gs>
                <a:gs pos="100000">
                  <a:schemeClr val="bg1"/>
                </a:gs>
              </a:gsLst>
              <a:lin ang="0" scaled="1"/>
            </a:gradFill>
            <a:ln w="9525" cap="flat" cmpd="sng">
              <a:noFill/>
              <a:prstDash val="solid"/>
              <a:round/>
              <a:headEnd type="none" w="med" len="med"/>
              <a:tailEnd type="none" w="med" len="med"/>
            </a:ln>
            <a:effectLst/>
          </p:spPr>
          <p:txBody>
            <a:bodyPr/>
            <a:lstStyle/>
            <a:p>
              <a:pPr eaLnBrk="0" fontAlgn="base" hangingPunct="0">
                <a:spcBef>
                  <a:spcPct val="0"/>
                </a:spcBef>
                <a:spcAft>
                  <a:spcPct val="0"/>
                </a:spcAft>
              </a:pPr>
              <a:endParaRPr lang="en-US">
                <a:solidFill>
                  <a:srgbClr val="FFFFFF"/>
                </a:solidFill>
              </a:endParaRPr>
            </a:p>
          </p:txBody>
        </p:sp>
        <p:sp>
          <p:nvSpPr>
            <p:cNvPr id="33800" name="Freeform 8"/>
            <p:cNvSpPr>
              <a:spLocks/>
            </p:cNvSpPr>
            <p:nvPr/>
          </p:nvSpPr>
          <p:spPr bwMode="hidden">
            <a:xfrm>
              <a:off x="4784" y="3702"/>
              <a:ext cx="974" cy="101"/>
            </a:xfrm>
            <a:custGeom>
              <a:avLst/>
              <a:gdLst/>
              <a:ahLst/>
              <a:cxnLst>
                <a:cxn ang="0">
                  <a:pos x="975" y="48"/>
                </a:cxn>
                <a:cxn ang="0">
                  <a:pos x="975" y="0"/>
                </a:cxn>
                <a:cxn ang="0">
                  <a:pos x="0" y="24"/>
                </a:cxn>
                <a:cxn ang="0">
                  <a:pos x="0" y="101"/>
                </a:cxn>
                <a:cxn ang="0">
                  <a:pos x="975" y="48"/>
                </a:cxn>
                <a:cxn ang="0">
                  <a:pos x="975" y="48"/>
                </a:cxn>
              </a:cxnLst>
              <a:rect l="0" t="0" r="r" b="b"/>
              <a:pathLst>
                <a:path w="975" h="101">
                  <a:moveTo>
                    <a:pt x="975" y="48"/>
                  </a:moveTo>
                  <a:lnTo>
                    <a:pt x="975" y="0"/>
                  </a:lnTo>
                  <a:lnTo>
                    <a:pt x="0" y="24"/>
                  </a:lnTo>
                  <a:lnTo>
                    <a:pt x="0" y="101"/>
                  </a:lnTo>
                  <a:lnTo>
                    <a:pt x="975" y="48"/>
                  </a:lnTo>
                  <a:lnTo>
                    <a:pt x="975" y="48"/>
                  </a:lnTo>
                  <a:close/>
                </a:path>
              </a:pathLst>
            </a:custGeom>
            <a:solidFill>
              <a:schemeClr val="bg1"/>
            </a:solidFill>
            <a:ln w="9525">
              <a:noFill/>
              <a:round/>
              <a:headEnd/>
              <a:tailEnd/>
            </a:ln>
          </p:spPr>
          <p:txBody>
            <a:bodyPr/>
            <a:lstStyle/>
            <a:p>
              <a:pPr eaLnBrk="0" fontAlgn="base" hangingPunct="0">
                <a:spcBef>
                  <a:spcPct val="0"/>
                </a:spcBef>
                <a:spcAft>
                  <a:spcPct val="0"/>
                </a:spcAft>
              </a:pPr>
              <a:endParaRPr lang="en-US">
                <a:solidFill>
                  <a:srgbClr val="FFFFFF"/>
                </a:solidFill>
              </a:endParaRPr>
            </a:p>
          </p:txBody>
        </p:sp>
        <p:sp>
          <p:nvSpPr>
            <p:cNvPr id="33801" name="Freeform 9"/>
            <p:cNvSpPr>
              <a:spLocks/>
            </p:cNvSpPr>
            <p:nvPr/>
          </p:nvSpPr>
          <p:spPr bwMode="hidden">
            <a:xfrm>
              <a:off x="3619" y="3815"/>
              <a:ext cx="2139" cy="198"/>
            </a:xfrm>
            <a:custGeom>
              <a:avLst/>
              <a:gdLst/>
              <a:ahLst/>
              <a:cxnLst>
                <a:cxn ang="0">
                  <a:pos x="2141" y="0"/>
                </a:cxn>
                <a:cxn ang="0">
                  <a:pos x="0" y="156"/>
                </a:cxn>
                <a:cxn ang="0">
                  <a:pos x="0" y="198"/>
                </a:cxn>
                <a:cxn ang="0">
                  <a:pos x="2141" y="0"/>
                </a:cxn>
                <a:cxn ang="0">
                  <a:pos x="2141" y="0"/>
                </a:cxn>
              </a:cxnLst>
              <a:rect l="0" t="0" r="r" b="b"/>
              <a:pathLst>
                <a:path w="2141" h="198">
                  <a:moveTo>
                    <a:pt x="2141" y="0"/>
                  </a:moveTo>
                  <a:lnTo>
                    <a:pt x="0" y="156"/>
                  </a:lnTo>
                  <a:lnTo>
                    <a:pt x="0" y="198"/>
                  </a:lnTo>
                  <a:lnTo>
                    <a:pt x="2141" y="0"/>
                  </a:lnTo>
                  <a:lnTo>
                    <a:pt x="2141" y="0"/>
                  </a:lnTo>
                  <a:close/>
                </a:path>
              </a:pathLst>
            </a:custGeom>
            <a:solidFill>
              <a:schemeClr val="bg1"/>
            </a:solidFill>
            <a:ln w="9525">
              <a:noFill/>
              <a:round/>
              <a:headEnd/>
              <a:tailEnd/>
            </a:ln>
          </p:spPr>
          <p:txBody>
            <a:bodyPr/>
            <a:lstStyle/>
            <a:p>
              <a:pPr eaLnBrk="0" fontAlgn="base" hangingPunct="0">
                <a:spcBef>
                  <a:spcPct val="0"/>
                </a:spcBef>
                <a:spcAft>
                  <a:spcPct val="0"/>
                </a:spcAft>
              </a:pPr>
              <a:endParaRPr lang="en-US">
                <a:solidFill>
                  <a:srgbClr val="FFFFFF"/>
                </a:solidFill>
              </a:endParaRPr>
            </a:p>
          </p:txBody>
        </p:sp>
        <p:sp>
          <p:nvSpPr>
            <p:cNvPr id="33802" name="Freeform 10"/>
            <p:cNvSpPr>
              <a:spLocks/>
            </p:cNvSpPr>
            <p:nvPr/>
          </p:nvSpPr>
          <p:spPr bwMode="hidden">
            <a:xfrm>
              <a:off x="0" y="3971"/>
              <a:ext cx="3619" cy="348"/>
            </a:xfrm>
            <a:custGeom>
              <a:avLst/>
              <a:gdLst/>
              <a:ahLst/>
              <a:cxnLst>
                <a:cxn ang="0">
                  <a:pos x="0" y="348"/>
                </a:cxn>
                <a:cxn ang="0">
                  <a:pos x="311" y="348"/>
                </a:cxn>
                <a:cxn ang="0">
                  <a:pos x="3623" y="42"/>
                </a:cxn>
                <a:cxn ang="0">
                  <a:pos x="3623" y="0"/>
                </a:cxn>
                <a:cxn ang="0">
                  <a:pos x="0" y="264"/>
                </a:cxn>
                <a:cxn ang="0">
                  <a:pos x="0" y="348"/>
                </a:cxn>
                <a:cxn ang="0">
                  <a:pos x="0" y="348"/>
                </a:cxn>
              </a:cxnLst>
              <a:rect l="0" t="0" r="r" b="b"/>
              <a:pathLst>
                <a:path w="3623" h="348">
                  <a:moveTo>
                    <a:pt x="0" y="348"/>
                  </a:moveTo>
                  <a:lnTo>
                    <a:pt x="311" y="348"/>
                  </a:lnTo>
                  <a:lnTo>
                    <a:pt x="3623" y="42"/>
                  </a:lnTo>
                  <a:lnTo>
                    <a:pt x="3623" y="0"/>
                  </a:lnTo>
                  <a:lnTo>
                    <a:pt x="0" y="264"/>
                  </a:lnTo>
                  <a:lnTo>
                    <a:pt x="0" y="348"/>
                  </a:lnTo>
                  <a:lnTo>
                    <a:pt x="0" y="348"/>
                  </a:lnTo>
                  <a:close/>
                </a:path>
              </a:pathLst>
            </a:custGeom>
            <a:gradFill rotWithShape="0">
              <a:gsLst>
                <a:gs pos="0">
                  <a:schemeClr val="bg1">
                    <a:gamma/>
                    <a:shade val="72549"/>
                    <a:invGamma/>
                  </a:schemeClr>
                </a:gs>
                <a:gs pos="100000">
                  <a:schemeClr val="bg1"/>
                </a:gs>
              </a:gsLst>
              <a:lin ang="0" scaled="1"/>
            </a:gradFill>
            <a:ln w="9525">
              <a:noFill/>
              <a:round/>
              <a:headEnd/>
              <a:tailEnd/>
            </a:ln>
          </p:spPr>
          <p:txBody>
            <a:bodyPr/>
            <a:lstStyle/>
            <a:p>
              <a:pPr eaLnBrk="0" fontAlgn="base" hangingPunct="0">
                <a:spcBef>
                  <a:spcPct val="0"/>
                </a:spcBef>
                <a:spcAft>
                  <a:spcPct val="0"/>
                </a:spcAft>
              </a:pPr>
              <a:endParaRPr lang="en-US">
                <a:solidFill>
                  <a:srgbClr val="FFFFFF"/>
                </a:solidFill>
              </a:endParaRPr>
            </a:p>
          </p:txBody>
        </p:sp>
        <p:sp>
          <p:nvSpPr>
            <p:cNvPr id="33803" name="Freeform 11"/>
            <p:cNvSpPr>
              <a:spLocks/>
            </p:cNvSpPr>
            <p:nvPr/>
          </p:nvSpPr>
          <p:spPr bwMode="hidden">
            <a:xfrm>
              <a:off x="2097" y="4043"/>
              <a:ext cx="2514" cy="276"/>
            </a:xfrm>
            <a:custGeom>
              <a:avLst/>
              <a:gdLst/>
              <a:ahLst/>
              <a:cxnLst>
                <a:cxn ang="0">
                  <a:pos x="2182" y="276"/>
                </a:cxn>
                <a:cxn ang="0">
                  <a:pos x="2517" y="204"/>
                </a:cxn>
                <a:cxn ang="0">
                  <a:pos x="2260" y="0"/>
                </a:cxn>
                <a:cxn ang="0">
                  <a:pos x="0" y="276"/>
                </a:cxn>
                <a:cxn ang="0">
                  <a:pos x="2182" y="276"/>
                </a:cxn>
                <a:cxn ang="0">
                  <a:pos x="2182" y="276"/>
                </a:cxn>
              </a:cxnLst>
              <a:rect l="0" t="0" r="r" b="b"/>
              <a:pathLst>
                <a:path w="2517" h="276">
                  <a:moveTo>
                    <a:pt x="2182" y="276"/>
                  </a:moveTo>
                  <a:lnTo>
                    <a:pt x="2517" y="204"/>
                  </a:lnTo>
                  <a:lnTo>
                    <a:pt x="2260" y="0"/>
                  </a:lnTo>
                  <a:lnTo>
                    <a:pt x="0" y="276"/>
                  </a:lnTo>
                  <a:lnTo>
                    <a:pt x="2182" y="276"/>
                  </a:lnTo>
                  <a:lnTo>
                    <a:pt x="2182" y="276"/>
                  </a:lnTo>
                  <a:close/>
                </a:path>
              </a:pathLst>
            </a:custGeom>
            <a:solidFill>
              <a:schemeClr val="bg1"/>
            </a:solidFill>
            <a:ln w="9525">
              <a:noFill/>
              <a:round/>
              <a:headEnd/>
              <a:tailEnd/>
            </a:ln>
          </p:spPr>
          <p:txBody>
            <a:bodyPr/>
            <a:lstStyle/>
            <a:p>
              <a:pPr eaLnBrk="0" fontAlgn="base" hangingPunct="0">
                <a:spcBef>
                  <a:spcPct val="0"/>
                </a:spcBef>
                <a:spcAft>
                  <a:spcPct val="0"/>
                </a:spcAft>
              </a:pPr>
              <a:endParaRPr lang="en-US">
                <a:solidFill>
                  <a:srgbClr val="FFFFFF"/>
                </a:solidFill>
              </a:endParaRPr>
            </a:p>
          </p:txBody>
        </p:sp>
        <p:sp>
          <p:nvSpPr>
            <p:cNvPr id="33804" name="Freeform 12"/>
            <p:cNvSpPr>
              <a:spLocks/>
            </p:cNvSpPr>
            <p:nvPr/>
          </p:nvSpPr>
          <p:spPr bwMode="hidden">
            <a:xfrm>
              <a:off x="4354" y="3869"/>
              <a:ext cx="1404" cy="378"/>
            </a:xfrm>
            <a:custGeom>
              <a:avLst/>
              <a:gdLst/>
              <a:ahLst/>
              <a:cxnLst>
                <a:cxn ang="0">
                  <a:pos x="1405" y="126"/>
                </a:cxn>
                <a:cxn ang="0">
                  <a:pos x="1405" y="0"/>
                </a:cxn>
                <a:cxn ang="0">
                  <a:pos x="0" y="174"/>
                </a:cxn>
                <a:cxn ang="0">
                  <a:pos x="257" y="378"/>
                </a:cxn>
                <a:cxn ang="0">
                  <a:pos x="1405" y="126"/>
                </a:cxn>
                <a:cxn ang="0">
                  <a:pos x="1405" y="126"/>
                </a:cxn>
              </a:cxnLst>
              <a:rect l="0" t="0" r="r" b="b"/>
              <a:pathLst>
                <a:path w="1405" h="378">
                  <a:moveTo>
                    <a:pt x="1405" y="126"/>
                  </a:moveTo>
                  <a:lnTo>
                    <a:pt x="1405" y="0"/>
                  </a:lnTo>
                  <a:lnTo>
                    <a:pt x="0" y="174"/>
                  </a:lnTo>
                  <a:lnTo>
                    <a:pt x="257" y="378"/>
                  </a:lnTo>
                  <a:lnTo>
                    <a:pt x="1405" y="126"/>
                  </a:lnTo>
                  <a:lnTo>
                    <a:pt x="1405" y="126"/>
                  </a:lnTo>
                  <a:close/>
                </a:path>
              </a:pathLst>
            </a:custGeom>
            <a:gradFill rotWithShape="0">
              <a:gsLst>
                <a:gs pos="0">
                  <a:schemeClr val="bg1"/>
                </a:gs>
                <a:gs pos="100000">
                  <a:schemeClr val="bg1">
                    <a:gamma/>
                    <a:tint val="96863"/>
                    <a:invGamma/>
                  </a:schemeClr>
                </a:gs>
              </a:gsLst>
              <a:lin ang="0" scaled="1"/>
            </a:gradFill>
            <a:ln w="9525">
              <a:noFill/>
              <a:round/>
              <a:headEnd/>
              <a:tailEnd/>
            </a:ln>
          </p:spPr>
          <p:txBody>
            <a:bodyPr/>
            <a:lstStyle/>
            <a:p>
              <a:pPr eaLnBrk="0" fontAlgn="base" hangingPunct="0">
                <a:spcBef>
                  <a:spcPct val="0"/>
                </a:spcBef>
                <a:spcAft>
                  <a:spcPct val="0"/>
                </a:spcAft>
              </a:pPr>
              <a:endParaRPr lang="en-US">
                <a:solidFill>
                  <a:srgbClr val="FFFFFF"/>
                </a:solidFill>
              </a:endParaRPr>
            </a:p>
          </p:txBody>
        </p:sp>
        <p:sp>
          <p:nvSpPr>
            <p:cNvPr id="33805" name="Freeform 13"/>
            <p:cNvSpPr>
              <a:spLocks/>
            </p:cNvSpPr>
            <p:nvPr/>
          </p:nvSpPr>
          <p:spPr bwMode="hidden">
            <a:xfrm>
              <a:off x="5030" y="3151"/>
              <a:ext cx="728" cy="240"/>
            </a:xfrm>
            <a:custGeom>
              <a:avLst/>
              <a:gdLst/>
              <a:ahLst/>
              <a:cxnLst>
                <a:cxn ang="0">
                  <a:pos x="729" y="240"/>
                </a:cxn>
                <a:cxn ang="0">
                  <a:pos x="0" y="0"/>
                </a:cxn>
                <a:cxn ang="0">
                  <a:pos x="0" y="6"/>
                </a:cxn>
                <a:cxn ang="0">
                  <a:pos x="729" y="240"/>
                </a:cxn>
                <a:cxn ang="0">
                  <a:pos x="729" y="240"/>
                </a:cxn>
              </a:cxnLst>
              <a:rect l="0" t="0" r="r" b="b"/>
              <a:pathLst>
                <a:path w="729" h="240">
                  <a:moveTo>
                    <a:pt x="729" y="240"/>
                  </a:moveTo>
                  <a:lnTo>
                    <a:pt x="0" y="0"/>
                  </a:lnTo>
                  <a:lnTo>
                    <a:pt x="0" y="6"/>
                  </a:lnTo>
                  <a:lnTo>
                    <a:pt x="729" y="240"/>
                  </a:lnTo>
                  <a:lnTo>
                    <a:pt x="729" y="240"/>
                  </a:lnTo>
                  <a:close/>
                </a:path>
              </a:pathLst>
            </a:custGeom>
            <a:solidFill>
              <a:schemeClr val="bg1"/>
            </a:solidFill>
            <a:ln w="9525">
              <a:noFill/>
              <a:round/>
              <a:headEnd/>
              <a:tailEnd/>
            </a:ln>
          </p:spPr>
          <p:txBody>
            <a:bodyPr/>
            <a:lstStyle/>
            <a:p>
              <a:pPr eaLnBrk="0" fontAlgn="base" hangingPunct="0">
                <a:spcBef>
                  <a:spcPct val="0"/>
                </a:spcBef>
                <a:spcAft>
                  <a:spcPct val="0"/>
                </a:spcAft>
              </a:pPr>
              <a:endParaRPr lang="en-US">
                <a:solidFill>
                  <a:srgbClr val="FFFFFF"/>
                </a:solidFill>
              </a:endParaRPr>
            </a:p>
          </p:txBody>
        </p:sp>
        <p:sp>
          <p:nvSpPr>
            <p:cNvPr id="33806" name="Freeform 14"/>
            <p:cNvSpPr>
              <a:spLocks/>
            </p:cNvSpPr>
            <p:nvPr/>
          </p:nvSpPr>
          <p:spPr bwMode="hidden">
            <a:xfrm>
              <a:off x="0" y="1486"/>
              <a:ext cx="5030" cy="1671"/>
            </a:xfrm>
            <a:custGeom>
              <a:avLst/>
              <a:gdLst/>
              <a:ahLst/>
              <a:cxnLst>
                <a:cxn ang="0">
                  <a:pos x="0" y="72"/>
                </a:cxn>
                <a:cxn ang="0">
                  <a:pos x="5035" y="1672"/>
                </a:cxn>
                <a:cxn ang="0">
                  <a:pos x="5035" y="1666"/>
                </a:cxn>
                <a:cxn ang="0">
                  <a:pos x="0" y="0"/>
                </a:cxn>
                <a:cxn ang="0">
                  <a:pos x="0" y="72"/>
                </a:cxn>
                <a:cxn ang="0">
                  <a:pos x="0" y="72"/>
                </a:cxn>
              </a:cxnLst>
              <a:rect l="0" t="0" r="r" b="b"/>
              <a:pathLst>
                <a:path w="5035" h="1672">
                  <a:moveTo>
                    <a:pt x="0" y="72"/>
                  </a:moveTo>
                  <a:lnTo>
                    <a:pt x="5035" y="1672"/>
                  </a:lnTo>
                  <a:lnTo>
                    <a:pt x="5035" y="1666"/>
                  </a:lnTo>
                  <a:lnTo>
                    <a:pt x="0" y="0"/>
                  </a:lnTo>
                  <a:lnTo>
                    <a:pt x="0" y="72"/>
                  </a:lnTo>
                  <a:lnTo>
                    <a:pt x="0" y="72"/>
                  </a:lnTo>
                  <a:close/>
                </a:path>
              </a:pathLst>
            </a:custGeom>
            <a:gradFill rotWithShape="0">
              <a:gsLst>
                <a:gs pos="0">
                  <a:schemeClr val="bg1">
                    <a:gamma/>
                    <a:shade val="54510"/>
                    <a:invGamma/>
                  </a:schemeClr>
                </a:gs>
                <a:gs pos="100000">
                  <a:schemeClr val="bg1"/>
                </a:gs>
              </a:gsLst>
              <a:lin ang="2700000" scaled="1"/>
            </a:gradFill>
            <a:ln w="9525">
              <a:noFill/>
              <a:round/>
              <a:headEnd/>
              <a:tailEnd/>
            </a:ln>
          </p:spPr>
          <p:txBody>
            <a:bodyPr/>
            <a:lstStyle/>
            <a:p>
              <a:pPr eaLnBrk="0" fontAlgn="base" hangingPunct="0">
                <a:spcBef>
                  <a:spcPct val="0"/>
                </a:spcBef>
                <a:spcAft>
                  <a:spcPct val="0"/>
                </a:spcAft>
              </a:pPr>
              <a:endParaRPr lang="en-US">
                <a:solidFill>
                  <a:srgbClr val="FFFFFF"/>
                </a:solidFill>
              </a:endParaRPr>
            </a:p>
          </p:txBody>
        </p:sp>
        <p:sp>
          <p:nvSpPr>
            <p:cNvPr id="33807" name="Freeform 15"/>
            <p:cNvSpPr>
              <a:spLocks/>
            </p:cNvSpPr>
            <p:nvPr/>
          </p:nvSpPr>
          <p:spPr bwMode="hidden">
            <a:xfrm>
              <a:off x="5030" y="3049"/>
              <a:ext cx="728" cy="318"/>
            </a:xfrm>
            <a:custGeom>
              <a:avLst/>
              <a:gdLst/>
              <a:ahLst/>
              <a:cxnLst>
                <a:cxn ang="0">
                  <a:pos x="729" y="318"/>
                </a:cxn>
                <a:cxn ang="0">
                  <a:pos x="729" y="312"/>
                </a:cxn>
                <a:cxn ang="0">
                  <a:pos x="0" y="0"/>
                </a:cxn>
                <a:cxn ang="0">
                  <a:pos x="0" y="54"/>
                </a:cxn>
                <a:cxn ang="0">
                  <a:pos x="729" y="318"/>
                </a:cxn>
                <a:cxn ang="0">
                  <a:pos x="729" y="318"/>
                </a:cxn>
              </a:cxnLst>
              <a:rect l="0" t="0" r="r" b="b"/>
              <a:pathLst>
                <a:path w="729" h="318">
                  <a:moveTo>
                    <a:pt x="729" y="318"/>
                  </a:moveTo>
                  <a:lnTo>
                    <a:pt x="729" y="312"/>
                  </a:lnTo>
                  <a:lnTo>
                    <a:pt x="0" y="0"/>
                  </a:lnTo>
                  <a:lnTo>
                    <a:pt x="0" y="54"/>
                  </a:lnTo>
                  <a:lnTo>
                    <a:pt x="729" y="318"/>
                  </a:lnTo>
                  <a:lnTo>
                    <a:pt x="729" y="318"/>
                  </a:lnTo>
                  <a:close/>
                </a:path>
              </a:pathLst>
            </a:custGeom>
            <a:gradFill rotWithShape="0">
              <a:gsLst>
                <a:gs pos="0">
                  <a:schemeClr val="bg2"/>
                </a:gs>
                <a:gs pos="100000">
                  <a:schemeClr val="bg1"/>
                </a:gs>
              </a:gsLst>
              <a:lin ang="0" scaled="1"/>
            </a:gradFill>
            <a:ln w="9525">
              <a:noFill/>
              <a:round/>
              <a:headEnd/>
              <a:tailEnd/>
            </a:ln>
          </p:spPr>
          <p:txBody>
            <a:bodyPr/>
            <a:lstStyle/>
            <a:p>
              <a:pPr eaLnBrk="0" fontAlgn="base" hangingPunct="0">
                <a:spcBef>
                  <a:spcPct val="0"/>
                </a:spcBef>
                <a:spcAft>
                  <a:spcPct val="0"/>
                </a:spcAft>
              </a:pPr>
              <a:endParaRPr lang="en-US">
                <a:solidFill>
                  <a:srgbClr val="FFFFFF"/>
                </a:solidFill>
              </a:endParaRPr>
            </a:p>
          </p:txBody>
        </p:sp>
        <p:sp>
          <p:nvSpPr>
            <p:cNvPr id="33808" name="Freeform 16"/>
            <p:cNvSpPr>
              <a:spLocks/>
            </p:cNvSpPr>
            <p:nvPr/>
          </p:nvSpPr>
          <p:spPr bwMode="hidden">
            <a:xfrm>
              <a:off x="0" y="916"/>
              <a:ext cx="5030" cy="2187"/>
            </a:xfrm>
            <a:custGeom>
              <a:avLst/>
              <a:gdLst/>
              <a:ahLst/>
              <a:cxnLst>
                <a:cxn ang="0">
                  <a:pos x="0" y="396"/>
                </a:cxn>
                <a:cxn ang="0">
                  <a:pos x="5035" y="2188"/>
                </a:cxn>
                <a:cxn ang="0">
                  <a:pos x="5035" y="2134"/>
                </a:cxn>
                <a:cxn ang="0">
                  <a:pos x="0" y="0"/>
                </a:cxn>
                <a:cxn ang="0">
                  <a:pos x="0" y="396"/>
                </a:cxn>
                <a:cxn ang="0">
                  <a:pos x="0" y="396"/>
                </a:cxn>
              </a:cxnLst>
              <a:rect l="0" t="0" r="r" b="b"/>
              <a:pathLst>
                <a:path w="5035" h="2188">
                  <a:moveTo>
                    <a:pt x="0" y="396"/>
                  </a:moveTo>
                  <a:lnTo>
                    <a:pt x="5035" y="2188"/>
                  </a:lnTo>
                  <a:lnTo>
                    <a:pt x="5035" y="2134"/>
                  </a:lnTo>
                  <a:lnTo>
                    <a:pt x="0" y="0"/>
                  </a:lnTo>
                  <a:lnTo>
                    <a:pt x="0" y="396"/>
                  </a:lnTo>
                  <a:lnTo>
                    <a:pt x="0" y="396"/>
                  </a:lnTo>
                  <a:close/>
                </a:path>
              </a:pathLst>
            </a:custGeom>
            <a:gradFill rotWithShape="0">
              <a:gsLst>
                <a:gs pos="0">
                  <a:schemeClr val="bg2">
                    <a:gamma/>
                    <a:shade val="66667"/>
                    <a:invGamma/>
                  </a:schemeClr>
                </a:gs>
                <a:gs pos="100000">
                  <a:schemeClr val="bg2"/>
                </a:gs>
              </a:gsLst>
              <a:lin ang="0" scaled="1"/>
            </a:gradFill>
            <a:ln w="9525">
              <a:noFill/>
              <a:round/>
              <a:headEnd/>
              <a:tailEnd/>
            </a:ln>
          </p:spPr>
          <p:txBody>
            <a:bodyPr/>
            <a:lstStyle/>
            <a:p>
              <a:pPr eaLnBrk="0" fontAlgn="base" hangingPunct="0">
                <a:spcBef>
                  <a:spcPct val="0"/>
                </a:spcBef>
                <a:spcAft>
                  <a:spcPct val="0"/>
                </a:spcAft>
              </a:pPr>
              <a:endParaRPr lang="en-US">
                <a:solidFill>
                  <a:srgbClr val="FFFFFF"/>
                </a:solidFill>
              </a:endParaRPr>
            </a:p>
          </p:txBody>
        </p:sp>
        <p:sp>
          <p:nvSpPr>
            <p:cNvPr id="33809" name="Freeform 17"/>
            <p:cNvSpPr>
              <a:spLocks/>
            </p:cNvSpPr>
            <p:nvPr/>
          </p:nvSpPr>
          <p:spPr bwMode="hidden">
            <a:xfrm>
              <a:off x="2294" y="0"/>
              <a:ext cx="3159" cy="2725"/>
            </a:xfrm>
            <a:custGeom>
              <a:avLst/>
              <a:gdLst/>
              <a:ahLst/>
              <a:cxnLst>
                <a:cxn ang="0">
                  <a:pos x="0" y="0"/>
                </a:cxn>
                <a:cxn ang="0">
                  <a:pos x="3145" y="2727"/>
                </a:cxn>
                <a:cxn ang="0">
                  <a:pos x="3163" y="2704"/>
                </a:cxn>
                <a:cxn ang="0">
                  <a:pos x="102" y="0"/>
                </a:cxn>
                <a:cxn ang="0">
                  <a:pos x="0" y="0"/>
                </a:cxn>
                <a:cxn ang="0">
                  <a:pos x="0" y="0"/>
                </a:cxn>
              </a:cxnLst>
              <a:rect l="0" t="0" r="r" b="b"/>
              <a:pathLst>
                <a:path w="3163" h="2727">
                  <a:moveTo>
                    <a:pt x="0" y="0"/>
                  </a:moveTo>
                  <a:lnTo>
                    <a:pt x="3145" y="2727"/>
                  </a:lnTo>
                  <a:lnTo>
                    <a:pt x="3163" y="2704"/>
                  </a:lnTo>
                  <a:lnTo>
                    <a:pt x="102" y="0"/>
                  </a:lnTo>
                  <a:lnTo>
                    <a:pt x="0" y="0"/>
                  </a:lnTo>
                  <a:lnTo>
                    <a:pt x="0" y="0"/>
                  </a:lnTo>
                  <a:close/>
                </a:path>
              </a:pathLst>
            </a:custGeom>
            <a:gradFill rotWithShape="0">
              <a:gsLst>
                <a:gs pos="0">
                  <a:schemeClr val="bg1">
                    <a:gamma/>
                    <a:shade val="69804"/>
                    <a:invGamma/>
                  </a:schemeClr>
                </a:gs>
                <a:gs pos="100000">
                  <a:schemeClr val="bg1"/>
                </a:gs>
              </a:gsLst>
              <a:lin ang="2700000" scaled="1"/>
            </a:gradFill>
            <a:ln w="9525">
              <a:noFill/>
              <a:round/>
              <a:headEnd/>
              <a:tailEnd/>
            </a:ln>
          </p:spPr>
          <p:txBody>
            <a:bodyPr/>
            <a:lstStyle/>
            <a:p>
              <a:pPr eaLnBrk="0" fontAlgn="base" hangingPunct="0">
                <a:spcBef>
                  <a:spcPct val="0"/>
                </a:spcBef>
                <a:spcAft>
                  <a:spcPct val="0"/>
                </a:spcAft>
              </a:pPr>
              <a:endParaRPr lang="en-US">
                <a:solidFill>
                  <a:srgbClr val="FFFFFF"/>
                </a:solidFill>
              </a:endParaRPr>
            </a:p>
          </p:txBody>
        </p:sp>
        <p:sp>
          <p:nvSpPr>
            <p:cNvPr id="33810" name="Freeform 18"/>
            <p:cNvSpPr>
              <a:spLocks/>
            </p:cNvSpPr>
            <p:nvPr/>
          </p:nvSpPr>
          <p:spPr bwMode="hidden">
            <a:xfrm>
              <a:off x="5435" y="2702"/>
              <a:ext cx="323" cy="299"/>
            </a:xfrm>
            <a:custGeom>
              <a:avLst/>
              <a:gdLst/>
              <a:ahLst/>
              <a:cxnLst>
                <a:cxn ang="0">
                  <a:pos x="323" y="299"/>
                </a:cxn>
                <a:cxn ang="0">
                  <a:pos x="323" y="263"/>
                </a:cxn>
                <a:cxn ang="0">
                  <a:pos x="18" y="0"/>
                </a:cxn>
                <a:cxn ang="0">
                  <a:pos x="0" y="23"/>
                </a:cxn>
                <a:cxn ang="0">
                  <a:pos x="323" y="299"/>
                </a:cxn>
                <a:cxn ang="0">
                  <a:pos x="323" y="299"/>
                </a:cxn>
              </a:cxnLst>
              <a:rect l="0" t="0" r="r" b="b"/>
              <a:pathLst>
                <a:path w="323" h="299">
                  <a:moveTo>
                    <a:pt x="323" y="299"/>
                  </a:moveTo>
                  <a:lnTo>
                    <a:pt x="323" y="263"/>
                  </a:lnTo>
                  <a:lnTo>
                    <a:pt x="18" y="0"/>
                  </a:lnTo>
                  <a:lnTo>
                    <a:pt x="0" y="23"/>
                  </a:lnTo>
                  <a:lnTo>
                    <a:pt x="323" y="299"/>
                  </a:lnTo>
                  <a:lnTo>
                    <a:pt x="323" y="299"/>
                  </a:lnTo>
                  <a:close/>
                </a:path>
              </a:pathLst>
            </a:custGeom>
            <a:gradFill rotWithShape="0">
              <a:gsLst>
                <a:gs pos="0">
                  <a:schemeClr val="bg1"/>
                </a:gs>
                <a:gs pos="100000">
                  <a:schemeClr val="bg1">
                    <a:gamma/>
                    <a:tint val="94118"/>
                    <a:invGamma/>
                  </a:schemeClr>
                </a:gs>
              </a:gsLst>
              <a:lin ang="2700000" scaled="1"/>
            </a:gradFill>
            <a:ln w="9525">
              <a:noFill/>
              <a:round/>
              <a:headEnd/>
              <a:tailEnd/>
            </a:ln>
          </p:spPr>
          <p:txBody>
            <a:bodyPr/>
            <a:lstStyle/>
            <a:p>
              <a:pPr eaLnBrk="0" fontAlgn="base" hangingPunct="0">
                <a:spcBef>
                  <a:spcPct val="0"/>
                </a:spcBef>
                <a:spcAft>
                  <a:spcPct val="0"/>
                </a:spcAft>
              </a:pPr>
              <a:endParaRPr lang="en-US">
                <a:solidFill>
                  <a:srgbClr val="FFFFFF"/>
                </a:solidFill>
              </a:endParaRPr>
            </a:p>
          </p:txBody>
        </p:sp>
        <p:sp>
          <p:nvSpPr>
            <p:cNvPr id="33811" name="Freeform 19"/>
            <p:cNvSpPr>
              <a:spLocks/>
            </p:cNvSpPr>
            <p:nvPr/>
          </p:nvSpPr>
          <p:spPr bwMode="hidden">
            <a:xfrm>
              <a:off x="5477" y="2588"/>
              <a:ext cx="281" cy="335"/>
            </a:xfrm>
            <a:custGeom>
              <a:avLst/>
              <a:gdLst/>
              <a:ahLst/>
              <a:cxnLst>
                <a:cxn ang="0">
                  <a:pos x="281" y="335"/>
                </a:cxn>
                <a:cxn ang="0">
                  <a:pos x="281" y="173"/>
                </a:cxn>
                <a:cxn ang="0">
                  <a:pos x="96" y="0"/>
                </a:cxn>
                <a:cxn ang="0">
                  <a:pos x="0" y="90"/>
                </a:cxn>
                <a:cxn ang="0">
                  <a:pos x="281" y="335"/>
                </a:cxn>
                <a:cxn ang="0">
                  <a:pos x="281" y="335"/>
                </a:cxn>
              </a:cxnLst>
              <a:rect l="0" t="0" r="r" b="b"/>
              <a:pathLst>
                <a:path w="281" h="335">
                  <a:moveTo>
                    <a:pt x="281" y="335"/>
                  </a:moveTo>
                  <a:lnTo>
                    <a:pt x="281" y="173"/>
                  </a:lnTo>
                  <a:lnTo>
                    <a:pt x="96" y="0"/>
                  </a:lnTo>
                  <a:lnTo>
                    <a:pt x="0" y="90"/>
                  </a:lnTo>
                  <a:lnTo>
                    <a:pt x="281" y="335"/>
                  </a:lnTo>
                  <a:lnTo>
                    <a:pt x="281" y="335"/>
                  </a:lnTo>
                  <a:close/>
                </a:path>
              </a:pathLst>
            </a:custGeom>
            <a:solidFill>
              <a:schemeClr val="bg1"/>
            </a:solidFill>
            <a:ln w="9525">
              <a:noFill/>
              <a:round/>
              <a:headEnd/>
              <a:tailEnd/>
            </a:ln>
          </p:spPr>
          <p:txBody>
            <a:bodyPr/>
            <a:lstStyle/>
            <a:p>
              <a:pPr eaLnBrk="0" fontAlgn="base" hangingPunct="0">
                <a:spcBef>
                  <a:spcPct val="0"/>
                </a:spcBef>
                <a:spcAft>
                  <a:spcPct val="0"/>
                </a:spcAft>
              </a:pPr>
              <a:endParaRPr lang="en-US">
                <a:solidFill>
                  <a:srgbClr val="FFFFFF"/>
                </a:solidFill>
              </a:endParaRPr>
            </a:p>
          </p:txBody>
        </p:sp>
        <p:sp>
          <p:nvSpPr>
            <p:cNvPr id="33812" name="Freeform 20"/>
            <p:cNvSpPr>
              <a:spLocks/>
            </p:cNvSpPr>
            <p:nvPr/>
          </p:nvSpPr>
          <p:spPr bwMode="hidden">
            <a:xfrm>
              <a:off x="2454" y="0"/>
              <a:ext cx="3119" cy="2678"/>
            </a:xfrm>
            <a:custGeom>
              <a:avLst/>
              <a:gdLst/>
              <a:ahLst/>
              <a:cxnLst>
                <a:cxn ang="0">
                  <a:pos x="0" y="0"/>
                </a:cxn>
                <a:cxn ang="0">
                  <a:pos x="3026" y="2680"/>
                </a:cxn>
                <a:cxn ang="0">
                  <a:pos x="3122" y="2590"/>
                </a:cxn>
                <a:cxn ang="0">
                  <a:pos x="383" y="0"/>
                </a:cxn>
                <a:cxn ang="0">
                  <a:pos x="0" y="0"/>
                </a:cxn>
                <a:cxn ang="0">
                  <a:pos x="0" y="0"/>
                </a:cxn>
              </a:cxnLst>
              <a:rect l="0" t="0" r="r" b="b"/>
              <a:pathLst>
                <a:path w="3122" h="2680">
                  <a:moveTo>
                    <a:pt x="0" y="0"/>
                  </a:moveTo>
                  <a:lnTo>
                    <a:pt x="3026" y="2680"/>
                  </a:lnTo>
                  <a:lnTo>
                    <a:pt x="3122" y="2590"/>
                  </a:lnTo>
                  <a:lnTo>
                    <a:pt x="383" y="0"/>
                  </a:lnTo>
                  <a:lnTo>
                    <a:pt x="0" y="0"/>
                  </a:lnTo>
                  <a:lnTo>
                    <a:pt x="0" y="0"/>
                  </a:lnTo>
                  <a:close/>
                </a:path>
              </a:pathLst>
            </a:custGeom>
            <a:gradFill rotWithShape="0">
              <a:gsLst>
                <a:gs pos="0">
                  <a:schemeClr val="bg1">
                    <a:gamma/>
                    <a:shade val="46275"/>
                    <a:invGamma/>
                  </a:schemeClr>
                </a:gs>
                <a:gs pos="100000">
                  <a:schemeClr val="bg1"/>
                </a:gs>
              </a:gsLst>
              <a:lin ang="2700000" scaled="1"/>
            </a:gradFill>
            <a:ln w="9525">
              <a:noFill/>
              <a:round/>
              <a:headEnd/>
              <a:tailEnd/>
            </a:ln>
          </p:spPr>
          <p:txBody>
            <a:bodyPr/>
            <a:lstStyle/>
            <a:p>
              <a:pPr eaLnBrk="0" fontAlgn="base" hangingPunct="0">
                <a:spcBef>
                  <a:spcPct val="0"/>
                </a:spcBef>
                <a:spcAft>
                  <a:spcPct val="0"/>
                </a:spcAft>
              </a:pPr>
              <a:endParaRPr lang="en-US">
                <a:solidFill>
                  <a:srgbClr val="FFFFFF"/>
                </a:solidFill>
              </a:endParaRPr>
            </a:p>
          </p:txBody>
        </p:sp>
        <p:sp>
          <p:nvSpPr>
            <p:cNvPr id="33813" name="Freeform 21"/>
            <p:cNvSpPr>
              <a:spLocks/>
            </p:cNvSpPr>
            <p:nvPr/>
          </p:nvSpPr>
          <p:spPr bwMode="hidden">
            <a:xfrm>
              <a:off x="5626" y="2534"/>
              <a:ext cx="132" cy="132"/>
            </a:xfrm>
            <a:custGeom>
              <a:avLst/>
              <a:gdLst/>
              <a:ahLst/>
              <a:cxnLst>
                <a:cxn ang="0">
                  <a:pos x="132" y="132"/>
                </a:cxn>
                <a:cxn ang="0">
                  <a:pos x="0" y="0"/>
                </a:cxn>
                <a:cxn ang="0">
                  <a:pos x="0" y="0"/>
                </a:cxn>
                <a:cxn ang="0">
                  <a:pos x="132" y="132"/>
                </a:cxn>
                <a:cxn ang="0">
                  <a:pos x="132" y="132"/>
                </a:cxn>
              </a:cxnLst>
              <a:rect l="0" t="0" r="r" b="b"/>
              <a:pathLst>
                <a:path w="132" h="132">
                  <a:moveTo>
                    <a:pt x="132" y="132"/>
                  </a:moveTo>
                  <a:lnTo>
                    <a:pt x="0" y="0"/>
                  </a:lnTo>
                  <a:lnTo>
                    <a:pt x="0" y="0"/>
                  </a:lnTo>
                  <a:lnTo>
                    <a:pt x="132" y="132"/>
                  </a:lnTo>
                  <a:lnTo>
                    <a:pt x="132" y="132"/>
                  </a:lnTo>
                  <a:close/>
                </a:path>
              </a:pathLst>
            </a:custGeom>
            <a:solidFill>
              <a:srgbClr val="FF9999"/>
            </a:solidFill>
            <a:ln w="9525">
              <a:noFill/>
              <a:round/>
              <a:headEnd/>
              <a:tailEnd/>
            </a:ln>
          </p:spPr>
          <p:txBody>
            <a:bodyPr/>
            <a:lstStyle/>
            <a:p>
              <a:pPr eaLnBrk="0" fontAlgn="base" hangingPunct="0">
                <a:spcBef>
                  <a:spcPct val="0"/>
                </a:spcBef>
                <a:spcAft>
                  <a:spcPct val="0"/>
                </a:spcAft>
              </a:pPr>
              <a:endParaRPr lang="en-US">
                <a:solidFill>
                  <a:srgbClr val="FFFFFF"/>
                </a:solidFill>
              </a:endParaRPr>
            </a:p>
          </p:txBody>
        </p:sp>
        <p:sp>
          <p:nvSpPr>
            <p:cNvPr id="33814" name="Freeform 22"/>
            <p:cNvSpPr>
              <a:spLocks/>
            </p:cNvSpPr>
            <p:nvPr/>
          </p:nvSpPr>
          <p:spPr bwMode="hidden">
            <a:xfrm>
              <a:off x="3112" y="0"/>
              <a:ext cx="2514" cy="2534"/>
            </a:xfrm>
            <a:custGeom>
              <a:avLst/>
              <a:gdLst/>
              <a:ahLst/>
              <a:cxnLst>
                <a:cxn ang="0">
                  <a:pos x="0" y="0"/>
                </a:cxn>
                <a:cxn ang="0">
                  <a:pos x="2517" y="2536"/>
                </a:cxn>
                <a:cxn ang="0">
                  <a:pos x="2517" y="2536"/>
                </a:cxn>
                <a:cxn ang="0">
                  <a:pos x="66" y="0"/>
                </a:cxn>
                <a:cxn ang="0">
                  <a:pos x="0" y="0"/>
                </a:cxn>
                <a:cxn ang="0">
                  <a:pos x="0" y="0"/>
                </a:cxn>
              </a:cxnLst>
              <a:rect l="0" t="0" r="r" b="b"/>
              <a:pathLst>
                <a:path w="2517" h="2536">
                  <a:moveTo>
                    <a:pt x="0" y="0"/>
                  </a:moveTo>
                  <a:lnTo>
                    <a:pt x="2517" y="2536"/>
                  </a:lnTo>
                  <a:lnTo>
                    <a:pt x="2517" y="2536"/>
                  </a:lnTo>
                  <a:lnTo>
                    <a:pt x="66" y="0"/>
                  </a:lnTo>
                  <a:lnTo>
                    <a:pt x="0" y="0"/>
                  </a:lnTo>
                  <a:lnTo>
                    <a:pt x="0" y="0"/>
                  </a:lnTo>
                  <a:close/>
                </a:path>
              </a:pathLst>
            </a:custGeom>
            <a:gradFill rotWithShape="0">
              <a:gsLst>
                <a:gs pos="0">
                  <a:schemeClr val="bg1">
                    <a:gamma/>
                    <a:shade val="51373"/>
                    <a:invGamma/>
                  </a:schemeClr>
                </a:gs>
                <a:gs pos="100000">
                  <a:schemeClr val="bg1"/>
                </a:gs>
              </a:gsLst>
              <a:lin ang="2700000" scaled="1"/>
            </a:gradFill>
            <a:ln w="9525">
              <a:noFill/>
              <a:round/>
              <a:headEnd/>
              <a:tailEnd/>
            </a:ln>
          </p:spPr>
          <p:txBody>
            <a:bodyPr/>
            <a:lstStyle/>
            <a:p>
              <a:pPr eaLnBrk="0" fontAlgn="base" hangingPunct="0">
                <a:spcBef>
                  <a:spcPct val="0"/>
                </a:spcBef>
                <a:spcAft>
                  <a:spcPct val="0"/>
                </a:spcAft>
              </a:pPr>
              <a:endParaRPr lang="en-US">
                <a:solidFill>
                  <a:srgbClr val="FFFFFF"/>
                </a:solidFill>
              </a:endParaRPr>
            </a:p>
          </p:txBody>
        </p:sp>
        <p:sp>
          <p:nvSpPr>
            <p:cNvPr id="33815" name="Freeform 23"/>
            <p:cNvSpPr>
              <a:spLocks/>
            </p:cNvSpPr>
            <p:nvPr/>
          </p:nvSpPr>
          <p:spPr bwMode="hidden">
            <a:xfrm>
              <a:off x="3488" y="0"/>
              <a:ext cx="2198" cy="2480"/>
            </a:xfrm>
            <a:custGeom>
              <a:avLst/>
              <a:gdLst/>
              <a:ahLst/>
              <a:cxnLst>
                <a:cxn ang="0">
                  <a:pos x="0" y="0"/>
                </a:cxn>
                <a:cxn ang="0">
                  <a:pos x="2188" y="2482"/>
                </a:cxn>
                <a:cxn ang="0">
                  <a:pos x="2200" y="2476"/>
                </a:cxn>
                <a:cxn ang="0">
                  <a:pos x="317" y="0"/>
                </a:cxn>
                <a:cxn ang="0">
                  <a:pos x="0" y="0"/>
                </a:cxn>
                <a:cxn ang="0">
                  <a:pos x="0" y="0"/>
                </a:cxn>
              </a:cxnLst>
              <a:rect l="0" t="0" r="r" b="b"/>
              <a:pathLst>
                <a:path w="2200" h="2482">
                  <a:moveTo>
                    <a:pt x="0" y="0"/>
                  </a:moveTo>
                  <a:lnTo>
                    <a:pt x="2188" y="2482"/>
                  </a:lnTo>
                  <a:lnTo>
                    <a:pt x="2200" y="2476"/>
                  </a:lnTo>
                  <a:lnTo>
                    <a:pt x="317" y="0"/>
                  </a:lnTo>
                  <a:lnTo>
                    <a:pt x="0" y="0"/>
                  </a:lnTo>
                  <a:lnTo>
                    <a:pt x="0" y="0"/>
                  </a:lnTo>
                  <a:close/>
                </a:path>
              </a:pathLst>
            </a:custGeom>
            <a:gradFill rotWithShape="0">
              <a:gsLst>
                <a:gs pos="0">
                  <a:schemeClr val="bg2">
                    <a:gamma/>
                    <a:shade val="78824"/>
                    <a:invGamma/>
                  </a:schemeClr>
                </a:gs>
                <a:gs pos="100000">
                  <a:schemeClr val="bg2"/>
                </a:gs>
              </a:gsLst>
              <a:lin ang="5400000" scaled="1"/>
            </a:gradFill>
            <a:ln w="9525" cap="flat" cmpd="sng">
              <a:noFill/>
              <a:prstDash val="solid"/>
              <a:round/>
              <a:headEnd type="none" w="med" len="med"/>
              <a:tailEnd type="none" w="med" len="med"/>
            </a:ln>
            <a:effectLst/>
          </p:spPr>
          <p:txBody>
            <a:bodyPr/>
            <a:lstStyle/>
            <a:p>
              <a:pPr eaLnBrk="0" fontAlgn="base" hangingPunct="0">
                <a:spcBef>
                  <a:spcPct val="0"/>
                </a:spcBef>
                <a:spcAft>
                  <a:spcPct val="0"/>
                </a:spcAft>
              </a:pPr>
              <a:endParaRPr lang="en-US">
                <a:solidFill>
                  <a:srgbClr val="FFFFFF"/>
                </a:solidFill>
              </a:endParaRPr>
            </a:p>
          </p:txBody>
        </p:sp>
        <p:sp>
          <p:nvSpPr>
            <p:cNvPr id="33816" name="Freeform 24"/>
            <p:cNvSpPr>
              <a:spLocks/>
            </p:cNvSpPr>
            <p:nvPr/>
          </p:nvSpPr>
          <p:spPr bwMode="hidden">
            <a:xfrm>
              <a:off x="5674" y="2474"/>
              <a:ext cx="84" cy="96"/>
            </a:xfrm>
            <a:custGeom>
              <a:avLst/>
              <a:gdLst/>
              <a:ahLst/>
              <a:cxnLst>
                <a:cxn ang="0">
                  <a:pos x="84" y="96"/>
                </a:cxn>
                <a:cxn ang="0">
                  <a:pos x="84" y="90"/>
                </a:cxn>
                <a:cxn ang="0">
                  <a:pos x="12" y="0"/>
                </a:cxn>
                <a:cxn ang="0">
                  <a:pos x="0" y="6"/>
                </a:cxn>
                <a:cxn ang="0">
                  <a:pos x="84" y="96"/>
                </a:cxn>
                <a:cxn ang="0">
                  <a:pos x="84" y="96"/>
                </a:cxn>
              </a:cxnLst>
              <a:rect l="0" t="0" r="r" b="b"/>
              <a:pathLst>
                <a:path w="84" h="96">
                  <a:moveTo>
                    <a:pt x="84" y="96"/>
                  </a:moveTo>
                  <a:lnTo>
                    <a:pt x="84" y="90"/>
                  </a:lnTo>
                  <a:lnTo>
                    <a:pt x="12" y="0"/>
                  </a:lnTo>
                  <a:lnTo>
                    <a:pt x="0" y="6"/>
                  </a:lnTo>
                  <a:lnTo>
                    <a:pt x="84" y="96"/>
                  </a:lnTo>
                  <a:lnTo>
                    <a:pt x="84" y="96"/>
                  </a:lnTo>
                  <a:close/>
                </a:path>
              </a:pathLst>
            </a:custGeom>
            <a:gradFill rotWithShape="0">
              <a:gsLst>
                <a:gs pos="0">
                  <a:schemeClr val="bg1"/>
                </a:gs>
                <a:gs pos="100000">
                  <a:schemeClr val="bg1">
                    <a:gamma/>
                    <a:tint val="90980"/>
                    <a:invGamma/>
                  </a:schemeClr>
                </a:gs>
              </a:gsLst>
              <a:lin ang="2700000" scaled="1"/>
            </a:gradFill>
            <a:ln w="9525">
              <a:noFill/>
              <a:round/>
              <a:headEnd/>
              <a:tailEnd/>
            </a:ln>
          </p:spPr>
          <p:txBody>
            <a:bodyPr/>
            <a:lstStyle/>
            <a:p>
              <a:pPr eaLnBrk="0" fontAlgn="base" hangingPunct="0">
                <a:spcBef>
                  <a:spcPct val="0"/>
                </a:spcBef>
                <a:spcAft>
                  <a:spcPct val="0"/>
                </a:spcAft>
              </a:pPr>
              <a:endParaRPr lang="en-US">
                <a:solidFill>
                  <a:srgbClr val="FFFFFF"/>
                </a:solidFill>
              </a:endParaRPr>
            </a:p>
          </p:txBody>
        </p:sp>
        <p:sp>
          <p:nvSpPr>
            <p:cNvPr id="33817" name="Freeform 25"/>
            <p:cNvSpPr>
              <a:spLocks/>
            </p:cNvSpPr>
            <p:nvPr/>
          </p:nvSpPr>
          <p:spPr bwMode="hidden">
            <a:xfrm>
              <a:off x="5603" y="850"/>
              <a:ext cx="155" cy="516"/>
            </a:xfrm>
            <a:custGeom>
              <a:avLst/>
              <a:gdLst/>
              <a:ahLst/>
              <a:cxnLst>
                <a:cxn ang="0">
                  <a:pos x="155" y="516"/>
                </a:cxn>
                <a:cxn ang="0">
                  <a:pos x="155" y="204"/>
                </a:cxn>
                <a:cxn ang="0">
                  <a:pos x="77" y="0"/>
                </a:cxn>
                <a:cxn ang="0">
                  <a:pos x="0" y="192"/>
                </a:cxn>
                <a:cxn ang="0">
                  <a:pos x="155" y="516"/>
                </a:cxn>
                <a:cxn ang="0">
                  <a:pos x="155" y="516"/>
                </a:cxn>
              </a:cxnLst>
              <a:rect l="0" t="0" r="r" b="b"/>
              <a:pathLst>
                <a:path w="155" h="516">
                  <a:moveTo>
                    <a:pt x="155" y="516"/>
                  </a:moveTo>
                  <a:lnTo>
                    <a:pt x="155" y="204"/>
                  </a:lnTo>
                  <a:lnTo>
                    <a:pt x="77" y="0"/>
                  </a:lnTo>
                  <a:lnTo>
                    <a:pt x="0" y="192"/>
                  </a:lnTo>
                  <a:lnTo>
                    <a:pt x="155" y="516"/>
                  </a:lnTo>
                  <a:lnTo>
                    <a:pt x="155" y="516"/>
                  </a:lnTo>
                  <a:close/>
                </a:path>
              </a:pathLst>
            </a:custGeom>
            <a:solidFill>
              <a:schemeClr val="bg2"/>
            </a:solidFill>
            <a:ln w="9525">
              <a:noFill/>
              <a:round/>
              <a:headEnd/>
              <a:tailEnd/>
            </a:ln>
          </p:spPr>
          <p:txBody>
            <a:bodyPr/>
            <a:lstStyle/>
            <a:p>
              <a:pPr eaLnBrk="0" fontAlgn="base" hangingPunct="0">
                <a:spcBef>
                  <a:spcPct val="0"/>
                </a:spcBef>
                <a:spcAft>
                  <a:spcPct val="0"/>
                </a:spcAft>
              </a:pPr>
              <a:endParaRPr lang="en-US">
                <a:solidFill>
                  <a:srgbClr val="FFFFFF"/>
                </a:solidFill>
              </a:endParaRPr>
            </a:p>
          </p:txBody>
        </p:sp>
        <p:sp>
          <p:nvSpPr>
            <p:cNvPr id="33818" name="Freeform 26"/>
            <p:cNvSpPr>
              <a:spLocks/>
            </p:cNvSpPr>
            <p:nvPr/>
          </p:nvSpPr>
          <p:spPr bwMode="hidden">
            <a:xfrm>
              <a:off x="5107" y="0"/>
              <a:ext cx="573" cy="1042"/>
            </a:xfrm>
            <a:custGeom>
              <a:avLst/>
              <a:gdLst/>
              <a:ahLst/>
              <a:cxnLst>
                <a:cxn ang="0">
                  <a:pos x="0" y="0"/>
                </a:cxn>
                <a:cxn ang="0">
                  <a:pos x="497" y="1043"/>
                </a:cxn>
                <a:cxn ang="0">
                  <a:pos x="574" y="851"/>
                </a:cxn>
                <a:cxn ang="0">
                  <a:pos x="251" y="0"/>
                </a:cxn>
                <a:cxn ang="0">
                  <a:pos x="0" y="0"/>
                </a:cxn>
                <a:cxn ang="0">
                  <a:pos x="0" y="0"/>
                </a:cxn>
              </a:cxnLst>
              <a:rect l="0" t="0" r="r" b="b"/>
              <a:pathLst>
                <a:path w="574" h="1043">
                  <a:moveTo>
                    <a:pt x="0" y="0"/>
                  </a:moveTo>
                  <a:lnTo>
                    <a:pt x="497" y="1043"/>
                  </a:lnTo>
                  <a:lnTo>
                    <a:pt x="574" y="851"/>
                  </a:lnTo>
                  <a:lnTo>
                    <a:pt x="251" y="0"/>
                  </a:lnTo>
                  <a:lnTo>
                    <a:pt x="0" y="0"/>
                  </a:lnTo>
                  <a:lnTo>
                    <a:pt x="0" y="0"/>
                  </a:lnTo>
                  <a:close/>
                </a:path>
              </a:pathLst>
            </a:custGeom>
            <a:gradFill rotWithShape="0">
              <a:gsLst>
                <a:gs pos="0">
                  <a:schemeClr val="bg2">
                    <a:gamma/>
                    <a:shade val="66667"/>
                    <a:invGamma/>
                  </a:schemeClr>
                </a:gs>
                <a:gs pos="100000">
                  <a:schemeClr val="bg2"/>
                </a:gs>
              </a:gsLst>
              <a:lin ang="5400000" scaled="1"/>
            </a:gradFill>
            <a:ln w="9525">
              <a:noFill/>
              <a:round/>
              <a:headEnd/>
              <a:tailEnd/>
            </a:ln>
          </p:spPr>
          <p:txBody>
            <a:bodyPr/>
            <a:lstStyle/>
            <a:p>
              <a:pPr eaLnBrk="0" fontAlgn="base" hangingPunct="0">
                <a:spcBef>
                  <a:spcPct val="0"/>
                </a:spcBef>
                <a:spcAft>
                  <a:spcPct val="0"/>
                </a:spcAft>
              </a:pPr>
              <a:endParaRPr lang="en-US">
                <a:solidFill>
                  <a:srgbClr val="FFFFFF"/>
                </a:solidFill>
              </a:endParaRPr>
            </a:p>
          </p:txBody>
        </p:sp>
        <p:sp>
          <p:nvSpPr>
            <p:cNvPr id="33819" name="Freeform 27"/>
            <p:cNvSpPr>
              <a:spLocks/>
            </p:cNvSpPr>
            <p:nvPr/>
          </p:nvSpPr>
          <p:spPr bwMode="hidden">
            <a:xfrm>
              <a:off x="5411" y="0"/>
              <a:ext cx="341" cy="796"/>
            </a:xfrm>
            <a:custGeom>
              <a:avLst/>
              <a:gdLst/>
              <a:ahLst/>
              <a:cxnLst>
                <a:cxn ang="0">
                  <a:pos x="144" y="0"/>
                </a:cxn>
                <a:cxn ang="0">
                  <a:pos x="0" y="0"/>
                </a:cxn>
                <a:cxn ang="0">
                  <a:pos x="287" y="797"/>
                </a:cxn>
                <a:cxn ang="0">
                  <a:pos x="341" y="653"/>
                </a:cxn>
                <a:cxn ang="0">
                  <a:pos x="144" y="0"/>
                </a:cxn>
                <a:cxn ang="0">
                  <a:pos x="144" y="0"/>
                </a:cxn>
              </a:cxnLst>
              <a:rect l="0" t="0" r="r" b="b"/>
              <a:pathLst>
                <a:path w="341" h="797">
                  <a:moveTo>
                    <a:pt x="144" y="0"/>
                  </a:moveTo>
                  <a:lnTo>
                    <a:pt x="0" y="0"/>
                  </a:lnTo>
                  <a:lnTo>
                    <a:pt x="287" y="797"/>
                  </a:lnTo>
                  <a:lnTo>
                    <a:pt x="341" y="653"/>
                  </a:lnTo>
                  <a:lnTo>
                    <a:pt x="144" y="0"/>
                  </a:lnTo>
                  <a:lnTo>
                    <a:pt x="144" y="0"/>
                  </a:lnTo>
                  <a:close/>
                </a:path>
              </a:pathLst>
            </a:custGeom>
            <a:gradFill rotWithShape="0">
              <a:gsLst>
                <a:gs pos="0">
                  <a:schemeClr val="bg2">
                    <a:gamma/>
                    <a:shade val="69804"/>
                    <a:invGamma/>
                  </a:schemeClr>
                </a:gs>
                <a:gs pos="100000">
                  <a:schemeClr val="bg2"/>
                </a:gs>
              </a:gsLst>
              <a:lin ang="5400000" scaled="1"/>
            </a:gradFill>
            <a:ln w="9525">
              <a:noFill/>
              <a:round/>
              <a:headEnd/>
              <a:tailEnd/>
            </a:ln>
          </p:spPr>
          <p:txBody>
            <a:bodyPr/>
            <a:lstStyle/>
            <a:p>
              <a:pPr eaLnBrk="0" fontAlgn="base" hangingPunct="0">
                <a:spcBef>
                  <a:spcPct val="0"/>
                </a:spcBef>
                <a:spcAft>
                  <a:spcPct val="0"/>
                </a:spcAft>
              </a:pPr>
              <a:endParaRPr lang="en-US">
                <a:solidFill>
                  <a:srgbClr val="FFFFFF"/>
                </a:solidFill>
              </a:endParaRPr>
            </a:p>
          </p:txBody>
        </p:sp>
        <p:sp>
          <p:nvSpPr>
            <p:cNvPr id="33820" name="Freeform 28"/>
            <p:cNvSpPr>
              <a:spLocks/>
            </p:cNvSpPr>
            <p:nvPr/>
          </p:nvSpPr>
          <p:spPr bwMode="hidden">
            <a:xfrm>
              <a:off x="5698" y="653"/>
              <a:ext cx="60" cy="311"/>
            </a:xfrm>
            <a:custGeom>
              <a:avLst/>
              <a:gdLst/>
              <a:ahLst/>
              <a:cxnLst>
                <a:cxn ang="0">
                  <a:pos x="0" y="144"/>
                </a:cxn>
                <a:cxn ang="0">
                  <a:pos x="60" y="312"/>
                </a:cxn>
                <a:cxn ang="0">
                  <a:pos x="60" y="6"/>
                </a:cxn>
                <a:cxn ang="0">
                  <a:pos x="54" y="0"/>
                </a:cxn>
                <a:cxn ang="0">
                  <a:pos x="0" y="144"/>
                </a:cxn>
                <a:cxn ang="0">
                  <a:pos x="0" y="144"/>
                </a:cxn>
              </a:cxnLst>
              <a:rect l="0" t="0" r="r" b="b"/>
              <a:pathLst>
                <a:path w="60" h="312">
                  <a:moveTo>
                    <a:pt x="0" y="144"/>
                  </a:moveTo>
                  <a:lnTo>
                    <a:pt x="60" y="312"/>
                  </a:lnTo>
                  <a:lnTo>
                    <a:pt x="60" y="6"/>
                  </a:lnTo>
                  <a:lnTo>
                    <a:pt x="54" y="0"/>
                  </a:lnTo>
                  <a:lnTo>
                    <a:pt x="0" y="144"/>
                  </a:lnTo>
                  <a:lnTo>
                    <a:pt x="0" y="144"/>
                  </a:lnTo>
                  <a:close/>
                </a:path>
              </a:pathLst>
            </a:custGeom>
            <a:solidFill>
              <a:schemeClr val="bg2"/>
            </a:solidFill>
            <a:ln w="9525">
              <a:noFill/>
              <a:round/>
              <a:headEnd/>
              <a:tailEnd/>
            </a:ln>
          </p:spPr>
          <p:txBody>
            <a:bodyPr/>
            <a:lstStyle/>
            <a:p>
              <a:pPr eaLnBrk="0" fontAlgn="base" hangingPunct="0">
                <a:spcBef>
                  <a:spcPct val="0"/>
                </a:spcBef>
                <a:spcAft>
                  <a:spcPct val="0"/>
                </a:spcAft>
              </a:pPr>
              <a:endParaRPr lang="en-US">
                <a:solidFill>
                  <a:srgbClr val="FFFFFF"/>
                </a:solidFill>
              </a:endParaRPr>
            </a:p>
          </p:txBody>
        </p:sp>
        <p:sp>
          <p:nvSpPr>
            <p:cNvPr id="33821" name="Freeform 29"/>
            <p:cNvSpPr>
              <a:spLocks/>
            </p:cNvSpPr>
            <p:nvPr/>
          </p:nvSpPr>
          <p:spPr bwMode="hidden">
            <a:xfrm>
              <a:off x="2" y="1601"/>
              <a:ext cx="5752" cy="1864"/>
            </a:xfrm>
            <a:custGeom>
              <a:avLst/>
              <a:gdLst/>
              <a:ahLst/>
              <a:cxnLst>
                <a:cxn ang="0">
                  <a:pos x="0" y="371"/>
                </a:cxn>
                <a:cxn ang="0">
                  <a:pos x="5740" y="1864"/>
                </a:cxn>
                <a:cxn ang="0">
                  <a:pos x="5740" y="1834"/>
                </a:cxn>
                <a:cxn ang="0">
                  <a:pos x="0" y="0"/>
                </a:cxn>
                <a:cxn ang="0">
                  <a:pos x="0" y="371"/>
                </a:cxn>
                <a:cxn ang="0">
                  <a:pos x="0" y="371"/>
                </a:cxn>
              </a:cxnLst>
              <a:rect l="0" t="0" r="r" b="b"/>
              <a:pathLst>
                <a:path w="5740" h="1864">
                  <a:moveTo>
                    <a:pt x="0" y="371"/>
                  </a:moveTo>
                  <a:lnTo>
                    <a:pt x="5740" y="1864"/>
                  </a:lnTo>
                  <a:lnTo>
                    <a:pt x="5740" y="1834"/>
                  </a:lnTo>
                  <a:lnTo>
                    <a:pt x="0" y="0"/>
                  </a:lnTo>
                  <a:lnTo>
                    <a:pt x="0" y="371"/>
                  </a:lnTo>
                  <a:lnTo>
                    <a:pt x="0" y="371"/>
                  </a:lnTo>
                  <a:close/>
                </a:path>
              </a:pathLst>
            </a:custGeom>
            <a:gradFill rotWithShape="0">
              <a:gsLst>
                <a:gs pos="0">
                  <a:schemeClr val="bg1">
                    <a:gamma/>
                    <a:shade val="63529"/>
                    <a:invGamma/>
                  </a:schemeClr>
                </a:gs>
                <a:gs pos="100000">
                  <a:schemeClr val="bg1"/>
                </a:gs>
              </a:gsLst>
              <a:lin ang="2700000" scaled="1"/>
            </a:gradFill>
            <a:ln w="9525">
              <a:noFill/>
              <a:round/>
              <a:headEnd/>
              <a:tailEnd/>
            </a:ln>
          </p:spPr>
          <p:txBody>
            <a:bodyPr/>
            <a:lstStyle/>
            <a:p>
              <a:pPr eaLnBrk="0" fontAlgn="base" hangingPunct="0">
                <a:spcBef>
                  <a:spcPct val="0"/>
                </a:spcBef>
                <a:spcAft>
                  <a:spcPct val="0"/>
                </a:spcAft>
              </a:pPr>
              <a:endParaRPr lang="en-US">
                <a:solidFill>
                  <a:srgbClr val="FFFFFF"/>
                </a:solidFill>
              </a:endParaRPr>
            </a:p>
          </p:txBody>
        </p:sp>
        <p:sp>
          <p:nvSpPr>
            <p:cNvPr id="33822" name="Freeform 30"/>
            <p:cNvSpPr>
              <a:spLocks/>
            </p:cNvSpPr>
            <p:nvPr/>
          </p:nvSpPr>
          <p:spPr bwMode="hidden">
            <a:xfrm>
              <a:off x="5754" y="3483"/>
              <a:ext cx="6" cy="6"/>
            </a:xfrm>
            <a:custGeom>
              <a:avLst/>
              <a:gdLst/>
              <a:ahLst/>
              <a:cxnLst>
                <a:cxn ang="0">
                  <a:pos x="6" y="6"/>
                </a:cxn>
                <a:cxn ang="0">
                  <a:pos x="0" y="0"/>
                </a:cxn>
                <a:cxn ang="0">
                  <a:pos x="0" y="6"/>
                </a:cxn>
                <a:cxn ang="0">
                  <a:pos x="6" y="6"/>
                </a:cxn>
                <a:cxn ang="0">
                  <a:pos x="6" y="6"/>
                </a:cxn>
              </a:cxnLst>
              <a:rect l="0" t="0" r="r" b="b"/>
              <a:pathLst>
                <a:path w="6" h="6">
                  <a:moveTo>
                    <a:pt x="6" y="6"/>
                  </a:moveTo>
                  <a:lnTo>
                    <a:pt x="0" y="0"/>
                  </a:lnTo>
                  <a:lnTo>
                    <a:pt x="0" y="6"/>
                  </a:lnTo>
                  <a:lnTo>
                    <a:pt x="6" y="6"/>
                  </a:lnTo>
                  <a:lnTo>
                    <a:pt x="6" y="6"/>
                  </a:lnTo>
                  <a:close/>
                </a:path>
              </a:pathLst>
            </a:custGeom>
            <a:solidFill>
              <a:srgbClr val="18FF00"/>
            </a:solidFill>
            <a:ln w="9525">
              <a:noFill/>
              <a:round/>
              <a:headEnd/>
              <a:tailEnd/>
            </a:ln>
          </p:spPr>
          <p:txBody>
            <a:bodyPr/>
            <a:lstStyle/>
            <a:p>
              <a:pPr eaLnBrk="0" fontAlgn="base" hangingPunct="0">
                <a:spcBef>
                  <a:spcPct val="0"/>
                </a:spcBef>
                <a:spcAft>
                  <a:spcPct val="0"/>
                </a:spcAft>
              </a:pPr>
              <a:endParaRPr lang="en-US">
                <a:solidFill>
                  <a:srgbClr val="FFFFFF"/>
                </a:solidFill>
              </a:endParaRPr>
            </a:p>
          </p:txBody>
        </p:sp>
        <p:sp>
          <p:nvSpPr>
            <p:cNvPr id="33823" name="Freeform 31"/>
            <p:cNvSpPr>
              <a:spLocks/>
            </p:cNvSpPr>
            <p:nvPr/>
          </p:nvSpPr>
          <p:spPr bwMode="hidden">
            <a:xfrm>
              <a:off x="2" y="2152"/>
              <a:ext cx="5752" cy="1337"/>
            </a:xfrm>
            <a:custGeom>
              <a:avLst/>
              <a:gdLst/>
              <a:ahLst/>
              <a:cxnLst>
                <a:cxn ang="0">
                  <a:pos x="0" y="366"/>
                </a:cxn>
                <a:cxn ang="0">
                  <a:pos x="5740" y="1337"/>
                </a:cxn>
                <a:cxn ang="0">
                  <a:pos x="5740" y="1331"/>
                </a:cxn>
                <a:cxn ang="0">
                  <a:pos x="0" y="0"/>
                </a:cxn>
                <a:cxn ang="0">
                  <a:pos x="0" y="366"/>
                </a:cxn>
                <a:cxn ang="0">
                  <a:pos x="0" y="366"/>
                </a:cxn>
              </a:cxnLst>
              <a:rect l="0" t="0" r="r" b="b"/>
              <a:pathLst>
                <a:path w="5740" h="1337">
                  <a:moveTo>
                    <a:pt x="0" y="366"/>
                  </a:moveTo>
                  <a:lnTo>
                    <a:pt x="5740" y="1337"/>
                  </a:lnTo>
                  <a:lnTo>
                    <a:pt x="5740" y="1331"/>
                  </a:lnTo>
                  <a:lnTo>
                    <a:pt x="0" y="0"/>
                  </a:lnTo>
                  <a:lnTo>
                    <a:pt x="0" y="366"/>
                  </a:lnTo>
                  <a:lnTo>
                    <a:pt x="0" y="366"/>
                  </a:lnTo>
                  <a:close/>
                </a:path>
              </a:pathLst>
            </a:custGeom>
            <a:gradFill rotWithShape="0">
              <a:gsLst>
                <a:gs pos="0">
                  <a:schemeClr val="bg1">
                    <a:gamma/>
                    <a:shade val="60784"/>
                    <a:invGamma/>
                  </a:schemeClr>
                </a:gs>
                <a:gs pos="100000">
                  <a:schemeClr val="bg1"/>
                </a:gs>
              </a:gsLst>
              <a:lin ang="2700000" scaled="1"/>
            </a:gradFill>
            <a:ln w="9525">
              <a:noFill/>
              <a:round/>
              <a:headEnd/>
              <a:tailEnd/>
            </a:ln>
          </p:spPr>
          <p:txBody>
            <a:bodyPr/>
            <a:lstStyle/>
            <a:p>
              <a:pPr eaLnBrk="0" fontAlgn="base" hangingPunct="0">
                <a:spcBef>
                  <a:spcPct val="0"/>
                </a:spcBef>
                <a:spcAft>
                  <a:spcPct val="0"/>
                </a:spcAft>
              </a:pPr>
              <a:endParaRPr lang="en-US">
                <a:solidFill>
                  <a:srgbClr val="FFFFFF"/>
                </a:solidFill>
              </a:endParaRPr>
            </a:p>
          </p:txBody>
        </p:sp>
        <p:sp>
          <p:nvSpPr>
            <p:cNvPr id="33824" name="Freeform 32"/>
            <p:cNvSpPr>
              <a:spLocks/>
            </p:cNvSpPr>
            <p:nvPr/>
          </p:nvSpPr>
          <p:spPr bwMode="hidden">
            <a:xfrm>
              <a:off x="2" y="3177"/>
              <a:ext cx="5752" cy="414"/>
            </a:xfrm>
            <a:custGeom>
              <a:avLst/>
              <a:gdLst/>
              <a:ahLst/>
              <a:cxnLst>
                <a:cxn ang="0">
                  <a:pos x="0" y="48"/>
                </a:cxn>
                <a:cxn ang="0">
                  <a:pos x="5740" y="414"/>
                </a:cxn>
                <a:cxn ang="0">
                  <a:pos x="5740" y="402"/>
                </a:cxn>
                <a:cxn ang="0">
                  <a:pos x="0" y="0"/>
                </a:cxn>
                <a:cxn ang="0">
                  <a:pos x="0" y="48"/>
                </a:cxn>
                <a:cxn ang="0">
                  <a:pos x="0" y="48"/>
                </a:cxn>
              </a:cxnLst>
              <a:rect l="0" t="0" r="r" b="b"/>
              <a:pathLst>
                <a:path w="5740" h="414">
                  <a:moveTo>
                    <a:pt x="0" y="48"/>
                  </a:moveTo>
                  <a:lnTo>
                    <a:pt x="5740" y="414"/>
                  </a:lnTo>
                  <a:lnTo>
                    <a:pt x="5740" y="402"/>
                  </a:lnTo>
                  <a:lnTo>
                    <a:pt x="0" y="0"/>
                  </a:lnTo>
                  <a:lnTo>
                    <a:pt x="0" y="48"/>
                  </a:lnTo>
                  <a:lnTo>
                    <a:pt x="0" y="48"/>
                  </a:lnTo>
                  <a:close/>
                </a:path>
              </a:pathLst>
            </a:custGeom>
            <a:gradFill rotWithShape="0">
              <a:gsLst>
                <a:gs pos="0">
                  <a:schemeClr val="bg1">
                    <a:gamma/>
                    <a:shade val="84706"/>
                    <a:invGamma/>
                  </a:schemeClr>
                </a:gs>
                <a:gs pos="100000">
                  <a:schemeClr val="bg1"/>
                </a:gs>
              </a:gsLst>
              <a:lin ang="0" scaled="1"/>
            </a:gradFill>
            <a:ln w="9525">
              <a:noFill/>
              <a:round/>
              <a:headEnd/>
              <a:tailEnd/>
            </a:ln>
          </p:spPr>
          <p:txBody>
            <a:bodyPr/>
            <a:lstStyle/>
            <a:p>
              <a:pPr eaLnBrk="0" fontAlgn="base" hangingPunct="0">
                <a:spcBef>
                  <a:spcPct val="0"/>
                </a:spcBef>
                <a:spcAft>
                  <a:spcPct val="0"/>
                </a:spcAft>
              </a:pPr>
              <a:endParaRPr lang="en-US">
                <a:solidFill>
                  <a:srgbClr val="FFFFFF"/>
                </a:solidFill>
              </a:endParaRPr>
            </a:p>
          </p:txBody>
        </p:sp>
        <p:sp>
          <p:nvSpPr>
            <p:cNvPr id="33825" name="Freeform 33"/>
            <p:cNvSpPr>
              <a:spLocks/>
            </p:cNvSpPr>
            <p:nvPr/>
          </p:nvSpPr>
          <p:spPr bwMode="hidden">
            <a:xfrm>
              <a:off x="1297" y="0"/>
              <a:ext cx="4457" cy="3177"/>
            </a:xfrm>
            <a:custGeom>
              <a:avLst/>
              <a:gdLst/>
              <a:ahLst/>
              <a:cxnLst>
                <a:cxn ang="0">
                  <a:pos x="0" y="0"/>
                </a:cxn>
                <a:cxn ang="0">
                  <a:pos x="4448" y="3177"/>
                </a:cxn>
                <a:cxn ang="0">
                  <a:pos x="4448" y="3153"/>
                </a:cxn>
                <a:cxn ang="0">
                  <a:pos x="125" y="0"/>
                </a:cxn>
                <a:cxn ang="0">
                  <a:pos x="0" y="0"/>
                </a:cxn>
                <a:cxn ang="0">
                  <a:pos x="0" y="0"/>
                </a:cxn>
              </a:cxnLst>
              <a:rect l="0" t="0" r="r" b="b"/>
              <a:pathLst>
                <a:path w="4448" h="3177">
                  <a:moveTo>
                    <a:pt x="0" y="0"/>
                  </a:moveTo>
                  <a:lnTo>
                    <a:pt x="4448" y="3177"/>
                  </a:lnTo>
                  <a:lnTo>
                    <a:pt x="4448" y="3153"/>
                  </a:lnTo>
                  <a:lnTo>
                    <a:pt x="125" y="0"/>
                  </a:lnTo>
                  <a:lnTo>
                    <a:pt x="0" y="0"/>
                  </a:lnTo>
                  <a:lnTo>
                    <a:pt x="0" y="0"/>
                  </a:lnTo>
                  <a:close/>
                </a:path>
              </a:pathLst>
            </a:custGeom>
            <a:gradFill rotWithShape="0">
              <a:gsLst>
                <a:gs pos="0">
                  <a:schemeClr val="bg1">
                    <a:gamma/>
                    <a:shade val="48627"/>
                    <a:invGamma/>
                  </a:schemeClr>
                </a:gs>
                <a:gs pos="100000">
                  <a:schemeClr val="bg1"/>
                </a:gs>
              </a:gsLst>
              <a:lin ang="2700000" scaled="1"/>
            </a:gradFill>
            <a:ln w="9525">
              <a:noFill/>
              <a:round/>
              <a:headEnd/>
              <a:tailEnd/>
            </a:ln>
          </p:spPr>
          <p:txBody>
            <a:bodyPr/>
            <a:lstStyle/>
            <a:p>
              <a:pPr eaLnBrk="0" fontAlgn="base" hangingPunct="0">
                <a:spcBef>
                  <a:spcPct val="0"/>
                </a:spcBef>
                <a:spcAft>
                  <a:spcPct val="0"/>
                </a:spcAft>
              </a:pPr>
              <a:endParaRPr lang="en-US">
                <a:solidFill>
                  <a:srgbClr val="FFFFFF"/>
                </a:solidFill>
              </a:endParaRPr>
            </a:p>
          </p:txBody>
        </p:sp>
        <p:sp>
          <p:nvSpPr>
            <p:cNvPr id="33826" name="Freeform 34"/>
            <p:cNvSpPr>
              <a:spLocks/>
            </p:cNvSpPr>
            <p:nvPr/>
          </p:nvSpPr>
          <p:spPr bwMode="hidden">
            <a:xfrm>
              <a:off x="3321" y="0"/>
              <a:ext cx="2433" cy="2614"/>
            </a:xfrm>
            <a:custGeom>
              <a:avLst/>
              <a:gdLst/>
              <a:ahLst/>
              <a:cxnLst>
                <a:cxn ang="0">
                  <a:pos x="0" y="0"/>
                </a:cxn>
                <a:cxn ang="0">
                  <a:pos x="2428" y="2614"/>
                </a:cxn>
                <a:cxn ang="0">
                  <a:pos x="2428" y="2608"/>
                </a:cxn>
                <a:cxn ang="0">
                  <a:pos x="66" y="0"/>
                </a:cxn>
                <a:cxn ang="0">
                  <a:pos x="0" y="0"/>
                </a:cxn>
                <a:cxn ang="0">
                  <a:pos x="0" y="0"/>
                </a:cxn>
              </a:cxnLst>
              <a:rect l="0" t="0" r="r" b="b"/>
              <a:pathLst>
                <a:path w="2428" h="2614">
                  <a:moveTo>
                    <a:pt x="0" y="0"/>
                  </a:moveTo>
                  <a:lnTo>
                    <a:pt x="2428" y="2614"/>
                  </a:lnTo>
                  <a:lnTo>
                    <a:pt x="2428" y="2608"/>
                  </a:lnTo>
                  <a:lnTo>
                    <a:pt x="66" y="0"/>
                  </a:lnTo>
                  <a:lnTo>
                    <a:pt x="0" y="0"/>
                  </a:lnTo>
                  <a:lnTo>
                    <a:pt x="0" y="0"/>
                  </a:lnTo>
                  <a:close/>
                </a:path>
              </a:pathLst>
            </a:custGeom>
            <a:gradFill rotWithShape="0">
              <a:gsLst>
                <a:gs pos="0">
                  <a:schemeClr val="bg1">
                    <a:gamma/>
                    <a:shade val="84706"/>
                    <a:invGamma/>
                  </a:schemeClr>
                </a:gs>
                <a:gs pos="100000">
                  <a:schemeClr val="bg1"/>
                </a:gs>
              </a:gsLst>
              <a:lin ang="2700000" scaled="1"/>
            </a:gradFill>
            <a:ln w="9525">
              <a:noFill/>
              <a:round/>
              <a:headEnd/>
              <a:tailEnd/>
            </a:ln>
          </p:spPr>
          <p:txBody>
            <a:bodyPr/>
            <a:lstStyle/>
            <a:p>
              <a:pPr eaLnBrk="0" fontAlgn="base" hangingPunct="0">
                <a:spcBef>
                  <a:spcPct val="0"/>
                </a:spcBef>
                <a:spcAft>
                  <a:spcPct val="0"/>
                </a:spcAft>
              </a:pPr>
              <a:endParaRPr lang="en-US">
                <a:solidFill>
                  <a:srgbClr val="FFFFFF"/>
                </a:solidFill>
              </a:endParaRPr>
            </a:p>
          </p:txBody>
        </p:sp>
        <p:sp>
          <p:nvSpPr>
            <p:cNvPr id="33827" name="Freeform 35"/>
            <p:cNvSpPr>
              <a:spLocks/>
            </p:cNvSpPr>
            <p:nvPr/>
          </p:nvSpPr>
          <p:spPr bwMode="hidden">
            <a:xfrm>
              <a:off x="3950" y="0"/>
              <a:ext cx="1804" cy="2464"/>
            </a:xfrm>
            <a:custGeom>
              <a:avLst/>
              <a:gdLst/>
              <a:ahLst/>
              <a:cxnLst>
                <a:cxn ang="0">
                  <a:pos x="485" y="0"/>
                </a:cxn>
                <a:cxn ang="0">
                  <a:pos x="0" y="0"/>
                </a:cxn>
                <a:cxn ang="0">
                  <a:pos x="1800" y="2464"/>
                </a:cxn>
                <a:cxn ang="0">
                  <a:pos x="1800" y="2248"/>
                </a:cxn>
                <a:cxn ang="0">
                  <a:pos x="1794" y="2248"/>
                </a:cxn>
                <a:cxn ang="0">
                  <a:pos x="485" y="0"/>
                </a:cxn>
                <a:cxn ang="0">
                  <a:pos x="485" y="0"/>
                </a:cxn>
              </a:cxnLst>
              <a:rect l="0" t="0" r="r" b="b"/>
              <a:pathLst>
                <a:path w="1800" h="2464">
                  <a:moveTo>
                    <a:pt x="485" y="0"/>
                  </a:moveTo>
                  <a:lnTo>
                    <a:pt x="0" y="0"/>
                  </a:lnTo>
                  <a:lnTo>
                    <a:pt x="1800" y="2464"/>
                  </a:lnTo>
                  <a:lnTo>
                    <a:pt x="1800" y="2248"/>
                  </a:lnTo>
                  <a:lnTo>
                    <a:pt x="1794" y="2248"/>
                  </a:lnTo>
                  <a:lnTo>
                    <a:pt x="485" y="0"/>
                  </a:lnTo>
                  <a:lnTo>
                    <a:pt x="485" y="0"/>
                  </a:lnTo>
                  <a:close/>
                </a:path>
              </a:pathLst>
            </a:custGeom>
            <a:gradFill rotWithShape="0">
              <a:gsLst>
                <a:gs pos="0">
                  <a:schemeClr val="bg2">
                    <a:gamma/>
                    <a:shade val="78824"/>
                    <a:invGamma/>
                  </a:schemeClr>
                </a:gs>
                <a:gs pos="100000">
                  <a:schemeClr val="bg2"/>
                </a:gs>
              </a:gsLst>
              <a:lin ang="5400000" scaled="1"/>
            </a:gradFill>
            <a:ln w="9525">
              <a:noFill/>
              <a:round/>
              <a:headEnd/>
              <a:tailEnd/>
            </a:ln>
          </p:spPr>
          <p:txBody>
            <a:bodyPr/>
            <a:lstStyle/>
            <a:p>
              <a:pPr eaLnBrk="0" fontAlgn="base" hangingPunct="0">
                <a:spcBef>
                  <a:spcPct val="0"/>
                </a:spcBef>
                <a:spcAft>
                  <a:spcPct val="0"/>
                </a:spcAft>
              </a:pPr>
              <a:endParaRPr lang="en-US">
                <a:solidFill>
                  <a:srgbClr val="FFFFFF"/>
                </a:solidFill>
              </a:endParaRPr>
            </a:p>
          </p:txBody>
        </p:sp>
        <p:sp>
          <p:nvSpPr>
            <p:cNvPr id="33828" name="Freeform 36"/>
            <p:cNvSpPr>
              <a:spLocks/>
            </p:cNvSpPr>
            <p:nvPr/>
          </p:nvSpPr>
          <p:spPr bwMode="hidden">
            <a:xfrm>
              <a:off x="4519" y="0"/>
              <a:ext cx="1235" cy="2074"/>
            </a:xfrm>
            <a:custGeom>
              <a:avLst/>
              <a:gdLst/>
              <a:ahLst/>
              <a:cxnLst>
                <a:cxn ang="0">
                  <a:pos x="0" y="0"/>
                </a:cxn>
                <a:cxn ang="0">
                  <a:pos x="1232" y="2074"/>
                </a:cxn>
                <a:cxn ang="0">
                  <a:pos x="1232" y="2038"/>
                </a:cxn>
                <a:cxn ang="0">
                  <a:pos x="42" y="0"/>
                </a:cxn>
                <a:cxn ang="0">
                  <a:pos x="0" y="0"/>
                </a:cxn>
                <a:cxn ang="0">
                  <a:pos x="0" y="0"/>
                </a:cxn>
              </a:cxnLst>
              <a:rect l="0" t="0" r="r" b="b"/>
              <a:pathLst>
                <a:path w="1232" h="2074">
                  <a:moveTo>
                    <a:pt x="0" y="0"/>
                  </a:moveTo>
                  <a:lnTo>
                    <a:pt x="1232" y="2074"/>
                  </a:lnTo>
                  <a:lnTo>
                    <a:pt x="1232" y="2038"/>
                  </a:lnTo>
                  <a:lnTo>
                    <a:pt x="42" y="0"/>
                  </a:lnTo>
                  <a:lnTo>
                    <a:pt x="0" y="0"/>
                  </a:lnTo>
                  <a:lnTo>
                    <a:pt x="0" y="0"/>
                  </a:lnTo>
                  <a:close/>
                </a:path>
              </a:pathLst>
            </a:custGeom>
            <a:gradFill rotWithShape="0">
              <a:gsLst>
                <a:gs pos="0">
                  <a:schemeClr val="bg1">
                    <a:gamma/>
                    <a:shade val="57647"/>
                    <a:invGamma/>
                  </a:schemeClr>
                </a:gs>
                <a:gs pos="100000">
                  <a:schemeClr val="bg1"/>
                </a:gs>
              </a:gsLst>
              <a:lin ang="2700000" scaled="1"/>
            </a:gradFill>
            <a:ln w="9525">
              <a:noFill/>
              <a:round/>
              <a:headEnd/>
              <a:tailEnd/>
            </a:ln>
          </p:spPr>
          <p:txBody>
            <a:bodyPr/>
            <a:lstStyle/>
            <a:p>
              <a:pPr eaLnBrk="0" fontAlgn="base" hangingPunct="0">
                <a:spcBef>
                  <a:spcPct val="0"/>
                </a:spcBef>
                <a:spcAft>
                  <a:spcPct val="0"/>
                </a:spcAft>
              </a:pPr>
              <a:endParaRPr lang="en-US">
                <a:solidFill>
                  <a:srgbClr val="FFFFFF"/>
                </a:solidFill>
              </a:endParaRPr>
            </a:p>
          </p:txBody>
        </p:sp>
        <p:sp>
          <p:nvSpPr>
            <p:cNvPr id="33829" name="Freeform 37"/>
            <p:cNvSpPr>
              <a:spLocks/>
            </p:cNvSpPr>
            <p:nvPr/>
          </p:nvSpPr>
          <p:spPr bwMode="hidden">
            <a:xfrm>
              <a:off x="4694" y="0"/>
              <a:ext cx="1060" cy="1936"/>
            </a:xfrm>
            <a:custGeom>
              <a:avLst/>
              <a:gdLst/>
              <a:ahLst/>
              <a:cxnLst>
                <a:cxn ang="0">
                  <a:pos x="0" y="0"/>
                </a:cxn>
                <a:cxn ang="0">
                  <a:pos x="1058" y="1936"/>
                </a:cxn>
                <a:cxn ang="0">
                  <a:pos x="1058" y="1930"/>
                </a:cxn>
                <a:cxn ang="0">
                  <a:pos x="54" y="0"/>
                </a:cxn>
                <a:cxn ang="0">
                  <a:pos x="0" y="0"/>
                </a:cxn>
                <a:cxn ang="0">
                  <a:pos x="0" y="0"/>
                </a:cxn>
              </a:cxnLst>
              <a:rect l="0" t="0" r="r" b="b"/>
              <a:pathLst>
                <a:path w="1058" h="1936">
                  <a:moveTo>
                    <a:pt x="0" y="0"/>
                  </a:moveTo>
                  <a:lnTo>
                    <a:pt x="1058" y="1936"/>
                  </a:lnTo>
                  <a:lnTo>
                    <a:pt x="1058" y="1930"/>
                  </a:lnTo>
                  <a:lnTo>
                    <a:pt x="54" y="0"/>
                  </a:lnTo>
                  <a:lnTo>
                    <a:pt x="0" y="0"/>
                  </a:lnTo>
                  <a:lnTo>
                    <a:pt x="0" y="0"/>
                  </a:lnTo>
                  <a:close/>
                </a:path>
              </a:pathLst>
            </a:custGeom>
            <a:gradFill rotWithShape="0">
              <a:gsLst>
                <a:gs pos="0">
                  <a:schemeClr val="bg1">
                    <a:gamma/>
                    <a:shade val="72549"/>
                    <a:invGamma/>
                  </a:schemeClr>
                </a:gs>
                <a:gs pos="100000">
                  <a:schemeClr val="bg1"/>
                </a:gs>
              </a:gsLst>
              <a:lin ang="2700000" scaled="1"/>
            </a:gradFill>
            <a:ln w="9525">
              <a:noFill/>
              <a:round/>
              <a:headEnd/>
              <a:tailEnd/>
            </a:ln>
          </p:spPr>
          <p:txBody>
            <a:bodyPr/>
            <a:lstStyle/>
            <a:p>
              <a:pPr eaLnBrk="0" fontAlgn="base" hangingPunct="0">
                <a:spcBef>
                  <a:spcPct val="0"/>
                </a:spcBef>
                <a:spcAft>
                  <a:spcPct val="0"/>
                </a:spcAft>
              </a:pPr>
              <a:endParaRPr lang="en-US">
                <a:solidFill>
                  <a:srgbClr val="FFFFFF"/>
                </a:solidFill>
              </a:endParaRPr>
            </a:p>
          </p:txBody>
        </p:sp>
        <p:sp>
          <p:nvSpPr>
            <p:cNvPr id="33830" name="Freeform 38"/>
            <p:cNvSpPr>
              <a:spLocks/>
            </p:cNvSpPr>
            <p:nvPr/>
          </p:nvSpPr>
          <p:spPr bwMode="hidden">
            <a:xfrm>
              <a:off x="4981" y="0"/>
              <a:ext cx="773" cy="1487"/>
            </a:xfrm>
            <a:custGeom>
              <a:avLst/>
              <a:gdLst/>
              <a:ahLst/>
              <a:cxnLst>
                <a:cxn ang="0">
                  <a:pos x="771" y="1433"/>
                </a:cxn>
                <a:cxn ang="0">
                  <a:pos x="42" y="0"/>
                </a:cxn>
                <a:cxn ang="0">
                  <a:pos x="0" y="0"/>
                </a:cxn>
                <a:cxn ang="0">
                  <a:pos x="771" y="1487"/>
                </a:cxn>
                <a:cxn ang="0">
                  <a:pos x="771" y="1433"/>
                </a:cxn>
                <a:cxn ang="0">
                  <a:pos x="771" y="1433"/>
                </a:cxn>
              </a:cxnLst>
              <a:rect l="0" t="0" r="r" b="b"/>
              <a:pathLst>
                <a:path w="771" h="1487">
                  <a:moveTo>
                    <a:pt x="771" y="1433"/>
                  </a:moveTo>
                  <a:lnTo>
                    <a:pt x="42" y="0"/>
                  </a:lnTo>
                  <a:lnTo>
                    <a:pt x="0" y="0"/>
                  </a:lnTo>
                  <a:lnTo>
                    <a:pt x="771" y="1487"/>
                  </a:lnTo>
                  <a:lnTo>
                    <a:pt x="771" y="1433"/>
                  </a:lnTo>
                  <a:lnTo>
                    <a:pt x="771" y="1433"/>
                  </a:lnTo>
                  <a:close/>
                </a:path>
              </a:pathLst>
            </a:custGeom>
            <a:gradFill rotWithShape="0">
              <a:gsLst>
                <a:gs pos="0">
                  <a:schemeClr val="bg1">
                    <a:gamma/>
                    <a:shade val="78824"/>
                    <a:invGamma/>
                  </a:schemeClr>
                </a:gs>
                <a:gs pos="100000">
                  <a:schemeClr val="bg1"/>
                </a:gs>
              </a:gsLst>
              <a:lin ang="2700000" scaled="1"/>
            </a:gradFill>
            <a:ln w="9525">
              <a:noFill/>
              <a:round/>
              <a:headEnd/>
              <a:tailEnd/>
            </a:ln>
          </p:spPr>
          <p:txBody>
            <a:bodyPr/>
            <a:lstStyle/>
            <a:p>
              <a:pPr eaLnBrk="0" fontAlgn="base" hangingPunct="0">
                <a:spcBef>
                  <a:spcPct val="0"/>
                </a:spcBef>
                <a:spcAft>
                  <a:spcPct val="0"/>
                </a:spcAft>
              </a:pPr>
              <a:endParaRPr lang="en-US">
                <a:solidFill>
                  <a:srgbClr val="FFFFFF"/>
                </a:solidFill>
              </a:endParaRPr>
            </a:p>
          </p:txBody>
        </p:sp>
        <p:grpSp>
          <p:nvGrpSpPr>
            <p:cNvPr id="3" name="Group 39"/>
            <p:cNvGrpSpPr>
              <a:grpSpLocks/>
            </p:cNvGrpSpPr>
            <p:nvPr userDrawn="1"/>
          </p:nvGrpSpPr>
          <p:grpSpPr bwMode="auto">
            <a:xfrm>
              <a:off x="0" y="1632"/>
              <a:ext cx="5758" cy="1858"/>
              <a:chOff x="0" y="1632"/>
              <a:chExt cx="5758" cy="1858"/>
            </a:xfrm>
          </p:grpSpPr>
          <p:sp>
            <p:nvSpPr>
              <p:cNvPr id="33832" name="Freeform 40"/>
              <p:cNvSpPr>
                <a:spLocks/>
              </p:cNvSpPr>
              <p:nvPr/>
            </p:nvSpPr>
            <p:spPr bwMode="hidden">
              <a:xfrm>
                <a:off x="0" y="1632"/>
                <a:ext cx="3670" cy="1313"/>
              </a:xfrm>
              <a:custGeom>
                <a:avLst/>
                <a:gdLst/>
                <a:ahLst/>
                <a:cxnLst>
                  <a:cxn ang="0">
                    <a:pos x="0" y="0"/>
                  </a:cxn>
                  <a:cxn ang="0">
                    <a:pos x="0" y="366"/>
                  </a:cxn>
                  <a:cxn ang="0">
                    <a:pos x="3635" y="1313"/>
                  </a:cxn>
                  <a:cxn ang="0">
                    <a:pos x="3647" y="1235"/>
                  </a:cxn>
                  <a:cxn ang="0">
                    <a:pos x="3659" y="1163"/>
                  </a:cxn>
                  <a:cxn ang="0">
                    <a:pos x="0" y="0"/>
                  </a:cxn>
                  <a:cxn ang="0">
                    <a:pos x="0" y="0"/>
                  </a:cxn>
                </a:cxnLst>
                <a:rect l="0" t="0" r="r" b="b"/>
                <a:pathLst>
                  <a:path w="3659" h="1313">
                    <a:moveTo>
                      <a:pt x="0" y="0"/>
                    </a:moveTo>
                    <a:lnTo>
                      <a:pt x="0" y="366"/>
                    </a:lnTo>
                    <a:lnTo>
                      <a:pt x="3635" y="1313"/>
                    </a:lnTo>
                    <a:lnTo>
                      <a:pt x="3647" y="1235"/>
                    </a:lnTo>
                    <a:lnTo>
                      <a:pt x="3659" y="1163"/>
                    </a:lnTo>
                    <a:lnTo>
                      <a:pt x="0" y="0"/>
                    </a:lnTo>
                    <a:lnTo>
                      <a:pt x="0" y="0"/>
                    </a:lnTo>
                    <a:close/>
                  </a:path>
                </a:pathLst>
              </a:custGeom>
              <a:gradFill rotWithShape="0">
                <a:gsLst>
                  <a:gs pos="0">
                    <a:schemeClr val="bg1">
                      <a:gamma/>
                      <a:shade val="72549"/>
                      <a:invGamma/>
                    </a:schemeClr>
                  </a:gs>
                  <a:gs pos="100000">
                    <a:schemeClr val="bg1"/>
                  </a:gs>
                </a:gsLst>
                <a:lin ang="0" scaled="1"/>
              </a:gradFill>
              <a:ln w="9525">
                <a:noFill/>
                <a:round/>
                <a:headEnd/>
                <a:tailEnd/>
              </a:ln>
            </p:spPr>
            <p:txBody>
              <a:bodyPr/>
              <a:lstStyle/>
              <a:p>
                <a:pPr eaLnBrk="0" fontAlgn="base" hangingPunct="0">
                  <a:spcBef>
                    <a:spcPct val="0"/>
                  </a:spcBef>
                  <a:spcAft>
                    <a:spcPct val="0"/>
                  </a:spcAft>
                </a:pPr>
                <a:endParaRPr lang="en-US">
                  <a:solidFill>
                    <a:srgbClr val="FFFFFF"/>
                  </a:solidFill>
                </a:endParaRPr>
              </a:p>
            </p:txBody>
          </p:sp>
          <p:sp>
            <p:nvSpPr>
              <p:cNvPr id="33833" name="Freeform 41"/>
              <p:cNvSpPr>
                <a:spLocks/>
              </p:cNvSpPr>
              <p:nvPr/>
            </p:nvSpPr>
            <p:spPr bwMode="hidden">
              <a:xfrm>
                <a:off x="3646" y="2795"/>
                <a:ext cx="2112" cy="695"/>
              </a:xfrm>
              <a:custGeom>
                <a:avLst/>
                <a:gdLst/>
                <a:ahLst/>
                <a:cxnLst>
                  <a:cxn ang="0">
                    <a:pos x="2105" y="665"/>
                  </a:cxn>
                  <a:cxn ang="0">
                    <a:pos x="24" y="0"/>
                  </a:cxn>
                  <a:cxn ang="0">
                    <a:pos x="12" y="72"/>
                  </a:cxn>
                  <a:cxn ang="0">
                    <a:pos x="0" y="150"/>
                  </a:cxn>
                  <a:cxn ang="0">
                    <a:pos x="2105" y="695"/>
                  </a:cxn>
                  <a:cxn ang="0">
                    <a:pos x="2105" y="665"/>
                  </a:cxn>
                  <a:cxn ang="0">
                    <a:pos x="2105" y="665"/>
                  </a:cxn>
                </a:cxnLst>
                <a:rect l="0" t="0" r="r" b="b"/>
                <a:pathLst>
                  <a:path w="2105" h="695">
                    <a:moveTo>
                      <a:pt x="2105" y="665"/>
                    </a:moveTo>
                    <a:lnTo>
                      <a:pt x="24" y="0"/>
                    </a:lnTo>
                    <a:lnTo>
                      <a:pt x="12" y="72"/>
                    </a:lnTo>
                    <a:lnTo>
                      <a:pt x="0" y="150"/>
                    </a:lnTo>
                    <a:lnTo>
                      <a:pt x="2105" y="695"/>
                    </a:lnTo>
                    <a:lnTo>
                      <a:pt x="2105" y="665"/>
                    </a:lnTo>
                    <a:lnTo>
                      <a:pt x="2105" y="665"/>
                    </a:lnTo>
                    <a:close/>
                  </a:path>
                </a:pathLst>
              </a:custGeom>
              <a:gradFill rotWithShape="0">
                <a:gsLst>
                  <a:gs pos="0">
                    <a:schemeClr val="bg1"/>
                  </a:gs>
                  <a:gs pos="100000">
                    <a:schemeClr val="bg1">
                      <a:gamma/>
                      <a:tint val="90980"/>
                      <a:invGamma/>
                    </a:schemeClr>
                  </a:gs>
                </a:gsLst>
                <a:lin ang="0" scaled="1"/>
              </a:gradFill>
              <a:ln w="9525">
                <a:noFill/>
                <a:round/>
                <a:headEnd/>
                <a:tailEnd/>
              </a:ln>
            </p:spPr>
            <p:txBody>
              <a:bodyPr/>
              <a:lstStyle/>
              <a:p>
                <a:pPr eaLnBrk="0" fontAlgn="base" hangingPunct="0">
                  <a:spcBef>
                    <a:spcPct val="0"/>
                  </a:spcBef>
                  <a:spcAft>
                    <a:spcPct val="0"/>
                  </a:spcAft>
                </a:pPr>
                <a:endParaRPr lang="en-US">
                  <a:solidFill>
                    <a:srgbClr val="FFFFFF"/>
                  </a:solidFill>
                </a:endParaRPr>
              </a:p>
            </p:txBody>
          </p:sp>
        </p:grpSp>
      </p:grpSp>
      <p:sp>
        <p:nvSpPr>
          <p:cNvPr id="33834" name="Rectangle 42"/>
          <p:cNvSpPr>
            <a:spLocks noGrp="1" noChangeArrowheads="1"/>
          </p:cNvSpPr>
          <p:nvPr>
            <p:ph type="title"/>
          </p:nvPr>
        </p:nvSpPr>
        <p:spPr bwMode="auto">
          <a:xfrm>
            <a:off x="457200" y="208360"/>
            <a:ext cx="8229600" cy="85725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33835" name="Rectangle 43"/>
          <p:cNvSpPr>
            <a:spLocks noGrp="1" noChangeArrowheads="1"/>
          </p:cNvSpPr>
          <p:nvPr>
            <p:ph type="body" idx="1"/>
          </p:nvPr>
        </p:nvSpPr>
        <p:spPr bwMode="auto">
          <a:xfrm>
            <a:off x="457200" y="1200150"/>
            <a:ext cx="8229600" cy="3398044"/>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3836" name="Rectangle 44"/>
          <p:cNvSpPr>
            <a:spLocks noGrp="1" noChangeArrowheads="1"/>
          </p:cNvSpPr>
          <p:nvPr>
            <p:ph type="dt" sz="half" idx="2"/>
          </p:nvPr>
        </p:nvSpPr>
        <p:spPr bwMode="auto">
          <a:xfrm>
            <a:off x="457200" y="4682729"/>
            <a:ext cx="2133600" cy="3429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200">
                <a:effectLst>
                  <a:outerShdw blurRad="38100" dist="38100" dir="2700000" algn="tl">
                    <a:srgbClr val="000000"/>
                  </a:outerShdw>
                </a:effectLst>
              </a:defRPr>
            </a:lvl1pPr>
          </a:lstStyle>
          <a:p>
            <a:pPr fontAlgn="base">
              <a:spcBef>
                <a:spcPct val="0"/>
              </a:spcBef>
              <a:spcAft>
                <a:spcPct val="0"/>
              </a:spcAft>
            </a:pPr>
            <a:endParaRPr lang="en-US">
              <a:solidFill>
                <a:srgbClr val="FFFFFF"/>
              </a:solidFill>
            </a:endParaRPr>
          </a:p>
        </p:txBody>
      </p:sp>
      <p:sp>
        <p:nvSpPr>
          <p:cNvPr id="33837" name="Rectangle 45"/>
          <p:cNvSpPr>
            <a:spLocks noGrp="1" noChangeArrowheads="1"/>
          </p:cNvSpPr>
          <p:nvPr>
            <p:ph type="ftr" sz="quarter" idx="3"/>
          </p:nvPr>
        </p:nvSpPr>
        <p:spPr bwMode="auto">
          <a:xfrm>
            <a:off x="3124200" y="4686300"/>
            <a:ext cx="2895600" cy="3429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eaLnBrk="1" hangingPunct="1">
              <a:defRPr sz="1200">
                <a:effectLst>
                  <a:outerShdw blurRad="38100" dist="38100" dir="2700000" algn="tl">
                    <a:srgbClr val="000000"/>
                  </a:outerShdw>
                </a:effectLst>
              </a:defRPr>
            </a:lvl1pPr>
          </a:lstStyle>
          <a:p>
            <a:pPr fontAlgn="base">
              <a:spcBef>
                <a:spcPct val="0"/>
              </a:spcBef>
              <a:spcAft>
                <a:spcPct val="0"/>
              </a:spcAft>
            </a:pPr>
            <a:endParaRPr lang="en-US">
              <a:solidFill>
                <a:srgbClr val="FFFFFF"/>
              </a:solidFill>
            </a:endParaRPr>
          </a:p>
        </p:txBody>
      </p:sp>
      <p:sp>
        <p:nvSpPr>
          <p:cNvPr id="33838" name="Rectangle 46"/>
          <p:cNvSpPr>
            <a:spLocks noGrp="1" noChangeArrowheads="1"/>
          </p:cNvSpPr>
          <p:nvPr>
            <p:ph type="sldNum" sz="quarter" idx="4"/>
          </p:nvPr>
        </p:nvSpPr>
        <p:spPr bwMode="auto">
          <a:xfrm>
            <a:off x="6553200" y="4682729"/>
            <a:ext cx="2133600" cy="3429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200">
                <a:effectLst>
                  <a:outerShdw blurRad="38100" dist="38100" dir="2700000" algn="tl">
                    <a:srgbClr val="000000"/>
                  </a:outerShdw>
                </a:effectLst>
              </a:defRPr>
            </a:lvl1pPr>
          </a:lstStyle>
          <a:p>
            <a:pPr fontAlgn="base">
              <a:spcBef>
                <a:spcPct val="0"/>
              </a:spcBef>
              <a:spcAft>
                <a:spcPct val="0"/>
              </a:spcAft>
            </a:pPr>
            <a:fld id="{3278DE59-F7BD-4248-A3CB-01D955EE1BC2}" type="slidenum">
              <a:rPr lang="en-US">
                <a:solidFill>
                  <a:srgbClr val="FFFFFF"/>
                </a:solidFill>
              </a:rPr>
              <a:pPr fontAlgn="base">
                <a:spcBef>
                  <a:spcPct val="0"/>
                </a:spcBef>
                <a:spcAft>
                  <a:spcPct val="0"/>
                </a:spcAft>
              </a:pPr>
              <a:t>‹#›</a:t>
            </a:fld>
            <a:endParaRPr lang="en-US">
              <a:solidFill>
                <a:srgbClr val="FFFFFF"/>
              </a:solidFill>
            </a:endParaRPr>
          </a:p>
        </p:txBody>
      </p:sp>
    </p:spTree>
  </p:cSld>
  <p:clrMap bg1="dk2" tx1="lt1" bg2="dk1"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Lst>
  <p:txStyles>
    <p:titleStyle>
      <a:lvl1pPr algn="ctr" rtl="0" fontAlgn="base">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2pPr>
      <a:lvl3pPr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3pPr>
      <a:lvl4pPr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4pPr>
      <a:lvl5pPr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9pPr>
    </p:titleStyle>
    <p:bodyStyle>
      <a:lvl1pPr marL="342900" indent="-342900" algn="l" rtl="0" fontAlgn="base">
        <a:spcBef>
          <a:spcPct val="20000"/>
        </a:spcBef>
        <a:spcAft>
          <a:spcPct val="0"/>
        </a:spcAft>
        <a:buClr>
          <a:schemeClr val="hlink"/>
        </a:buClr>
        <a:buSzPct val="90000"/>
        <a:buFont typeface="Wingdings" pitchFamily="2" charset="2"/>
        <a:buBlip>
          <a:blip r:embed="rId15"/>
        </a:buBlip>
        <a:defRPr sz="3200">
          <a:solidFill>
            <a:schemeClr val="tx1"/>
          </a:solidFill>
          <a:effectLst>
            <a:outerShdw blurRad="38100" dist="38100" dir="2700000" algn="tl">
              <a:srgbClr val="000000"/>
            </a:outerShdw>
          </a:effectLst>
          <a:latin typeface="+mn-lt"/>
          <a:ea typeface="+mn-ea"/>
          <a:cs typeface="+mn-cs"/>
        </a:defRPr>
      </a:lvl1pPr>
      <a:lvl2pPr marL="742950" indent="-285750" algn="l" rtl="0" fontAlgn="base">
        <a:spcBef>
          <a:spcPct val="20000"/>
        </a:spcBef>
        <a:spcAft>
          <a:spcPct val="0"/>
        </a:spcAft>
        <a:buChar char="–"/>
        <a:defRPr sz="2800">
          <a:solidFill>
            <a:schemeClr val="tx1"/>
          </a:solidFill>
          <a:effectLst>
            <a:outerShdw blurRad="38100" dist="38100" dir="2700000" algn="tl">
              <a:srgbClr val="000000"/>
            </a:outerShdw>
          </a:effectLst>
          <a:latin typeface="+mn-lt"/>
        </a:defRPr>
      </a:lvl2pPr>
      <a:lvl3pPr marL="1143000" indent="-228600" algn="l" rtl="0" fontAlgn="base">
        <a:spcBef>
          <a:spcPct val="20000"/>
        </a:spcBef>
        <a:spcAft>
          <a:spcPct val="0"/>
        </a:spcAft>
        <a:buClr>
          <a:schemeClr val="accent2"/>
        </a:buClr>
        <a:buSzPct val="90000"/>
        <a:buFont typeface="Wingdings" pitchFamily="2" charset="2"/>
        <a:buBlip>
          <a:blip r:embed="rId16"/>
        </a:buBlip>
        <a:defRPr sz="2400">
          <a:solidFill>
            <a:schemeClr val="tx1"/>
          </a:solidFill>
          <a:effectLst>
            <a:outerShdw blurRad="38100" dist="38100" dir="2700000" algn="tl">
              <a:srgbClr val="000000"/>
            </a:outerShdw>
          </a:effectLst>
          <a:latin typeface="+mn-lt"/>
        </a:defRPr>
      </a:lvl3pPr>
      <a:lvl4pPr marL="1600200" indent="-228600" algn="l" rtl="0" fontAlgn="base">
        <a:spcBef>
          <a:spcPct val="20000"/>
        </a:spcBef>
        <a:spcAft>
          <a:spcPct val="0"/>
        </a:spcAft>
        <a:buChar char="–"/>
        <a:defRPr sz="2000">
          <a:solidFill>
            <a:schemeClr val="tx1"/>
          </a:solidFill>
          <a:effectLst>
            <a:outerShdw blurRad="38100" dist="38100" dir="2700000" algn="tl">
              <a:srgbClr val="000000"/>
            </a:outerShdw>
          </a:effectLst>
          <a:latin typeface="+mn-lt"/>
        </a:defRPr>
      </a:lvl4pPr>
      <a:lvl5pPr marL="2057400" indent="-228600" algn="l" rtl="0" fontAlgn="base">
        <a:spcBef>
          <a:spcPct val="20000"/>
        </a:spcBef>
        <a:spcAft>
          <a:spcPct val="0"/>
        </a:spcAft>
        <a:buClr>
          <a:schemeClr val="folHlink"/>
        </a:buClr>
        <a:buSzPct val="90000"/>
        <a:buFont typeface="Wingdings" pitchFamily="2" charset="2"/>
        <a:buBlip>
          <a:blip r:embed="rId17"/>
        </a:buBlip>
        <a:defRPr sz="2000">
          <a:solidFill>
            <a:schemeClr val="tx1"/>
          </a:solidFill>
          <a:effectLst>
            <a:outerShdw blurRad="38100" dist="38100" dir="2700000" algn="tl">
              <a:srgbClr val="000000"/>
            </a:outerShdw>
          </a:effectLst>
          <a:latin typeface="+mn-lt"/>
        </a:defRPr>
      </a:lvl5pPr>
      <a:lvl6pPr marL="2514600" indent="-228600" algn="l" rtl="0" fontAlgn="base">
        <a:spcBef>
          <a:spcPct val="20000"/>
        </a:spcBef>
        <a:spcAft>
          <a:spcPct val="0"/>
        </a:spcAft>
        <a:buClr>
          <a:schemeClr val="folHlink"/>
        </a:buClr>
        <a:buSzPct val="90000"/>
        <a:buFont typeface="Wingdings" pitchFamily="2" charset="2"/>
        <a:buBlip>
          <a:blip r:embed="rId17"/>
        </a:buBlip>
        <a:defRPr sz="20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folHlink"/>
        </a:buClr>
        <a:buSzPct val="90000"/>
        <a:buFont typeface="Wingdings" pitchFamily="2" charset="2"/>
        <a:buBlip>
          <a:blip r:embed="rId17"/>
        </a:buBlip>
        <a:defRPr sz="20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folHlink"/>
        </a:buClr>
        <a:buSzPct val="90000"/>
        <a:buFont typeface="Wingdings" pitchFamily="2" charset="2"/>
        <a:buBlip>
          <a:blip r:embed="rId17"/>
        </a:buBlip>
        <a:defRPr sz="20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folHlink"/>
        </a:buClr>
        <a:buSzPct val="90000"/>
        <a:buFont typeface="Wingdings" pitchFamily="2" charset="2"/>
        <a:buBlip>
          <a:blip r:embed="rId17"/>
        </a:buBlip>
        <a:defRPr sz="2000">
          <a:solidFill>
            <a:schemeClr val="tx1"/>
          </a:solidFill>
          <a:effectLst>
            <a:outerShdw blurRad="38100" dist="38100" dir="2700000" algn="tl">
              <a:srgbClr val="000000"/>
            </a:outerShdw>
          </a:effectLst>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3.xml"/><Relationship Id="rId1" Type="http://schemas.openxmlformats.org/officeDocument/2006/relationships/slideLayout" Target="../slideLayouts/slideLayout2.xml"/><Relationship Id="rId5" Type="http://schemas.openxmlformats.org/officeDocument/2006/relationships/image" Target="../media/image16.png"/><Relationship Id="rId4" Type="http://schemas.openxmlformats.org/officeDocument/2006/relationships/image" Target="../media/image15.png"/></Relationships>
</file>

<file path=ppt/slides/_rels/slide18.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png"/><Relationship Id="rId1" Type="http://schemas.openxmlformats.org/officeDocument/2006/relationships/slideLayout" Target="../slideLayouts/slideLayout2.xml"/><Relationship Id="rId4" Type="http://schemas.openxmlformats.org/officeDocument/2006/relationships/image" Target="../media/image19.png"/></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microsoft.com/office/2007/relationships/hdphoto" Target="../media/hdphoto1.wdp"/><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10.png"/><Relationship Id="rId4" Type="http://schemas.openxmlformats.org/officeDocument/2006/relationships/image" Target="../media/image9.png"/></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sz="quarter"/>
          </p:nvPr>
        </p:nvSpPr>
        <p:spPr>
          <a:xfrm>
            <a:off x="58119" y="209550"/>
            <a:ext cx="9144000" cy="1375944"/>
          </a:xfrm>
        </p:spPr>
        <p:txBody>
          <a:bodyPr/>
          <a:lstStyle/>
          <a:p>
            <a:r>
              <a:rPr lang="en-US" sz="3200" dirty="0">
                <a:solidFill>
                  <a:srgbClr val="FFFF00"/>
                </a:solidFill>
                <a:effectLst/>
                <a:latin typeface="Verdana" panose="020B0604030504040204" pitchFamily="34" charset="0"/>
                <a:ea typeface="Verdana" panose="020B0604030504040204" pitchFamily="34" charset="0"/>
                <a:cs typeface="Times New Roman" panose="02020603050405020304" pitchFamily="18" charset="0"/>
              </a:rPr>
              <a:t>Comparison of qPCR, histology, &amp; explant culture for assessing </a:t>
            </a:r>
            <a:r>
              <a:rPr lang="en-US" sz="3200" i="1" dirty="0" err="1">
                <a:solidFill>
                  <a:srgbClr val="FFFF00"/>
                </a:solidFill>
                <a:effectLst/>
                <a:latin typeface="Verdana" panose="020B0604030504040204" pitchFamily="34" charset="0"/>
                <a:ea typeface="Verdana" panose="020B0604030504040204" pitchFamily="34" charset="0"/>
                <a:cs typeface="Times New Roman" panose="02020603050405020304" pitchFamily="18" charset="0"/>
              </a:rPr>
              <a:t>Ichthyophonus</a:t>
            </a:r>
            <a:r>
              <a:rPr lang="en-US" sz="3200" dirty="0">
                <a:solidFill>
                  <a:srgbClr val="FFFF00"/>
                </a:solidFill>
                <a:effectLst/>
                <a:latin typeface="Verdana" panose="020B0604030504040204" pitchFamily="34" charset="0"/>
                <a:ea typeface="Verdana" panose="020B0604030504040204" pitchFamily="34" charset="0"/>
                <a:cs typeface="Times New Roman" panose="02020603050405020304" pitchFamily="18" charset="0"/>
              </a:rPr>
              <a:t> in Yukon Chinook salmon</a:t>
            </a:r>
            <a:endParaRPr lang="en-US" sz="3200" i="1" dirty="0">
              <a:solidFill>
                <a:srgbClr val="FFFF00"/>
              </a:solidFill>
              <a:effectLst/>
              <a:latin typeface="Verdana" panose="020B0604030504040204" pitchFamily="34" charset="0"/>
              <a:ea typeface="Verdana" panose="020B0604030504040204" pitchFamily="34" charset="0"/>
              <a:cs typeface="Times New Roman" panose="02020603050405020304" pitchFamily="18" charset="0"/>
            </a:endParaRPr>
          </a:p>
        </p:txBody>
      </p:sp>
      <p:sp>
        <p:nvSpPr>
          <p:cNvPr id="9" name="Rectangle 3"/>
          <p:cNvSpPr>
            <a:spLocks noGrp="1" noChangeArrowheads="1"/>
          </p:cNvSpPr>
          <p:nvPr>
            <p:ph type="subTitle" sz="quarter" idx="1"/>
          </p:nvPr>
        </p:nvSpPr>
        <p:spPr>
          <a:xfrm>
            <a:off x="-18081" y="1823419"/>
            <a:ext cx="9220200" cy="1371600"/>
          </a:xfrm>
        </p:spPr>
        <p:txBody>
          <a:bodyPr/>
          <a:lstStyle/>
          <a:p>
            <a:pPr eaLnBrk="1" hangingPunct="1">
              <a:lnSpc>
                <a:spcPts val="3000"/>
              </a:lnSpc>
              <a:spcBef>
                <a:spcPts val="600"/>
              </a:spcBef>
              <a:spcAft>
                <a:spcPts val="600"/>
              </a:spcAft>
              <a:defRPr/>
            </a:pPr>
            <a:r>
              <a:rPr lang="en-US" sz="1800" dirty="0">
                <a:solidFill>
                  <a:schemeClr val="tx2"/>
                </a:solidFill>
                <a:effectLst/>
                <a:latin typeface="Verdana" panose="020B0604030504040204" pitchFamily="34" charset="0"/>
                <a:ea typeface="Verdana" panose="020B0604030504040204" pitchFamily="34" charset="0"/>
                <a:cs typeface="Times New Roman" panose="02020603050405020304" pitchFamily="18" charset="0"/>
              </a:rPr>
              <a:t>Jayde Ferguson</a:t>
            </a:r>
            <a:r>
              <a:rPr lang="en-US" sz="1800" baseline="30000" dirty="0">
                <a:solidFill>
                  <a:schemeClr val="tx2"/>
                </a:solidFill>
                <a:effectLst/>
                <a:latin typeface="Verdana" panose="020B0604030504040204" pitchFamily="34" charset="0"/>
                <a:ea typeface="Verdana" panose="020B0604030504040204" pitchFamily="34" charset="0"/>
                <a:cs typeface="Times New Roman" panose="02020603050405020304" pitchFamily="18" charset="0"/>
              </a:rPr>
              <a:t>1</a:t>
            </a:r>
            <a:r>
              <a:rPr lang="en-US" sz="1800" dirty="0">
                <a:solidFill>
                  <a:schemeClr val="tx2"/>
                </a:solidFill>
                <a:effectLst/>
                <a:latin typeface="Verdana" panose="020B0604030504040204" pitchFamily="34" charset="0"/>
                <a:ea typeface="Verdana" panose="020B0604030504040204" pitchFamily="34" charset="0"/>
                <a:cs typeface="Times New Roman" panose="02020603050405020304" pitchFamily="18" charset="0"/>
              </a:rPr>
              <a:t>, Davis Stewart</a:t>
            </a:r>
            <a:r>
              <a:rPr lang="en-US" sz="1800" baseline="30000" dirty="0">
                <a:solidFill>
                  <a:schemeClr val="tx2"/>
                </a:solidFill>
                <a:effectLst/>
                <a:latin typeface="Verdana" panose="020B0604030504040204" pitchFamily="34" charset="0"/>
                <a:ea typeface="Verdana" panose="020B0604030504040204" pitchFamily="34" charset="0"/>
                <a:cs typeface="Times New Roman" panose="02020603050405020304" pitchFamily="18" charset="0"/>
              </a:rPr>
              <a:t>1</a:t>
            </a:r>
            <a:r>
              <a:rPr lang="en-US" sz="1800" dirty="0">
                <a:solidFill>
                  <a:schemeClr val="tx2"/>
                </a:solidFill>
                <a:effectLst/>
                <a:latin typeface="Verdana" panose="020B0604030504040204" pitchFamily="34" charset="0"/>
                <a:ea typeface="Verdana" panose="020B0604030504040204" pitchFamily="34" charset="0"/>
                <a:cs typeface="Times New Roman" panose="02020603050405020304" pitchFamily="18" charset="0"/>
              </a:rPr>
              <a:t>, Franklin Woitel</a:t>
            </a:r>
            <a:r>
              <a:rPr lang="en-US" sz="1800" baseline="30000" dirty="0">
                <a:solidFill>
                  <a:schemeClr val="tx2"/>
                </a:solidFill>
                <a:effectLst/>
                <a:latin typeface="Verdana" panose="020B0604030504040204" pitchFamily="34" charset="0"/>
                <a:ea typeface="Verdana" panose="020B0604030504040204" pitchFamily="34" charset="0"/>
                <a:cs typeface="Times New Roman" panose="02020603050405020304" pitchFamily="18" charset="0"/>
              </a:rPr>
              <a:t>1</a:t>
            </a:r>
            <a:r>
              <a:rPr lang="en-US" sz="1800" dirty="0">
                <a:solidFill>
                  <a:schemeClr val="tx2"/>
                </a:solidFill>
                <a:effectLst/>
                <a:latin typeface="Verdana" panose="020B0604030504040204" pitchFamily="34" charset="0"/>
                <a:ea typeface="Verdana" panose="020B0604030504040204" pitchFamily="34" charset="0"/>
                <a:cs typeface="Times New Roman" panose="02020603050405020304" pitchFamily="18" charset="0"/>
              </a:rPr>
              <a:t>, Paul Hershberger</a:t>
            </a:r>
            <a:r>
              <a:rPr lang="en-US" sz="1800" baseline="30000" dirty="0">
                <a:solidFill>
                  <a:schemeClr val="tx2"/>
                </a:solidFill>
                <a:effectLst/>
                <a:latin typeface="Verdana" panose="020B0604030504040204" pitchFamily="34" charset="0"/>
                <a:ea typeface="Verdana" panose="020B0604030504040204" pitchFamily="34" charset="0"/>
                <a:cs typeface="Times New Roman" panose="02020603050405020304" pitchFamily="18" charset="0"/>
              </a:rPr>
              <a:t>2</a:t>
            </a:r>
            <a:r>
              <a:rPr lang="en-US" sz="1800" dirty="0">
                <a:solidFill>
                  <a:schemeClr val="tx2"/>
                </a:solidFill>
                <a:effectLst/>
                <a:latin typeface="Verdana" panose="020B0604030504040204" pitchFamily="34" charset="0"/>
                <a:ea typeface="Verdana" panose="020B0604030504040204" pitchFamily="34" charset="0"/>
                <a:cs typeface="Times New Roman" panose="02020603050405020304" pitchFamily="18" charset="0"/>
              </a:rPr>
              <a:t>, Richard Kocan</a:t>
            </a:r>
            <a:r>
              <a:rPr lang="en-US" sz="1800" baseline="30000" dirty="0">
                <a:solidFill>
                  <a:schemeClr val="tx2"/>
                </a:solidFill>
                <a:effectLst/>
                <a:latin typeface="Verdana" panose="020B0604030504040204" pitchFamily="34" charset="0"/>
                <a:ea typeface="Verdana" panose="020B0604030504040204" pitchFamily="34" charset="0"/>
                <a:cs typeface="Times New Roman" panose="02020603050405020304" pitchFamily="18" charset="0"/>
              </a:rPr>
              <a:t>3</a:t>
            </a:r>
            <a:r>
              <a:rPr lang="en-US" sz="1800" dirty="0">
                <a:solidFill>
                  <a:schemeClr val="tx2"/>
                </a:solidFill>
                <a:effectLst/>
                <a:latin typeface="Verdana" panose="020B0604030504040204" pitchFamily="34" charset="0"/>
                <a:ea typeface="Verdana" panose="020B0604030504040204" pitchFamily="34" charset="0"/>
                <a:cs typeface="Times New Roman" panose="02020603050405020304" pitchFamily="18" charset="0"/>
              </a:rPr>
              <a:t>, Elizabeth Lee</a:t>
            </a:r>
            <a:r>
              <a:rPr lang="en-US" sz="1800" baseline="30000" dirty="0">
                <a:solidFill>
                  <a:schemeClr val="tx2"/>
                </a:solidFill>
                <a:effectLst/>
                <a:latin typeface="Verdana" panose="020B0604030504040204" pitchFamily="34" charset="0"/>
                <a:ea typeface="Verdana" panose="020B0604030504040204" pitchFamily="34" charset="0"/>
                <a:cs typeface="Times New Roman" panose="02020603050405020304" pitchFamily="18" charset="0"/>
              </a:rPr>
              <a:t>4</a:t>
            </a:r>
            <a:r>
              <a:rPr lang="en-US" sz="1800" dirty="0">
                <a:solidFill>
                  <a:schemeClr val="tx2"/>
                </a:solidFill>
                <a:effectLst/>
                <a:latin typeface="Verdana" panose="020B0604030504040204" pitchFamily="34" charset="0"/>
                <a:ea typeface="Verdana" panose="020B0604030504040204" pitchFamily="34" charset="0"/>
                <a:cs typeface="Times New Roman" panose="02020603050405020304" pitchFamily="18" charset="0"/>
              </a:rPr>
              <a:t>, Zach Liller</a:t>
            </a:r>
            <a:r>
              <a:rPr lang="en-US" sz="1800" baseline="30000" dirty="0">
                <a:solidFill>
                  <a:schemeClr val="tx2"/>
                </a:solidFill>
                <a:effectLst/>
                <a:latin typeface="Verdana" panose="020B0604030504040204" pitchFamily="34" charset="0"/>
                <a:ea typeface="Verdana" panose="020B0604030504040204" pitchFamily="34" charset="0"/>
                <a:cs typeface="Times New Roman" panose="02020603050405020304" pitchFamily="18" charset="0"/>
              </a:rPr>
              <a:t>5</a:t>
            </a:r>
            <a:r>
              <a:rPr lang="en-US" sz="1800" dirty="0">
                <a:solidFill>
                  <a:schemeClr val="tx2"/>
                </a:solidFill>
                <a:effectLst/>
                <a:latin typeface="Verdana" panose="020B0604030504040204" pitchFamily="34" charset="0"/>
                <a:ea typeface="Verdana" panose="020B0604030504040204" pitchFamily="34" charset="0"/>
                <a:cs typeface="Times New Roman" panose="02020603050405020304" pitchFamily="18" charset="0"/>
              </a:rPr>
              <a:t>, </a:t>
            </a:r>
            <a:r>
              <a:rPr lang="en-US" sz="1800" dirty="0" err="1">
                <a:solidFill>
                  <a:schemeClr val="tx2"/>
                </a:solidFill>
                <a:effectLst/>
                <a:latin typeface="Verdana" panose="020B0604030504040204" pitchFamily="34" charset="0"/>
                <a:ea typeface="Verdana" panose="020B0604030504040204" pitchFamily="34" charset="0"/>
                <a:cs typeface="Times New Roman" panose="02020603050405020304" pitchFamily="18" charset="0"/>
              </a:rPr>
              <a:t>Toshihide</a:t>
            </a:r>
            <a:r>
              <a:rPr lang="en-US" sz="1800" dirty="0">
                <a:solidFill>
                  <a:schemeClr val="tx2"/>
                </a:solidFill>
                <a:effectLst/>
                <a:latin typeface="Verdana" panose="020B0604030504040204" pitchFamily="34" charset="0"/>
                <a:ea typeface="Verdana" panose="020B0604030504040204" pitchFamily="34" charset="0"/>
                <a:cs typeface="Times New Roman" panose="02020603050405020304" pitchFamily="18" charset="0"/>
              </a:rPr>
              <a:t> Hamazaki</a:t>
            </a:r>
            <a:r>
              <a:rPr lang="en-US" sz="1800" baseline="30000" dirty="0">
                <a:solidFill>
                  <a:schemeClr val="tx2"/>
                </a:solidFill>
                <a:effectLst/>
                <a:latin typeface="Verdana" panose="020B0604030504040204" pitchFamily="34" charset="0"/>
                <a:ea typeface="Verdana" panose="020B0604030504040204" pitchFamily="34" charset="0"/>
                <a:cs typeface="Times New Roman" panose="02020603050405020304" pitchFamily="18" charset="0"/>
              </a:rPr>
              <a:t>5</a:t>
            </a:r>
            <a:r>
              <a:rPr lang="en-US" sz="1800" dirty="0">
                <a:solidFill>
                  <a:schemeClr val="tx2"/>
                </a:solidFill>
                <a:effectLst/>
                <a:latin typeface="Verdana" panose="020B0604030504040204" pitchFamily="34" charset="0"/>
                <a:ea typeface="Verdana" panose="020B0604030504040204" pitchFamily="34" charset="0"/>
                <a:cs typeface="Times New Roman" panose="02020603050405020304" pitchFamily="18" charset="0"/>
              </a:rPr>
              <a:t>, Fred West</a:t>
            </a:r>
            <a:r>
              <a:rPr lang="en-US" sz="1800" baseline="30000" dirty="0">
                <a:solidFill>
                  <a:schemeClr val="tx2"/>
                </a:solidFill>
                <a:effectLst/>
                <a:latin typeface="Verdana" panose="020B0604030504040204" pitchFamily="34" charset="0"/>
                <a:ea typeface="Verdana" panose="020B0604030504040204" pitchFamily="34" charset="0"/>
                <a:cs typeface="Times New Roman" panose="02020603050405020304" pitchFamily="18" charset="0"/>
              </a:rPr>
              <a:t>5</a:t>
            </a:r>
            <a:r>
              <a:rPr lang="en-US" sz="1800" dirty="0">
                <a:solidFill>
                  <a:schemeClr val="tx2"/>
                </a:solidFill>
                <a:effectLst/>
                <a:latin typeface="Verdana" panose="020B0604030504040204" pitchFamily="34" charset="0"/>
                <a:ea typeface="Verdana" panose="020B0604030504040204" pitchFamily="34" charset="0"/>
                <a:cs typeface="Times New Roman" panose="02020603050405020304" pitchFamily="18" charset="0"/>
              </a:rPr>
              <a:t>, &amp; Theodore Meyers</a:t>
            </a:r>
            <a:r>
              <a:rPr lang="en-US" sz="1800" baseline="30000" dirty="0">
                <a:solidFill>
                  <a:schemeClr val="tx2"/>
                </a:solidFill>
                <a:effectLst/>
                <a:latin typeface="Verdana" panose="020B0604030504040204" pitchFamily="34" charset="0"/>
                <a:ea typeface="Verdana" panose="020B0604030504040204" pitchFamily="34" charset="0"/>
                <a:cs typeface="Times New Roman" panose="02020603050405020304" pitchFamily="18" charset="0"/>
              </a:rPr>
              <a:t>6</a:t>
            </a:r>
            <a:endParaRPr lang="en-US" sz="1800" dirty="0">
              <a:solidFill>
                <a:schemeClr val="tx2"/>
              </a:solidFill>
              <a:effectLst/>
              <a:latin typeface="Verdana" panose="020B0604030504040204" pitchFamily="34" charset="0"/>
              <a:ea typeface="Verdana" panose="020B0604030504040204" pitchFamily="34" charset="0"/>
              <a:cs typeface="Times New Roman" panose="02020603050405020304" pitchFamily="18" charset="0"/>
            </a:endParaRPr>
          </a:p>
        </p:txBody>
      </p:sp>
      <p:sp>
        <p:nvSpPr>
          <p:cNvPr id="7" name="Rectangle 6"/>
          <p:cNvSpPr>
            <a:spLocks noChangeArrowheads="1"/>
          </p:cNvSpPr>
          <p:nvPr/>
        </p:nvSpPr>
        <p:spPr bwMode="auto">
          <a:xfrm>
            <a:off x="264116" y="3153498"/>
            <a:ext cx="8797225" cy="1985159"/>
          </a:xfrm>
          <a:prstGeom prst="rect">
            <a:avLst/>
          </a:prstGeom>
          <a:noFill/>
          <a:ln w="9525">
            <a:noFill/>
            <a:miter lim="800000"/>
            <a:headEnd/>
            <a:tailEnd/>
          </a:ln>
        </p:spPr>
        <p:txBody>
          <a:bodyPr wrap="square" anchor="ctr">
            <a:spAutoFit/>
          </a:bodyPr>
          <a:lstStyle/>
          <a:p>
            <a:pPr algn="ctr">
              <a:spcBef>
                <a:spcPts val="300"/>
              </a:spcBef>
              <a:spcAft>
                <a:spcPts val="300"/>
              </a:spcAft>
            </a:pPr>
            <a:r>
              <a:rPr lang="en-US" sz="1400" baseline="30000" dirty="0">
                <a:solidFill>
                  <a:schemeClr val="tx2"/>
                </a:solidFill>
                <a:latin typeface="Verdana" panose="020B0604030504040204" pitchFamily="34" charset="0"/>
                <a:ea typeface="Verdana" panose="020B0604030504040204" pitchFamily="34" charset="0"/>
                <a:cs typeface="Times New Roman" panose="02020603050405020304" pitchFamily="18" charset="0"/>
              </a:rPr>
              <a:t>1</a:t>
            </a:r>
            <a:r>
              <a:rPr lang="en-US" sz="1400" dirty="0">
                <a:solidFill>
                  <a:schemeClr val="tx2"/>
                </a:solidFill>
                <a:latin typeface="Verdana" panose="020B0604030504040204" pitchFamily="34" charset="0"/>
                <a:ea typeface="Verdana" panose="020B0604030504040204" pitchFamily="34" charset="0"/>
                <a:cs typeface="Times New Roman" panose="02020603050405020304" pitchFamily="18" charset="0"/>
              </a:rPr>
              <a:t>Alaska Depart. Fish &amp; Game (ADF&amp;G), Division Commercial Fisheries (DCF),     Fish Pathology Laboratory, Anchorage, AK</a:t>
            </a:r>
          </a:p>
          <a:p>
            <a:pPr algn="ctr">
              <a:spcBef>
                <a:spcPts val="300"/>
              </a:spcBef>
              <a:spcAft>
                <a:spcPts val="300"/>
              </a:spcAft>
            </a:pPr>
            <a:r>
              <a:rPr lang="en-US" sz="1400" baseline="30000" dirty="0">
                <a:solidFill>
                  <a:schemeClr val="tx2"/>
                </a:solidFill>
                <a:latin typeface="Verdana" panose="020B0604030504040204" pitchFamily="34" charset="0"/>
                <a:ea typeface="Verdana" panose="020B0604030504040204" pitchFamily="34" charset="0"/>
                <a:cs typeface="Times New Roman" panose="02020603050405020304" pitchFamily="18" charset="0"/>
              </a:rPr>
              <a:t>2</a:t>
            </a:r>
            <a:r>
              <a:rPr lang="en-US" sz="1400" dirty="0">
                <a:solidFill>
                  <a:schemeClr val="tx2"/>
                </a:solidFill>
                <a:latin typeface="Verdana" panose="020B0604030504040204" pitchFamily="34" charset="0"/>
                <a:ea typeface="Verdana" panose="020B0604030504040204" pitchFamily="34" charset="0"/>
                <a:cs typeface="Times New Roman" panose="02020603050405020304" pitchFamily="18" charset="0"/>
              </a:rPr>
              <a:t>U.S.G.S., Western Fisheries Research Center, </a:t>
            </a:r>
            <a:r>
              <a:rPr lang="en-US" sz="1400" dirty="0" err="1">
                <a:solidFill>
                  <a:schemeClr val="tx2"/>
                </a:solidFill>
                <a:latin typeface="Verdana" panose="020B0604030504040204" pitchFamily="34" charset="0"/>
                <a:ea typeface="Verdana" panose="020B0604030504040204" pitchFamily="34" charset="0"/>
                <a:cs typeface="Times New Roman" panose="02020603050405020304" pitchFamily="18" charset="0"/>
              </a:rPr>
              <a:t>Marrowstone</a:t>
            </a:r>
            <a:r>
              <a:rPr lang="en-US" sz="1400" dirty="0">
                <a:solidFill>
                  <a:schemeClr val="tx2"/>
                </a:solidFill>
                <a:latin typeface="Verdana" panose="020B0604030504040204" pitchFamily="34" charset="0"/>
                <a:ea typeface="Verdana" panose="020B0604030504040204" pitchFamily="34" charset="0"/>
                <a:cs typeface="Times New Roman" panose="02020603050405020304" pitchFamily="18" charset="0"/>
              </a:rPr>
              <a:t> Station, </a:t>
            </a:r>
            <a:r>
              <a:rPr lang="en-US" sz="1400" dirty="0" err="1">
                <a:solidFill>
                  <a:schemeClr val="tx2"/>
                </a:solidFill>
                <a:latin typeface="Verdana" panose="020B0604030504040204" pitchFamily="34" charset="0"/>
                <a:ea typeface="Verdana" panose="020B0604030504040204" pitchFamily="34" charset="0"/>
                <a:cs typeface="Times New Roman" panose="02020603050405020304" pitchFamily="18" charset="0"/>
              </a:rPr>
              <a:t>Nordland</a:t>
            </a:r>
            <a:r>
              <a:rPr lang="en-US" sz="1400" dirty="0">
                <a:solidFill>
                  <a:schemeClr val="tx2"/>
                </a:solidFill>
                <a:latin typeface="Verdana" panose="020B0604030504040204" pitchFamily="34" charset="0"/>
                <a:ea typeface="Verdana" panose="020B0604030504040204" pitchFamily="34" charset="0"/>
                <a:cs typeface="Times New Roman" panose="02020603050405020304" pitchFamily="18" charset="0"/>
              </a:rPr>
              <a:t>, WA</a:t>
            </a:r>
          </a:p>
          <a:p>
            <a:pPr algn="ctr">
              <a:spcBef>
                <a:spcPts val="300"/>
              </a:spcBef>
              <a:spcAft>
                <a:spcPts val="300"/>
              </a:spcAft>
            </a:pPr>
            <a:r>
              <a:rPr lang="en-US" sz="1400" baseline="30000" dirty="0">
                <a:solidFill>
                  <a:schemeClr val="tx2"/>
                </a:solidFill>
                <a:latin typeface="Verdana" panose="020B0604030504040204" pitchFamily="34" charset="0"/>
                <a:ea typeface="Verdana" panose="020B0604030504040204" pitchFamily="34" charset="0"/>
                <a:cs typeface="Times New Roman" panose="02020603050405020304" pitchFamily="18" charset="0"/>
              </a:rPr>
              <a:t>3</a:t>
            </a:r>
            <a:r>
              <a:rPr lang="en-US" sz="1400" dirty="0">
                <a:solidFill>
                  <a:schemeClr val="tx2"/>
                </a:solidFill>
                <a:latin typeface="Verdana" panose="020B0604030504040204" pitchFamily="34" charset="0"/>
                <a:ea typeface="Verdana" panose="020B0604030504040204" pitchFamily="34" charset="0"/>
                <a:cs typeface="Times New Roman" panose="02020603050405020304" pitchFamily="18" charset="0"/>
              </a:rPr>
              <a:t>School Aquatic &amp; Fishery Sciences, University of Washington, Seattle, WA</a:t>
            </a:r>
          </a:p>
          <a:p>
            <a:pPr algn="ctr">
              <a:spcBef>
                <a:spcPts val="300"/>
              </a:spcBef>
              <a:spcAft>
                <a:spcPts val="300"/>
              </a:spcAft>
            </a:pPr>
            <a:r>
              <a:rPr lang="en-US" sz="1400" baseline="30000" dirty="0">
                <a:solidFill>
                  <a:schemeClr val="tx2"/>
                </a:solidFill>
                <a:latin typeface="Verdana" panose="020B0604030504040204" pitchFamily="34" charset="0"/>
                <a:ea typeface="Verdana" panose="020B0604030504040204" pitchFamily="34" charset="0"/>
                <a:cs typeface="Times New Roman" panose="02020603050405020304" pitchFamily="18" charset="0"/>
              </a:rPr>
              <a:t>4</a:t>
            </a:r>
            <a:r>
              <a:rPr lang="en-US" sz="1400" dirty="0">
                <a:solidFill>
                  <a:schemeClr val="tx2"/>
                </a:solidFill>
                <a:latin typeface="Verdana" panose="020B0604030504040204" pitchFamily="34" charset="0"/>
                <a:ea typeface="Verdana" panose="020B0604030504040204" pitchFamily="34" charset="0"/>
                <a:cs typeface="Times New Roman" panose="02020603050405020304" pitchFamily="18" charset="0"/>
              </a:rPr>
              <a:t>ADF&amp;G, DCF, Gene Conservation Laboratory, Anchorage, AK</a:t>
            </a:r>
          </a:p>
          <a:p>
            <a:pPr algn="ctr">
              <a:spcBef>
                <a:spcPts val="300"/>
              </a:spcBef>
              <a:spcAft>
                <a:spcPts val="300"/>
              </a:spcAft>
            </a:pPr>
            <a:r>
              <a:rPr lang="en-US" sz="1400" baseline="30000" dirty="0">
                <a:solidFill>
                  <a:schemeClr val="tx2"/>
                </a:solidFill>
                <a:latin typeface="Verdana" panose="020B0604030504040204" pitchFamily="34" charset="0"/>
                <a:ea typeface="Verdana" panose="020B0604030504040204" pitchFamily="34" charset="0"/>
                <a:cs typeface="Times New Roman" panose="02020603050405020304" pitchFamily="18" charset="0"/>
              </a:rPr>
              <a:t>5</a:t>
            </a:r>
            <a:r>
              <a:rPr lang="en-US" sz="1400" dirty="0">
                <a:solidFill>
                  <a:schemeClr val="tx2"/>
                </a:solidFill>
                <a:latin typeface="Verdana" panose="020B0604030504040204" pitchFamily="34" charset="0"/>
                <a:ea typeface="Verdana" panose="020B0604030504040204" pitchFamily="34" charset="0"/>
                <a:cs typeface="Times New Roman" panose="02020603050405020304" pitchFamily="18" charset="0"/>
              </a:rPr>
              <a:t>ADF&amp;G, DCF, Arctic Yukon Kuskokwim Region, Anchorage, AK</a:t>
            </a:r>
          </a:p>
          <a:p>
            <a:pPr algn="ctr">
              <a:spcBef>
                <a:spcPts val="300"/>
              </a:spcBef>
              <a:spcAft>
                <a:spcPts val="300"/>
              </a:spcAft>
            </a:pPr>
            <a:r>
              <a:rPr lang="en-US" sz="1400" baseline="30000" dirty="0">
                <a:solidFill>
                  <a:schemeClr val="tx2"/>
                </a:solidFill>
                <a:latin typeface="Verdana" panose="020B0604030504040204" pitchFamily="34" charset="0"/>
                <a:ea typeface="Verdana" panose="020B0604030504040204" pitchFamily="34" charset="0"/>
                <a:cs typeface="Times New Roman" panose="02020603050405020304" pitchFamily="18" charset="0"/>
              </a:rPr>
              <a:t>6</a:t>
            </a:r>
            <a:r>
              <a:rPr lang="en-US" sz="1400" dirty="0">
                <a:solidFill>
                  <a:schemeClr val="tx2"/>
                </a:solidFill>
                <a:latin typeface="Verdana" panose="020B0604030504040204" pitchFamily="34" charset="0"/>
                <a:ea typeface="Verdana" panose="020B0604030504040204" pitchFamily="34" charset="0"/>
                <a:cs typeface="Times New Roman" panose="02020603050405020304" pitchFamily="18" charset="0"/>
              </a:rPr>
              <a:t>ADF&amp;G, DCF, Fish Pathology Twin Lakes Laboratory, Juneau, AK</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71450"/>
            <a:ext cx="8229600" cy="857250"/>
          </a:xfrm>
        </p:spPr>
        <p:txBody>
          <a:bodyPr/>
          <a:lstStyle/>
          <a:p>
            <a:r>
              <a:rPr lang="en-US" sz="4000" dirty="0">
                <a:solidFill>
                  <a:srgbClr val="FFFF00"/>
                </a:solidFill>
                <a:effectLst/>
                <a:latin typeface="Verdana" panose="020B0604030504040204" pitchFamily="34" charset="0"/>
                <a:ea typeface="Verdana" panose="020B0604030504040204" pitchFamily="34" charset="0"/>
                <a:cs typeface="Times New Roman" panose="02020603050405020304" pitchFamily="18" charset="0"/>
              </a:rPr>
              <a:t>Study site</a:t>
            </a:r>
            <a:endParaRPr lang="en-US" sz="4000" dirty="0">
              <a:effectLst/>
              <a:latin typeface="Verdana" panose="020B0604030504040204" pitchFamily="34" charset="0"/>
              <a:ea typeface="Verdana" panose="020B0604030504040204" pitchFamily="34" charset="0"/>
              <a:cs typeface="Times New Roman" panose="02020603050405020304" pitchFamily="18" charset="0"/>
            </a:endParaRPr>
          </a:p>
        </p:txBody>
      </p:sp>
      <p:pic>
        <p:nvPicPr>
          <p:cNvPr id="4" name="Content Placeholder 3" descr="Map&#10;&#10;Description automatically generated">
            <a:extLst>
              <a:ext uri="{FF2B5EF4-FFF2-40B4-BE49-F238E27FC236}">
                <a16:creationId xmlns:a16="http://schemas.microsoft.com/office/drawing/2014/main" id="{F057F7A5-0682-4D18-8FF3-BA0A27298911}"/>
              </a:ext>
            </a:extLst>
          </p:cNvPr>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124200" y="590550"/>
            <a:ext cx="5984744" cy="4495800"/>
          </a:xfrm>
          <a:prstGeom prst="rect">
            <a:avLst/>
          </a:prstGeom>
          <a:noFill/>
          <a:ln>
            <a:noFill/>
          </a:ln>
        </p:spPr>
      </p:pic>
      <p:sp>
        <p:nvSpPr>
          <p:cNvPr id="3" name="TextBox 2">
            <a:extLst>
              <a:ext uri="{FF2B5EF4-FFF2-40B4-BE49-F238E27FC236}">
                <a16:creationId xmlns:a16="http://schemas.microsoft.com/office/drawing/2014/main" id="{9D56A982-26F3-4842-BCA0-35BEE3A2F6EB}"/>
              </a:ext>
            </a:extLst>
          </p:cNvPr>
          <p:cNvSpPr txBox="1"/>
          <p:nvPr/>
        </p:nvSpPr>
        <p:spPr>
          <a:xfrm>
            <a:off x="228600" y="1602254"/>
            <a:ext cx="2784344" cy="2677656"/>
          </a:xfrm>
          <a:prstGeom prst="rect">
            <a:avLst/>
          </a:prstGeom>
          <a:noFill/>
        </p:spPr>
        <p:txBody>
          <a:bodyPr wrap="square" rtlCol="0">
            <a:spAutoFit/>
          </a:bodyPr>
          <a:lstStyle/>
          <a:p>
            <a:r>
              <a:rPr lang="en-US" sz="2400" dirty="0">
                <a:latin typeface="Verdana" panose="020B0604030504040204" pitchFamily="34" charset="0"/>
                <a:ea typeface="Verdana" panose="020B0604030504040204" pitchFamily="34" charset="0"/>
                <a:cs typeface="Times New Roman" panose="02020603050405020304" pitchFamily="18" charset="0"/>
              </a:rPr>
              <a:t>Pilot Station handling mortalities- </a:t>
            </a:r>
          </a:p>
          <a:p>
            <a:endParaRPr lang="en-US" sz="2400" dirty="0">
              <a:latin typeface="Verdana" panose="020B0604030504040204" pitchFamily="34" charset="0"/>
              <a:ea typeface="Verdana" panose="020B0604030504040204" pitchFamily="34" charset="0"/>
              <a:cs typeface="Times New Roman" panose="02020603050405020304" pitchFamily="18" charset="0"/>
            </a:endParaRPr>
          </a:p>
          <a:p>
            <a:r>
              <a:rPr lang="en-US" sz="2400" dirty="0">
                <a:latin typeface="Verdana" panose="020B0604030504040204" pitchFamily="34" charset="0"/>
                <a:ea typeface="Verdana" panose="020B0604030504040204" pitchFamily="34" charset="0"/>
                <a:cs typeface="Times New Roman" panose="02020603050405020304" pitchFamily="18" charset="0"/>
              </a:rPr>
              <a:t>representative of run by sex, age, and size</a:t>
            </a:r>
          </a:p>
        </p:txBody>
      </p:sp>
      <p:sp>
        <p:nvSpPr>
          <p:cNvPr id="5" name="Oval 4">
            <a:extLst>
              <a:ext uri="{FF2B5EF4-FFF2-40B4-BE49-F238E27FC236}">
                <a16:creationId xmlns:a16="http://schemas.microsoft.com/office/drawing/2014/main" id="{D3DCC159-0D1E-3700-71FB-5FB79BDC116A}"/>
              </a:ext>
            </a:extLst>
          </p:cNvPr>
          <p:cNvSpPr/>
          <p:nvPr/>
        </p:nvSpPr>
        <p:spPr bwMode="auto">
          <a:xfrm>
            <a:off x="3657600" y="4051310"/>
            <a:ext cx="1981200" cy="457200"/>
          </a:xfrm>
          <a:prstGeom prst="ellipse">
            <a:avLst/>
          </a:prstGeom>
          <a:noFill/>
          <a:ln w="3810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charset="0"/>
            </a:endParaRPr>
          </a:p>
        </p:txBody>
      </p:sp>
    </p:spTree>
    <p:extLst>
      <p:ext uri="{BB962C8B-B14F-4D97-AF65-F5344CB8AC3E}">
        <p14:creationId xmlns:p14="http://schemas.microsoft.com/office/powerpoint/2010/main" val="26482222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7357FB-B336-4CD0-A220-B61F7155AFE9}"/>
              </a:ext>
            </a:extLst>
          </p:cNvPr>
          <p:cNvSpPr>
            <a:spLocks noGrp="1"/>
          </p:cNvSpPr>
          <p:nvPr>
            <p:ph type="title"/>
          </p:nvPr>
        </p:nvSpPr>
        <p:spPr>
          <a:xfrm>
            <a:off x="0" y="-95250"/>
            <a:ext cx="9220200" cy="857250"/>
          </a:xfrm>
        </p:spPr>
        <p:txBody>
          <a:bodyPr/>
          <a:lstStyle/>
          <a:p>
            <a:r>
              <a:rPr lang="en-US" sz="4000" dirty="0">
                <a:solidFill>
                  <a:srgbClr val="FFFF00"/>
                </a:solidFill>
                <a:effectLst/>
                <a:latin typeface="Verdana" panose="020B0604030504040204" pitchFamily="34" charset="0"/>
                <a:ea typeface="Verdana" panose="020B0604030504040204" pitchFamily="34" charset="0"/>
                <a:cs typeface="Times New Roman" panose="02020603050405020304" pitchFamily="18" charset="0"/>
              </a:rPr>
              <a:t>Methods</a:t>
            </a:r>
            <a:endParaRPr lang="en-US" sz="4000" dirty="0">
              <a:effectLst/>
              <a:latin typeface="Verdana" panose="020B0604030504040204" pitchFamily="34" charset="0"/>
              <a:ea typeface="Verdana" panose="020B0604030504040204" pitchFamily="34" charset="0"/>
            </a:endParaRPr>
          </a:p>
        </p:txBody>
      </p:sp>
      <p:sp>
        <p:nvSpPr>
          <p:cNvPr id="3" name="Content Placeholder 2">
            <a:extLst>
              <a:ext uri="{FF2B5EF4-FFF2-40B4-BE49-F238E27FC236}">
                <a16:creationId xmlns:a16="http://schemas.microsoft.com/office/drawing/2014/main" id="{DAF8C0FC-5C0B-4176-A1FC-0711A2135AFA}"/>
              </a:ext>
            </a:extLst>
          </p:cNvPr>
          <p:cNvSpPr>
            <a:spLocks noGrp="1"/>
          </p:cNvSpPr>
          <p:nvPr>
            <p:ph idx="1"/>
          </p:nvPr>
        </p:nvSpPr>
        <p:spPr>
          <a:xfrm>
            <a:off x="0" y="666750"/>
            <a:ext cx="9220200" cy="4476750"/>
          </a:xfrm>
        </p:spPr>
        <p:txBody>
          <a:bodyPr/>
          <a:lstStyle/>
          <a:p>
            <a:r>
              <a:rPr lang="en-US" sz="2600" dirty="0">
                <a:effectLst/>
                <a:latin typeface="Verdana" panose="020B0604030504040204" pitchFamily="34" charset="0"/>
                <a:ea typeface="Verdana" panose="020B0604030504040204" pitchFamily="34" charset="0"/>
                <a:cs typeface="Times New Roman" panose="02020603050405020304" pitchFamily="18" charset="0"/>
              </a:rPr>
              <a:t>Hearts: 198 (2021); 75 (2023)</a:t>
            </a:r>
          </a:p>
          <a:p>
            <a:pPr lvl="1"/>
            <a:r>
              <a:rPr lang="en-US" sz="2200" dirty="0">
                <a:effectLst/>
                <a:latin typeface="Verdana" panose="020B0604030504040204" pitchFamily="34" charset="0"/>
                <a:ea typeface="Verdana" panose="020B0604030504040204" pitchFamily="34" charset="0"/>
                <a:cs typeface="Times New Roman" panose="02020603050405020304" pitchFamily="18" charset="0"/>
              </a:rPr>
              <a:t>Explant culture: prevalence only, MEM-5</a:t>
            </a:r>
          </a:p>
          <a:p>
            <a:pPr lvl="1"/>
            <a:endParaRPr lang="en-US" sz="2200" dirty="0">
              <a:effectLst/>
              <a:latin typeface="Verdana" panose="020B0604030504040204" pitchFamily="34" charset="0"/>
              <a:ea typeface="Verdana" panose="020B0604030504040204" pitchFamily="34" charset="0"/>
              <a:cs typeface="Times New Roman" panose="02020603050405020304" pitchFamily="18" charset="0"/>
            </a:endParaRPr>
          </a:p>
          <a:p>
            <a:pPr lvl="1"/>
            <a:r>
              <a:rPr lang="en-US" sz="2200" dirty="0" err="1">
                <a:effectLst/>
                <a:latin typeface="Verdana" panose="020B0604030504040204" pitchFamily="34" charset="0"/>
                <a:ea typeface="Verdana" panose="020B0604030504040204" pitchFamily="34" charset="0"/>
                <a:cs typeface="Times New Roman" panose="02020603050405020304" pitchFamily="18" charset="0"/>
              </a:rPr>
              <a:t>Histo</a:t>
            </a:r>
            <a:r>
              <a:rPr lang="en-US" sz="2200" dirty="0">
                <a:effectLst/>
                <a:latin typeface="Verdana" panose="020B0604030504040204" pitchFamily="34" charset="0"/>
                <a:ea typeface="Verdana" panose="020B0604030504040204" pitchFamily="34" charset="0"/>
                <a:cs typeface="Times New Roman" panose="02020603050405020304" pitchFamily="18" charset="0"/>
              </a:rPr>
              <a:t>: schizonts/mm</a:t>
            </a:r>
            <a:r>
              <a:rPr lang="en-US" sz="2200" baseline="30000" dirty="0">
                <a:effectLst/>
                <a:latin typeface="Verdana" panose="020B0604030504040204" pitchFamily="34" charset="0"/>
                <a:ea typeface="Verdana" panose="020B0604030504040204" pitchFamily="34" charset="0"/>
                <a:cs typeface="Times New Roman" panose="02020603050405020304" pitchFamily="18" charset="0"/>
              </a:rPr>
              <a:t>3</a:t>
            </a:r>
            <a:r>
              <a:rPr lang="en-US" sz="2200" dirty="0">
                <a:effectLst/>
                <a:latin typeface="Verdana" panose="020B0604030504040204" pitchFamily="34" charset="0"/>
                <a:ea typeface="Verdana" panose="020B0604030504040204" pitchFamily="34" charset="0"/>
                <a:cs typeface="Times New Roman" panose="02020603050405020304" pitchFamily="18" charset="0"/>
              </a:rPr>
              <a:t>, </a:t>
            </a:r>
          </a:p>
          <a:p>
            <a:pPr marL="457200" lvl="1" indent="0">
              <a:buNone/>
            </a:pPr>
            <a:r>
              <a:rPr lang="en-US" sz="2200" dirty="0">
                <a:effectLst/>
                <a:latin typeface="Verdana" panose="020B0604030504040204" pitchFamily="34" charset="0"/>
                <a:ea typeface="Verdana" panose="020B0604030504040204" pitchFamily="34" charset="0"/>
                <a:cs typeface="Times New Roman" panose="02020603050405020304" pitchFamily="18" charset="0"/>
              </a:rPr>
              <a:t>   severity graded</a:t>
            </a:r>
          </a:p>
          <a:p>
            <a:pPr lvl="1"/>
            <a:endParaRPr lang="en-US" sz="2200" dirty="0">
              <a:effectLst/>
              <a:latin typeface="Verdana" panose="020B0604030504040204" pitchFamily="34" charset="0"/>
              <a:ea typeface="Verdana" panose="020B0604030504040204" pitchFamily="34" charset="0"/>
              <a:cs typeface="Times New Roman" panose="02020603050405020304" pitchFamily="18" charset="0"/>
            </a:endParaRPr>
          </a:p>
          <a:p>
            <a:pPr lvl="1"/>
            <a:r>
              <a:rPr lang="en-US" sz="2200" dirty="0">
                <a:effectLst/>
                <a:latin typeface="Verdana" panose="020B0604030504040204" pitchFamily="34" charset="0"/>
                <a:ea typeface="Verdana" panose="020B0604030504040204" pitchFamily="34" charset="0"/>
                <a:cs typeface="Times New Roman" panose="02020603050405020304" pitchFamily="18" charset="0"/>
              </a:rPr>
              <a:t>qPCR</a:t>
            </a:r>
            <a:r>
              <a:rPr lang="en-US"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2000" dirty="0">
                <a:effectLst/>
                <a:latin typeface="Verdana" panose="020B0604030504040204" pitchFamily="34" charset="0"/>
                <a:ea typeface="Verdana" panose="020B0604030504040204" pitchFamily="34" charset="0"/>
                <a:cs typeface="Times New Roman" panose="02020603050405020304" pitchFamily="18" charset="0"/>
              </a:rPr>
              <a:t>(White et al. 2013):</a:t>
            </a:r>
          </a:p>
          <a:p>
            <a:pPr marL="457200" lvl="1" indent="0">
              <a:buNone/>
            </a:pPr>
            <a:r>
              <a:rPr lang="en-US" sz="2200" dirty="0">
                <a:effectLst/>
                <a:latin typeface="Verdana" panose="020B0604030504040204" pitchFamily="34" charset="0"/>
                <a:ea typeface="Verdana" panose="020B0604030504040204" pitchFamily="34" charset="0"/>
                <a:cs typeface="Times New Roman" panose="02020603050405020304" pitchFamily="18" charset="0"/>
              </a:rPr>
              <a:t>    18S rDNA, copies/g</a:t>
            </a:r>
          </a:p>
          <a:p>
            <a:pPr marL="457200" lvl="1" indent="0">
              <a:buNone/>
            </a:pPr>
            <a:r>
              <a:rPr lang="en-US" sz="2200" dirty="0">
                <a:effectLst/>
                <a:latin typeface="Verdana" panose="020B0604030504040204" pitchFamily="34" charset="0"/>
                <a:ea typeface="Verdana" panose="020B0604030504040204" pitchFamily="34" charset="0"/>
                <a:cs typeface="Times New Roman" panose="02020603050405020304" pitchFamily="18" charset="0"/>
              </a:rPr>
              <a:t>	- </a:t>
            </a:r>
            <a:r>
              <a:rPr lang="en-US" sz="1600" dirty="0">
                <a:effectLst/>
                <a:latin typeface="Verdana" panose="020B0604030504040204" pitchFamily="34" charset="0"/>
                <a:ea typeface="Verdana" panose="020B0604030504040204" pitchFamily="34" charset="0"/>
                <a:cs typeface="Times New Roman" panose="02020603050405020304" pitchFamily="18" charset="0"/>
              </a:rPr>
              <a:t>modified, 0.5g homogenized, </a:t>
            </a:r>
          </a:p>
          <a:p>
            <a:pPr marL="457200" lvl="1" indent="0">
              <a:buNone/>
            </a:pPr>
            <a:r>
              <a:rPr lang="en-US" sz="1600" dirty="0">
                <a:effectLst/>
                <a:latin typeface="Verdana" panose="020B0604030504040204" pitchFamily="34" charset="0"/>
                <a:ea typeface="Verdana" panose="020B0604030504040204" pitchFamily="34" charset="0"/>
                <a:cs typeface="Times New Roman" panose="02020603050405020304" pitchFamily="18" charset="0"/>
              </a:rPr>
              <a:t>	   then subsample</a:t>
            </a:r>
          </a:p>
          <a:p>
            <a:pPr marL="457200" lvl="1" indent="0">
              <a:buNone/>
            </a:pPr>
            <a:r>
              <a:rPr lang="en-US" sz="1600" dirty="0">
                <a:effectLst/>
                <a:latin typeface="Verdana" panose="020B0604030504040204" pitchFamily="34" charset="0"/>
                <a:ea typeface="Verdana" panose="020B0604030504040204" pitchFamily="34" charset="0"/>
                <a:cs typeface="Times New Roman" panose="02020603050405020304" pitchFamily="18" charset="0"/>
              </a:rPr>
              <a:t>	</a:t>
            </a:r>
          </a:p>
        </p:txBody>
      </p:sp>
      <p:pic>
        <p:nvPicPr>
          <p:cNvPr id="4" name="Picture 3" descr="Background pattern&#10;&#10;Description automatically generated">
            <a:extLst>
              <a:ext uri="{FF2B5EF4-FFF2-40B4-BE49-F238E27FC236}">
                <a16:creationId xmlns:a16="http://schemas.microsoft.com/office/drawing/2014/main" id="{2E17B2EA-54E5-42D2-83B7-7432926A3490}"/>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343400" y="1581149"/>
            <a:ext cx="4724400" cy="3534025"/>
          </a:xfrm>
          <a:prstGeom prst="rect">
            <a:avLst/>
          </a:prstGeom>
          <a:noFill/>
          <a:ln>
            <a:noFill/>
          </a:ln>
        </p:spPr>
      </p:pic>
    </p:spTree>
    <p:extLst>
      <p:ext uri="{BB962C8B-B14F-4D97-AF65-F5344CB8AC3E}">
        <p14:creationId xmlns:p14="http://schemas.microsoft.com/office/powerpoint/2010/main" val="179855561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46C5AE-F077-4893-9793-10EA57E5513A}"/>
              </a:ext>
            </a:extLst>
          </p:cNvPr>
          <p:cNvSpPr>
            <a:spLocks noGrp="1"/>
          </p:cNvSpPr>
          <p:nvPr>
            <p:ph type="title"/>
          </p:nvPr>
        </p:nvSpPr>
        <p:spPr>
          <a:xfrm>
            <a:off x="0" y="-95250"/>
            <a:ext cx="9144000" cy="857250"/>
          </a:xfrm>
        </p:spPr>
        <p:txBody>
          <a:bodyPr/>
          <a:lstStyle/>
          <a:p>
            <a:r>
              <a:rPr lang="en-US" sz="4000" dirty="0">
                <a:solidFill>
                  <a:srgbClr val="FFFF00"/>
                </a:solidFill>
                <a:effectLst/>
                <a:latin typeface="Verdana" panose="020B0604030504040204" pitchFamily="34" charset="0"/>
                <a:ea typeface="Verdana" panose="020B0604030504040204" pitchFamily="34" charset="0"/>
                <a:cs typeface="Times New Roman" panose="02020603050405020304" pitchFamily="18" charset="0"/>
              </a:rPr>
              <a:t>Prevalence</a:t>
            </a:r>
            <a:endParaRPr lang="en-US" sz="4000" dirty="0">
              <a:effectLst/>
              <a:latin typeface="Verdana" panose="020B0604030504040204" pitchFamily="34" charset="0"/>
              <a:ea typeface="Verdana" panose="020B0604030504040204" pitchFamily="34" charset="0"/>
            </a:endParaRPr>
          </a:p>
        </p:txBody>
      </p:sp>
      <p:sp>
        <p:nvSpPr>
          <p:cNvPr id="3" name="Content Placeholder 2">
            <a:extLst>
              <a:ext uri="{FF2B5EF4-FFF2-40B4-BE49-F238E27FC236}">
                <a16:creationId xmlns:a16="http://schemas.microsoft.com/office/drawing/2014/main" id="{F706639F-DCCA-4DE3-8087-6CF52D5EE1D6}"/>
              </a:ext>
            </a:extLst>
          </p:cNvPr>
          <p:cNvSpPr>
            <a:spLocks noGrp="1"/>
          </p:cNvSpPr>
          <p:nvPr>
            <p:ph idx="1"/>
          </p:nvPr>
        </p:nvSpPr>
        <p:spPr>
          <a:xfrm>
            <a:off x="228600" y="4248150"/>
            <a:ext cx="9144000" cy="4114800"/>
          </a:xfrm>
        </p:spPr>
        <p:txBody>
          <a:bodyPr/>
          <a:lstStyle/>
          <a:p>
            <a:r>
              <a:rPr lang="en-US" sz="2400" dirty="0">
                <a:effectLst/>
                <a:latin typeface="Verdana" panose="020B0604030504040204" pitchFamily="34" charset="0"/>
                <a:ea typeface="Verdana" panose="020B0604030504040204" pitchFamily="34" charset="0"/>
              </a:rPr>
              <a:t>Contaminated cultures: </a:t>
            </a:r>
            <a:r>
              <a:rPr lang="en-US" sz="2000" dirty="0">
                <a:effectLst/>
                <a:latin typeface="Verdana" panose="020B0604030504040204" pitchFamily="34" charset="0"/>
                <a:ea typeface="Verdana" panose="020B0604030504040204" pitchFamily="34" charset="0"/>
              </a:rPr>
              <a:t>12% (2021</a:t>
            </a:r>
            <a:r>
              <a:rPr lang="en-US" sz="2000">
                <a:effectLst/>
                <a:latin typeface="Verdana" panose="020B0604030504040204" pitchFamily="34" charset="0"/>
                <a:ea typeface="Verdana" panose="020B0604030504040204" pitchFamily="34" charset="0"/>
              </a:rPr>
              <a:t>) 1.3% </a:t>
            </a:r>
            <a:r>
              <a:rPr lang="en-US" sz="2000" dirty="0">
                <a:effectLst/>
                <a:latin typeface="Verdana" panose="020B0604030504040204" pitchFamily="34" charset="0"/>
                <a:ea typeface="Verdana" panose="020B0604030504040204" pitchFamily="34" charset="0"/>
              </a:rPr>
              <a:t>(2023)</a:t>
            </a:r>
            <a:endParaRPr lang="en-US" sz="3000" dirty="0"/>
          </a:p>
        </p:txBody>
      </p:sp>
      <p:graphicFrame>
        <p:nvGraphicFramePr>
          <p:cNvPr id="4" name="Table 3">
            <a:extLst>
              <a:ext uri="{FF2B5EF4-FFF2-40B4-BE49-F238E27FC236}">
                <a16:creationId xmlns:a16="http://schemas.microsoft.com/office/drawing/2014/main" id="{B7FC59CC-DFDC-45DE-9241-35019B36F531}"/>
              </a:ext>
            </a:extLst>
          </p:cNvPr>
          <p:cNvGraphicFramePr>
            <a:graphicFrameLocks noGrp="1"/>
          </p:cNvGraphicFramePr>
          <p:nvPr>
            <p:extLst>
              <p:ext uri="{D42A27DB-BD31-4B8C-83A1-F6EECF244321}">
                <p14:modId xmlns:p14="http://schemas.microsoft.com/office/powerpoint/2010/main" val="3750302221"/>
              </p:ext>
            </p:extLst>
          </p:nvPr>
        </p:nvGraphicFramePr>
        <p:xfrm>
          <a:off x="228600" y="944654"/>
          <a:ext cx="8686800" cy="3017520"/>
        </p:xfrm>
        <a:graphic>
          <a:graphicData uri="http://schemas.openxmlformats.org/drawingml/2006/table">
            <a:tbl>
              <a:tblPr firstRow="1" firstCol="1" bandRow="1">
                <a:tableStyleId>{5C22544A-7EE6-4342-B048-85BDC9FD1C3A}</a:tableStyleId>
              </a:tblPr>
              <a:tblGrid>
                <a:gridCol w="732303">
                  <a:extLst>
                    <a:ext uri="{9D8B030D-6E8A-4147-A177-3AD203B41FA5}">
                      <a16:colId xmlns:a16="http://schemas.microsoft.com/office/drawing/2014/main" val="279916467"/>
                    </a:ext>
                  </a:extLst>
                </a:gridCol>
                <a:gridCol w="1275495">
                  <a:extLst>
                    <a:ext uri="{9D8B030D-6E8A-4147-A177-3AD203B41FA5}">
                      <a16:colId xmlns:a16="http://schemas.microsoft.com/office/drawing/2014/main" val="3396808695"/>
                    </a:ext>
                  </a:extLst>
                </a:gridCol>
                <a:gridCol w="1311215">
                  <a:extLst>
                    <a:ext uri="{9D8B030D-6E8A-4147-A177-3AD203B41FA5}">
                      <a16:colId xmlns:a16="http://schemas.microsoft.com/office/drawing/2014/main" val="59209187"/>
                    </a:ext>
                  </a:extLst>
                </a:gridCol>
                <a:gridCol w="1229264">
                  <a:extLst>
                    <a:ext uri="{9D8B030D-6E8A-4147-A177-3AD203B41FA5}">
                      <a16:colId xmlns:a16="http://schemas.microsoft.com/office/drawing/2014/main" val="137286777"/>
                    </a:ext>
                  </a:extLst>
                </a:gridCol>
                <a:gridCol w="1547723">
                  <a:extLst>
                    <a:ext uri="{9D8B030D-6E8A-4147-A177-3AD203B41FA5}">
                      <a16:colId xmlns:a16="http://schemas.microsoft.com/office/drawing/2014/main" val="110546726"/>
                    </a:ext>
                  </a:extLst>
                </a:gridCol>
                <a:gridCol w="1238609">
                  <a:extLst>
                    <a:ext uri="{9D8B030D-6E8A-4147-A177-3AD203B41FA5}">
                      <a16:colId xmlns:a16="http://schemas.microsoft.com/office/drawing/2014/main" val="995904628"/>
                    </a:ext>
                  </a:extLst>
                </a:gridCol>
                <a:gridCol w="1352191">
                  <a:extLst>
                    <a:ext uri="{9D8B030D-6E8A-4147-A177-3AD203B41FA5}">
                      <a16:colId xmlns:a16="http://schemas.microsoft.com/office/drawing/2014/main" val="3979777737"/>
                    </a:ext>
                  </a:extLst>
                </a:gridCol>
              </a:tblGrid>
              <a:tr h="365760">
                <a:tc>
                  <a:txBody>
                    <a:bodyPr/>
                    <a:lstStyle/>
                    <a:p>
                      <a:pPr marL="0" marR="0" algn="just">
                        <a:spcBef>
                          <a:spcPts val="0"/>
                        </a:spcBef>
                        <a:spcAft>
                          <a:spcPts val="600"/>
                        </a:spcAft>
                      </a:pPr>
                      <a:endParaRPr lang="en-US" sz="1800" dirty="0">
                        <a:effectLst/>
                        <a:latin typeface="+mj-lt"/>
                        <a:ea typeface="Times New Roman" panose="02020603050405020304" pitchFamily="18" charset="0"/>
                      </a:endParaRPr>
                    </a:p>
                  </a:txBody>
                  <a:tcPr marL="68580" marR="68580" marT="0" marB="0">
                    <a:lnB w="38100" cap="flat" cmpd="sng" algn="ctr">
                      <a:noFill/>
                      <a:prstDash val="solid"/>
                      <a:round/>
                      <a:headEnd type="none" w="med" len="med"/>
                      <a:tailEnd type="none" w="med" len="med"/>
                    </a:lnB>
                  </a:tcPr>
                </a:tc>
                <a:tc>
                  <a:txBody>
                    <a:bodyPr/>
                    <a:lstStyle/>
                    <a:p>
                      <a:pPr marL="0" marR="0" algn="just">
                        <a:spcBef>
                          <a:spcPts val="0"/>
                        </a:spcBef>
                        <a:spcAft>
                          <a:spcPts val="600"/>
                        </a:spcAft>
                      </a:pPr>
                      <a:r>
                        <a:rPr lang="en-US" sz="1800" dirty="0">
                          <a:effectLst/>
                          <a:latin typeface="+mj-lt"/>
                        </a:rPr>
                        <a:t>Test</a:t>
                      </a:r>
                      <a:endParaRPr lang="en-US" sz="1800" dirty="0">
                        <a:effectLst/>
                        <a:latin typeface="+mj-lt"/>
                        <a:ea typeface="Times New Roman" panose="02020603050405020304" pitchFamily="18" charset="0"/>
                      </a:endParaRPr>
                    </a:p>
                  </a:txBody>
                  <a:tcPr marL="68580" marR="68580" marT="0" marB="0">
                    <a:lnB w="38100" cap="flat" cmpd="sng" algn="ctr">
                      <a:solidFill>
                        <a:srgbClr val="000000"/>
                      </a:solidFill>
                      <a:prstDash val="solid"/>
                      <a:round/>
                      <a:headEnd type="none" w="med" len="med"/>
                      <a:tailEnd type="none" w="med" len="med"/>
                    </a:lnB>
                  </a:tcPr>
                </a:tc>
                <a:tc>
                  <a:txBody>
                    <a:bodyPr/>
                    <a:lstStyle/>
                    <a:p>
                      <a:pPr marL="0" marR="0" algn="just">
                        <a:spcBef>
                          <a:spcPts val="0"/>
                        </a:spcBef>
                        <a:spcAft>
                          <a:spcPts val="600"/>
                        </a:spcAft>
                      </a:pPr>
                      <a:r>
                        <a:rPr lang="en-US" sz="1800" dirty="0">
                          <a:effectLst/>
                          <a:latin typeface="+mj-lt"/>
                        </a:rPr>
                        <a:t>Positive</a:t>
                      </a:r>
                      <a:endParaRPr lang="en-US" sz="1800" dirty="0">
                        <a:effectLst/>
                        <a:latin typeface="+mj-lt"/>
                        <a:ea typeface="Times New Roman" panose="02020603050405020304" pitchFamily="18" charset="0"/>
                      </a:endParaRPr>
                    </a:p>
                  </a:txBody>
                  <a:tcPr marL="68580" marR="68580" marT="0" marB="0">
                    <a:lnB w="38100" cap="flat" cmpd="sng" algn="ctr">
                      <a:solidFill>
                        <a:srgbClr val="000000"/>
                      </a:solidFill>
                      <a:prstDash val="solid"/>
                      <a:round/>
                      <a:headEnd type="none" w="med" len="med"/>
                      <a:tailEnd type="none" w="med" len="med"/>
                    </a:lnB>
                  </a:tcPr>
                </a:tc>
                <a:tc>
                  <a:txBody>
                    <a:bodyPr/>
                    <a:lstStyle/>
                    <a:p>
                      <a:pPr marL="0" marR="0" algn="just">
                        <a:spcBef>
                          <a:spcPts val="0"/>
                        </a:spcBef>
                        <a:spcAft>
                          <a:spcPts val="600"/>
                        </a:spcAft>
                      </a:pPr>
                      <a:r>
                        <a:rPr lang="en-US" sz="1800" dirty="0">
                          <a:effectLst/>
                          <a:latin typeface="+mj-lt"/>
                        </a:rPr>
                        <a:t>Negative</a:t>
                      </a:r>
                      <a:endParaRPr lang="en-US" sz="1800" dirty="0">
                        <a:effectLst/>
                        <a:latin typeface="+mj-lt"/>
                        <a:ea typeface="Times New Roman" panose="02020603050405020304" pitchFamily="18" charset="0"/>
                      </a:endParaRPr>
                    </a:p>
                  </a:txBody>
                  <a:tcPr marL="68580" marR="68580" marT="0" marB="0">
                    <a:lnB w="38100" cap="flat" cmpd="sng" algn="ctr">
                      <a:solidFill>
                        <a:srgbClr val="000000"/>
                      </a:solidFill>
                      <a:prstDash val="solid"/>
                      <a:round/>
                      <a:headEnd type="none" w="med" len="med"/>
                      <a:tailEnd type="none" w="med" len="med"/>
                    </a:lnB>
                  </a:tcPr>
                </a:tc>
                <a:tc>
                  <a:txBody>
                    <a:bodyPr/>
                    <a:lstStyle/>
                    <a:p>
                      <a:pPr marL="0" marR="0" algn="ctr">
                        <a:spcBef>
                          <a:spcPts val="0"/>
                        </a:spcBef>
                        <a:spcAft>
                          <a:spcPts val="600"/>
                        </a:spcAft>
                      </a:pPr>
                      <a:r>
                        <a:rPr lang="en-US" sz="1800" dirty="0">
                          <a:effectLst/>
                          <a:latin typeface="+mj-lt"/>
                        </a:rPr>
                        <a:t>Prevalence (%)</a:t>
                      </a:r>
                      <a:endParaRPr lang="en-US" sz="1800" dirty="0">
                        <a:effectLst/>
                        <a:latin typeface="+mj-lt"/>
                        <a:ea typeface="Times New Roman" panose="02020603050405020304" pitchFamily="18" charset="0"/>
                      </a:endParaRPr>
                    </a:p>
                  </a:txBody>
                  <a:tcPr marL="68580" marR="68580" marT="0" marB="0">
                    <a:lnB w="38100" cap="flat" cmpd="sng" algn="ctr">
                      <a:solidFill>
                        <a:srgbClr val="000000"/>
                      </a:solidFill>
                      <a:prstDash val="solid"/>
                      <a:round/>
                      <a:headEnd type="none" w="med" len="med"/>
                      <a:tailEnd type="none" w="med" len="med"/>
                    </a:lnB>
                  </a:tcPr>
                </a:tc>
                <a:tc>
                  <a:txBody>
                    <a:bodyPr/>
                    <a:lstStyle/>
                    <a:p>
                      <a:pPr marL="0" marR="0" algn="just">
                        <a:spcBef>
                          <a:spcPts val="0"/>
                        </a:spcBef>
                        <a:spcAft>
                          <a:spcPts val="600"/>
                        </a:spcAft>
                      </a:pPr>
                      <a:r>
                        <a:rPr lang="en-US" sz="1800" dirty="0">
                          <a:effectLst/>
                          <a:latin typeface="+mj-lt"/>
                          <a:ea typeface="Times New Roman" panose="02020603050405020304" pitchFamily="18" charset="0"/>
                        </a:rPr>
                        <a:t>Kappa (</a:t>
                      </a:r>
                      <a:r>
                        <a:rPr lang="el-GR" sz="1800" dirty="0">
                          <a:effectLst/>
                          <a:latin typeface="+mj-lt"/>
                          <a:ea typeface="Times New Roman" panose="02020603050405020304" pitchFamily="18" charset="0"/>
                        </a:rPr>
                        <a:t>κ</a:t>
                      </a:r>
                      <a:r>
                        <a:rPr lang="en-US" sz="1800" dirty="0">
                          <a:effectLst/>
                          <a:latin typeface="+mj-lt"/>
                          <a:ea typeface="Times New Roman" panose="02020603050405020304" pitchFamily="18" charset="0"/>
                        </a:rPr>
                        <a:t>)</a:t>
                      </a:r>
                    </a:p>
                  </a:txBody>
                  <a:tcPr marL="68580" marR="68580" marT="0" marB="0">
                    <a:lnB w="38100" cap="flat" cmpd="sng" algn="ctr">
                      <a:solidFill>
                        <a:srgbClr val="000000"/>
                      </a:solidFill>
                      <a:prstDash val="solid"/>
                      <a:round/>
                      <a:headEnd type="none" w="med" len="med"/>
                      <a:tailEnd type="none" w="med" len="med"/>
                    </a:lnB>
                  </a:tcPr>
                </a:tc>
                <a:tc>
                  <a:txBody>
                    <a:bodyPr/>
                    <a:lstStyle/>
                    <a:p>
                      <a:pPr marL="0" marR="0" algn="ctr">
                        <a:spcBef>
                          <a:spcPts val="0"/>
                        </a:spcBef>
                        <a:spcAft>
                          <a:spcPts val="600"/>
                        </a:spcAft>
                      </a:pPr>
                      <a:r>
                        <a:rPr lang="en-US" sz="1800" dirty="0">
                          <a:effectLst/>
                          <a:latin typeface="+mj-lt"/>
                          <a:ea typeface="Times New Roman" panose="02020603050405020304" pitchFamily="18" charset="0"/>
                        </a:rPr>
                        <a:t>Agreement (%)</a:t>
                      </a:r>
                    </a:p>
                  </a:txBody>
                  <a:tcPr marL="68580" marR="68580" marT="0" marB="0">
                    <a:lnB w="381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114443144"/>
                  </a:ext>
                </a:extLst>
              </a:tr>
              <a:tr h="274320">
                <a:tc rowSpan="3">
                  <a:txBody>
                    <a:bodyPr/>
                    <a:lstStyle/>
                    <a:p>
                      <a:pPr marL="0" marR="0" algn="ctr">
                        <a:spcBef>
                          <a:spcPts val="0"/>
                        </a:spcBef>
                        <a:spcAft>
                          <a:spcPts val="600"/>
                        </a:spcAft>
                      </a:pPr>
                      <a:r>
                        <a:rPr lang="en-US" sz="1800" dirty="0">
                          <a:effectLst/>
                          <a:latin typeface="+mj-lt"/>
                          <a:ea typeface="Times New Roman" panose="02020603050405020304" pitchFamily="18" charset="0"/>
                        </a:rPr>
                        <a:t>2021</a:t>
                      </a:r>
                    </a:p>
                  </a:txBody>
                  <a:tcPr marL="68580" marR="68580" marT="0" marB="0" anchor="ctr">
                    <a:lnR w="38100" cap="flat" cmpd="sng" algn="ctr">
                      <a:noFill/>
                      <a:prstDash val="solid"/>
                      <a:round/>
                      <a:headEnd type="none" w="med" len="med"/>
                      <a:tailEnd type="none" w="med" len="med"/>
                    </a:lnR>
                    <a:lnT w="38100" cap="flat" cmpd="sng" algn="ctr">
                      <a:noFill/>
                      <a:prstDash val="solid"/>
                      <a:round/>
                      <a:headEnd type="none" w="med" len="med"/>
                      <a:tailEnd type="none" w="med" len="med"/>
                    </a:lnT>
                  </a:tcPr>
                </a:tc>
                <a:tc>
                  <a:txBody>
                    <a:bodyPr/>
                    <a:lstStyle/>
                    <a:p>
                      <a:pPr marL="0" marR="0" algn="just">
                        <a:spcBef>
                          <a:spcPts val="0"/>
                        </a:spcBef>
                        <a:spcAft>
                          <a:spcPts val="600"/>
                        </a:spcAft>
                      </a:pPr>
                      <a:r>
                        <a:rPr lang="en-US" sz="1800" dirty="0">
                          <a:effectLst/>
                          <a:latin typeface="+mj-lt"/>
                        </a:rPr>
                        <a:t>Culture</a:t>
                      </a:r>
                      <a:endParaRPr lang="en-US" sz="1800" dirty="0">
                        <a:effectLst/>
                        <a:latin typeface="+mj-lt"/>
                        <a:ea typeface="Times New Roman" panose="02020603050405020304" pitchFamily="18" charset="0"/>
                      </a:endParaRPr>
                    </a:p>
                  </a:txBody>
                  <a:tcPr marL="68580" marR="68580" marT="0" marB="0">
                    <a:lnL w="38100" cap="flat" cmpd="sng" algn="ctr">
                      <a:noFill/>
                      <a:prstDash val="solid"/>
                      <a:round/>
                      <a:headEnd type="none" w="med" len="med"/>
                      <a:tailEnd type="none" w="med" len="med"/>
                    </a:lnL>
                    <a:lnR w="38100" cap="flat" cmpd="sng" algn="ctr">
                      <a:no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just">
                        <a:spcBef>
                          <a:spcPts val="0"/>
                        </a:spcBef>
                        <a:spcAft>
                          <a:spcPts val="600"/>
                        </a:spcAft>
                      </a:pPr>
                      <a:r>
                        <a:rPr lang="en-US" sz="1800" dirty="0">
                          <a:effectLst/>
                          <a:latin typeface="+mj-lt"/>
                        </a:rPr>
                        <a:t>88</a:t>
                      </a:r>
                      <a:endParaRPr lang="en-US" sz="1800" dirty="0">
                        <a:effectLst/>
                        <a:latin typeface="+mj-lt"/>
                        <a:ea typeface="Times New Roman" panose="02020603050405020304" pitchFamily="18" charset="0"/>
                      </a:endParaRPr>
                    </a:p>
                  </a:txBody>
                  <a:tcPr marL="68580" marR="68580" marT="0" marB="0">
                    <a:lnL w="38100" cap="flat" cmpd="sng" algn="ctr">
                      <a:noFill/>
                      <a:prstDash val="solid"/>
                      <a:round/>
                      <a:headEnd type="none" w="med" len="med"/>
                      <a:tailEnd type="none" w="med" len="med"/>
                    </a:lnL>
                    <a:lnR w="38100" cap="flat" cmpd="sng" algn="ctr">
                      <a:no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just">
                        <a:spcBef>
                          <a:spcPts val="0"/>
                        </a:spcBef>
                        <a:spcAft>
                          <a:spcPts val="600"/>
                        </a:spcAft>
                      </a:pPr>
                      <a:r>
                        <a:rPr lang="en-US" sz="1800" dirty="0">
                          <a:effectLst/>
                          <a:latin typeface="+mj-lt"/>
                        </a:rPr>
                        <a:t>112</a:t>
                      </a:r>
                      <a:endParaRPr lang="en-US" sz="1800" dirty="0">
                        <a:effectLst/>
                        <a:latin typeface="+mj-lt"/>
                        <a:ea typeface="Times New Roman" panose="02020603050405020304" pitchFamily="18" charset="0"/>
                      </a:endParaRPr>
                    </a:p>
                  </a:txBody>
                  <a:tcPr marL="68580" marR="68580" marT="0" marB="0">
                    <a:lnL w="38100" cap="flat" cmpd="sng" algn="ctr">
                      <a:noFill/>
                      <a:prstDash val="solid"/>
                      <a:round/>
                      <a:headEnd type="none" w="med" len="med"/>
                      <a:tailEnd type="none" w="med" len="med"/>
                    </a:lnL>
                    <a:lnR w="38100" cap="flat" cmpd="sng" algn="ctr">
                      <a:no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spcBef>
                          <a:spcPts val="0"/>
                        </a:spcBef>
                        <a:spcAft>
                          <a:spcPts val="600"/>
                        </a:spcAft>
                      </a:pPr>
                      <a:r>
                        <a:rPr lang="en-US" sz="1800" b="1" dirty="0">
                          <a:solidFill>
                            <a:srgbClr val="000000"/>
                          </a:solidFill>
                          <a:effectLst/>
                          <a:latin typeface="+mj-lt"/>
                        </a:rPr>
                        <a:t>44.0</a:t>
                      </a:r>
                      <a:r>
                        <a:rPr lang="en-US" sz="1800" b="1" baseline="30000" dirty="0">
                          <a:solidFill>
                            <a:srgbClr val="000000"/>
                          </a:solidFill>
                          <a:effectLst/>
                          <a:latin typeface="+mj-lt"/>
                        </a:rPr>
                        <a:t>a</a:t>
                      </a:r>
                      <a:endParaRPr lang="en-US" sz="1800" b="1" baseline="30000" dirty="0">
                        <a:solidFill>
                          <a:srgbClr val="000000"/>
                        </a:solidFill>
                        <a:effectLst/>
                        <a:latin typeface="+mj-lt"/>
                        <a:ea typeface="Times New Roman" panose="02020603050405020304" pitchFamily="18" charset="0"/>
                      </a:endParaRPr>
                    </a:p>
                  </a:txBody>
                  <a:tcPr marL="68580" marR="68580" marT="0" marB="0">
                    <a:lnL w="38100" cap="flat" cmpd="sng" algn="ctr">
                      <a:noFill/>
                      <a:prstDash val="solid"/>
                      <a:round/>
                      <a:headEnd type="none" w="med" len="med"/>
                      <a:tailEnd type="none" w="med" len="med"/>
                    </a:lnL>
                    <a:lnR w="38100" cap="flat" cmpd="sng" algn="ctr">
                      <a:no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tcPr>
                </a:tc>
                <a:tc rowSpan="2">
                  <a:txBody>
                    <a:bodyPr/>
                    <a:lstStyle/>
                    <a:p>
                      <a:pPr marL="0" marR="0" algn="ctr">
                        <a:spcBef>
                          <a:spcPts val="0"/>
                        </a:spcBef>
                        <a:spcAft>
                          <a:spcPts val="600"/>
                        </a:spcAft>
                      </a:pPr>
                      <a:r>
                        <a:rPr lang="en-US" sz="1800" b="1" dirty="0">
                          <a:solidFill>
                            <a:srgbClr val="000000"/>
                          </a:solidFill>
                          <a:effectLst/>
                          <a:latin typeface="+mj-lt"/>
                          <a:ea typeface="Times New Roman" panose="02020603050405020304" pitchFamily="18" charset="0"/>
                        </a:rPr>
                        <a:t>0.85</a:t>
                      </a:r>
                    </a:p>
                  </a:txBody>
                  <a:tcPr marL="68580" marR="68580" marT="0" marB="0" anchor="ctr">
                    <a:lnL w="38100" cap="flat" cmpd="sng" algn="ctr">
                      <a:noFill/>
                      <a:prstDash val="solid"/>
                      <a:round/>
                      <a:headEnd type="none" w="med" len="med"/>
                      <a:tailEnd type="none" w="med" len="med"/>
                    </a:lnL>
                    <a:lnR w="38100" cap="flat" cmpd="sng" algn="ctr">
                      <a:no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tcPr>
                </a:tc>
                <a:tc rowSpan="2">
                  <a:txBody>
                    <a:bodyPr/>
                    <a:lstStyle/>
                    <a:p>
                      <a:pPr marL="0" marR="0" algn="ctr">
                        <a:spcBef>
                          <a:spcPts val="0"/>
                        </a:spcBef>
                        <a:spcAft>
                          <a:spcPts val="600"/>
                        </a:spcAft>
                      </a:pPr>
                      <a:r>
                        <a:rPr lang="en-US" sz="1800" b="1" dirty="0">
                          <a:solidFill>
                            <a:srgbClr val="000000"/>
                          </a:solidFill>
                          <a:effectLst/>
                          <a:latin typeface="+mj-lt"/>
                          <a:ea typeface="Times New Roman" panose="02020603050405020304" pitchFamily="18" charset="0"/>
                        </a:rPr>
                        <a:t>93</a:t>
                      </a:r>
                    </a:p>
                  </a:txBody>
                  <a:tcPr marL="68580" marR="68580" marT="0" marB="0" anchor="ctr">
                    <a:lnL w="38100" cap="flat" cmpd="sng" algn="ctr">
                      <a:noFill/>
                      <a:prstDash val="solid"/>
                      <a:round/>
                      <a:headEnd type="none" w="med" len="med"/>
                      <a:tailEnd type="none" w="med" len="med"/>
                    </a:lnL>
                    <a:lnR w="38100" cap="flat" cmpd="sng" algn="ctr">
                      <a:no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79032435"/>
                  </a:ext>
                </a:extLst>
              </a:tr>
              <a:tr h="365760">
                <a:tc vMerge="1">
                  <a:txBody>
                    <a:bodyPr/>
                    <a:lstStyle/>
                    <a:p>
                      <a:pPr marL="0" marR="0" algn="just">
                        <a:spcBef>
                          <a:spcPts val="0"/>
                        </a:spcBef>
                        <a:spcAft>
                          <a:spcPts val="600"/>
                        </a:spcAft>
                      </a:pPr>
                      <a:endParaRPr lang="en-US" sz="12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lgn="just">
                        <a:spcBef>
                          <a:spcPts val="0"/>
                        </a:spcBef>
                        <a:spcAft>
                          <a:spcPts val="600"/>
                        </a:spcAft>
                      </a:pPr>
                      <a:r>
                        <a:rPr lang="en-US" sz="1800" dirty="0">
                          <a:effectLst/>
                          <a:latin typeface="+mj-lt"/>
                        </a:rPr>
                        <a:t>qPCR</a:t>
                      </a:r>
                      <a:endParaRPr lang="en-US" sz="1800" dirty="0">
                        <a:effectLst/>
                        <a:latin typeface="+mj-lt"/>
                        <a:ea typeface="Times New Roman" panose="02020603050405020304" pitchFamily="18" charset="0"/>
                      </a:endParaRPr>
                    </a:p>
                  </a:txBody>
                  <a:tcPr marL="68580" marR="68580" marT="0" marB="0">
                    <a:lnL w="38100" cap="flat" cmpd="sng" algn="ctr">
                      <a:noFill/>
                      <a:prstDash val="solid"/>
                      <a:round/>
                      <a:headEnd type="none" w="med" len="med"/>
                      <a:tailEnd type="none" w="med" len="med"/>
                    </a:lnL>
                    <a:lnR w="38100" cap="flat" cmpd="sng" algn="ctr">
                      <a:no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just">
                        <a:spcBef>
                          <a:spcPts val="0"/>
                        </a:spcBef>
                        <a:spcAft>
                          <a:spcPts val="600"/>
                        </a:spcAft>
                      </a:pPr>
                      <a:r>
                        <a:rPr lang="en-US" sz="1800" dirty="0">
                          <a:effectLst/>
                          <a:latin typeface="+mj-lt"/>
                        </a:rPr>
                        <a:t>96</a:t>
                      </a:r>
                      <a:endParaRPr lang="en-US" sz="1800" dirty="0">
                        <a:effectLst/>
                        <a:latin typeface="+mj-lt"/>
                        <a:ea typeface="Times New Roman" panose="02020603050405020304" pitchFamily="18" charset="0"/>
                      </a:endParaRPr>
                    </a:p>
                  </a:txBody>
                  <a:tcPr marL="68580" marR="68580" marT="0" marB="0">
                    <a:lnL w="38100" cap="flat" cmpd="sng" algn="ctr">
                      <a:noFill/>
                      <a:prstDash val="solid"/>
                      <a:round/>
                      <a:headEnd type="none" w="med" len="med"/>
                      <a:tailEnd type="none" w="med" len="med"/>
                    </a:lnL>
                    <a:lnR w="38100" cap="flat" cmpd="sng" algn="ctr">
                      <a:no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just">
                        <a:spcBef>
                          <a:spcPts val="0"/>
                        </a:spcBef>
                        <a:spcAft>
                          <a:spcPts val="600"/>
                        </a:spcAft>
                      </a:pPr>
                      <a:r>
                        <a:rPr lang="en-US" sz="1800" dirty="0">
                          <a:effectLst/>
                          <a:latin typeface="+mj-lt"/>
                        </a:rPr>
                        <a:t>102</a:t>
                      </a:r>
                      <a:endParaRPr lang="en-US" sz="1800" dirty="0">
                        <a:effectLst/>
                        <a:latin typeface="+mj-lt"/>
                        <a:ea typeface="Times New Roman" panose="02020603050405020304" pitchFamily="18" charset="0"/>
                      </a:endParaRPr>
                    </a:p>
                  </a:txBody>
                  <a:tcPr marL="68580" marR="68580" marT="0" marB="0">
                    <a:lnL w="38100" cap="flat" cmpd="sng" algn="ctr">
                      <a:noFill/>
                      <a:prstDash val="solid"/>
                      <a:round/>
                      <a:headEnd type="none" w="med" len="med"/>
                      <a:tailEnd type="none" w="med" len="med"/>
                    </a:lnL>
                    <a:lnR w="38100" cap="flat" cmpd="sng" algn="ctr">
                      <a:no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spcBef>
                          <a:spcPts val="0"/>
                        </a:spcBef>
                        <a:spcAft>
                          <a:spcPts val="600"/>
                        </a:spcAft>
                      </a:pPr>
                      <a:r>
                        <a:rPr lang="en-US" sz="1800" b="1" dirty="0">
                          <a:solidFill>
                            <a:srgbClr val="000000"/>
                          </a:solidFill>
                          <a:effectLst/>
                          <a:latin typeface="+mj-lt"/>
                        </a:rPr>
                        <a:t>48.5</a:t>
                      </a:r>
                      <a:r>
                        <a:rPr lang="en-US" sz="1800" b="1" baseline="30000" dirty="0">
                          <a:solidFill>
                            <a:srgbClr val="000000"/>
                          </a:solidFill>
                          <a:effectLst/>
                          <a:latin typeface="+mj-lt"/>
                        </a:rPr>
                        <a:t>a</a:t>
                      </a:r>
                      <a:endParaRPr lang="en-US" sz="1800" b="1" baseline="30000" dirty="0">
                        <a:solidFill>
                          <a:srgbClr val="000000"/>
                        </a:solidFill>
                        <a:effectLst/>
                        <a:latin typeface="+mj-lt"/>
                        <a:ea typeface="Times New Roman" panose="02020603050405020304" pitchFamily="18" charset="0"/>
                      </a:endParaRPr>
                    </a:p>
                  </a:txBody>
                  <a:tcPr marL="68580" marR="68580" marT="0" marB="0">
                    <a:lnL w="38100" cap="flat" cmpd="sng" algn="ctr">
                      <a:noFill/>
                      <a:prstDash val="solid"/>
                      <a:round/>
                      <a:headEnd type="none" w="med" len="med"/>
                      <a:tailEnd type="none" w="med" len="med"/>
                    </a:lnL>
                    <a:lnR w="38100" cap="flat" cmpd="sng" algn="ctr">
                      <a:no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tcPr>
                </a:tc>
                <a:tc vMerge="1">
                  <a:txBody>
                    <a:bodyPr/>
                    <a:lstStyle/>
                    <a:p>
                      <a:pPr marL="0" marR="0" algn="just">
                        <a:spcBef>
                          <a:spcPts val="0"/>
                        </a:spcBef>
                        <a:spcAft>
                          <a:spcPts val="600"/>
                        </a:spcAft>
                      </a:pPr>
                      <a:endParaRPr lang="en-US" sz="1200" b="1" dirty="0">
                        <a:solidFill>
                          <a:srgbClr val="000000"/>
                        </a:solidFill>
                        <a:effectLst/>
                        <a:latin typeface="+mj-lt"/>
                        <a:ea typeface="Times New Roman" panose="02020603050405020304" pitchFamily="18" charset="0"/>
                      </a:endParaRPr>
                    </a:p>
                  </a:txBody>
                  <a:tcPr marL="68580" marR="68580" marT="0" marB="0">
                    <a:lnL w="38100" cap="flat" cmpd="sng" algn="ctr">
                      <a:noFill/>
                      <a:prstDash val="solid"/>
                      <a:round/>
                      <a:headEnd type="none" w="med" len="med"/>
                      <a:tailEnd type="none" w="med" len="med"/>
                    </a:lnL>
                    <a:lnR w="38100" cap="flat" cmpd="sng" algn="ctr">
                      <a:no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tcPr>
                </a:tc>
                <a:tc vMerge="1">
                  <a:txBody>
                    <a:bodyPr/>
                    <a:lstStyle/>
                    <a:p>
                      <a:pPr marL="0" marR="0" algn="just">
                        <a:spcBef>
                          <a:spcPts val="0"/>
                        </a:spcBef>
                        <a:spcAft>
                          <a:spcPts val="600"/>
                        </a:spcAft>
                      </a:pPr>
                      <a:endParaRPr lang="en-US" sz="1200" b="1" dirty="0">
                        <a:solidFill>
                          <a:srgbClr val="000000"/>
                        </a:solidFill>
                        <a:effectLst/>
                        <a:latin typeface="+mj-lt"/>
                        <a:ea typeface="Times New Roman" panose="02020603050405020304" pitchFamily="18" charset="0"/>
                      </a:endParaRPr>
                    </a:p>
                  </a:txBody>
                  <a:tcPr marL="68580" marR="68580" marT="0" marB="0">
                    <a:lnL w="38100" cap="flat" cmpd="sng" algn="ctr">
                      <a:noFill/>
                      <a:prstDash val="solid"/>
                      <a:round/>
                      <a:headEnd type="none" w="med" len="med"/>
                      <a:tailEnd type="none" w="med" len="med"/>
                    </a:lnL>
                    <a:lnR w="38100" cap="flat" cmpd="sng" algn="ctr">
                      <a:no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86917299"/>
                  </a:ext>
                </a:extLst>
              </a:tr>
              <a:tr h="365760">
                <a:tc vMerge="1">
                  <a:txBody>
                    <a:bodyPr/>
                    <a:lstStyle/>
                    <a:p>
                      <a:pPr marL="0" marR="0" algn="just">
                        <a:spcBef>
                          <a:spcPts val="0"/>
                        </a:spcBef>
                        <a:spcAft>
                          <a:spcPts val="600"/>
                        </a:spcAft>
                      </a:pPr>
                      <a:endParaRPr lang="en-US" sz="12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lgn="just">
                        <a:spcBef>
                          <a:spcPts val="0"/>
                        </a:spcBef>
                        <a:spcAft>
                          <a:spcPts val="600"/>
                        </a:spcAft>
                      </a:pPr>
                      <a:r>
                        <a:rPr lang="en-US" sz="1800" dirty="0">
                          <a:effectLst/>
                          <a:latin typeface="+mj-lt"/>
                        </a:rPr>
                        <a:t>Histology</a:t>
                      </a:r>
                      <a:endParaRPr lang="en-US" sz="1800" dirty="0">
                        <a:effectLst/>
                        <a:latin typeface="+mj-lt"/>
                        <a:ea typeface="Times New Roman" panose="02020603050405020304" pitchFamily="18" charset="0"/>
                      </a:endParaRPr>
                    </a:p>
                  </a:txBody>
                  <a:tcPr marL="68580" marR="68580" marT="0" marB="0">
                    <a:lnT w="38100" cap="flat" cmpd="sng" algn="ctr">
                      <a:solidFill>
                        <a:srgbClr val="000000"/>
                      </a:solidFill>
                      <a:prstDash val="solid"/>
                      <a:round/>
                      <a:headEnd type="none" w="med" len="med"/>
                      <a:tailEnd type="none" w="med" len="med"/>
                    </a:lnT>
                  </a:tcPr>
                </a:tc>
                <a:tc>
                  <a:txBody>
                    <a:bodyPr/>
                    <a:lstStyle/>
                    <a:p>
                      <a:pPr marL="0" marR="0" algn="just">
                        <a:spcBef>
                          <a:spcPts val="0"/>
                        </a:spcBef>
                        <a:spcAft>
                          <a:spcPts val="600"/>
                        </a:spcAft>
                      </a:pPr>
                      <a:r>
                        <a:rPr lang="en-US" sz="1800" dirty="0">
                          <a:effectLst/>
                          <a:latin typeface="+mj-lt"/>
                        </a:rPr>
                        <a:t>87</a:t>
                      </a:r>
                      <a:endParaRPr lang="en-US" sz="1800" dirty="0">
                        <a:effectLst/>
                        <a:latin typeface="+mj-lt"/>
                        <a:ea typeface="Times New Roman" panose="02020603050405020304" pitchFamily="18" charset="0"/>
                      </a:endParaRPr>
                    </a:p>
                  </a:txBody>
                  <a:tcPr marL="68580" marR="68580" marT="0" marB="0">
                    <a:lnT w="38100" cap="flat" cmpd="sng" algn="ctr">
                      <a:solidFill>
                        <a:srgbClr val="000000"/>
                      </a:solidFill>
                      <a:prstDash val="solid"/>
                      <a:round/>
                      <a:headEnd type="none" w="med" len="med"/>
                      <a:tailEnd type="none" w="med" len="med"/>
                    </a:lnT>
                  </a:tcPr>
                </a:tc>
                <a:tc>
                  <a:txBody>
                    <a:bodyPr/>
                    <a:lstStyle/>
                    <a:p>
                      <a:pPr marL="0" marR="0" algn="just">
                        <a:spcBef>
                          <a:spcPts val="0"/>
                        </a:spcBef>
                        <a:spcAft>
                          <a:spcPts val="600"/>
                        </a:spcAft>
                      </a:pPr>
                      <a:r>
                        <a:rPr lang="en-US" sz="1800" dirty="0">
                          <a:effectLst/>
                          <a:latin typeface="+mj-lt"/>
                        </a:rPr>
                        <a:t>112</a:t>
                      </a:r>
                      <a:endParaRPr lang="en-US" sz="1800" dirty="0">
                        <a:effectLst/>
                        <a:latin typeface="+mj-lt"/>
                        <a:ea typeface="Times New Roman" panose="02020603050405020304" pitchFamily="18" charset="0"/>
                      </a:endParaRPr>
                    </a:p>
                  </a:txBody>
                  <a:tcPr marL="68580" marR="68580" marT="0" marB="0">
                    <a:lnT w="38100" cap="flat" cmpd="sng" algn="ctr">
                      <a:solidFill>
                        <a:srgbClr val="000000"/>
                      </a:solidFill>
                      <a:prstDash val="solid"/>
                      <a:round/>
                      <a:headEnd type="none" w="med" len="med"/>
                      <a:tailEnd type="none" w="med" len="med"/>
                    </a:lnT>
                  </a:tcPr>
                </a:tc>
                <a:tc>
                  <a:txBody>
                    <a:bodyPr/>
                    <a:lstStyle/>
                    <a:p>
                      <a:pPr marL="0" marR="0" algn="ctr">
                        <a:spcBef>
                          <a:spcPts val="0"/>
                        </a:spcBef>
                        <a:spcAft>
                          <a:spcPts val="600"/>
                        </a:spcAft>
                      </a:pPr>
                      <a:r>
                        <a:rPr lang="en-US" sz="1800" b="1" dirty="0">
                          <a:solidFill>
                            <a:srgbClr val="000000"/>
                          </a:solidFill>
                          <a:effectLst/>
                          <a:latin typeface="+mj-lt"/>
                        </a:rPr>
                        <a:t>43.7</a:t>
                      </a:r>
                      <a:r>
                        <a:rPr lang="en-US" sz="1800" b="1" baseline="30000" dirty="0">
                          <a:solidFill>
                            <a:srgbClr val="000000"/>
                          </a:solidFill>
                          <a:effectLst/>
                          <a:latin typeface="+mj-lt"/>
                        </a:rPr>
                        <a:t>a</a:t>
                      </a:r>
                      <a:endParaRPr lang="en-US" sz="1800" b="1" baseline="30000" dirty="0">
                        <a:solidFill>
                          <a:srgbClr val="000000"/>
                        </a:solidFill>
                        <a:effectLst/>
                        <a:latin typeface="+mj-lt"/>
                        <a:ea typeface="Times New Roman" panose="02020603050405020304" pitchFamily="18" charset="0"/>
                      </a:endParaRPr>
                    </a:p>
                  </a:txBody>
                  <a:tcPr marL="68580" marR="68580" marT="0" marB="0">
                    <a:lnT w="38100" cap="flat" cmpd="sng" algn="ctr">
                      <a:solidFill>
                        <a:srgbClr val="000000"/>
                      </a:solidFill>
                      <a:prstDash val="solid"/>
                      <a:round/>
                      <a:headEnd type="none" w="med" len="med"/>
                      <a:tailEnd type="none" w="med" len="med"/>
                    </a:lnT>
                  </a:tcPr>
                </a:tc>
                <a:tc>
                  <a:txBody>
                    <a:bodyPr/>
                    <a:lstStyle/>
                    <a:p>
                      <a:pPr marL="0" marR="0" algn="just">
                        <a:spcBef>
                          <a:spcPts val="0"/>
                        </a:spcBef>
                        <a:spcAft>
                          <a:spcPts val="600"/>
                        </a:spcAft>
                      </a:pPr>
                      <a:endParaRPr lang="en-US" sz="1800" b="1" dirty="0">
                        <a:solidFill>
                          <a:srgbClr val="000000"/>
                        </a:solidFill>
                        <a:effectLst/>
                        <a:latin typeface="+mj-lt"/>
                        <a:ea typeface="Times New Roman" panose="02020603050405020304" pitchFamily="18" charset="0"/>
                      </a:endParaRPr>
                    </a:p>
                  </a:txBody>
                  <a:tcPr marL="68580" marR="68580" marT="0" marB="0">
                    <a:lnT w="38100" cap="flat" cmpd="sng" algn="ctr">
                      <a:solidFill>
                        <a:srgbClr val="000000"/>
                      </a:solidFill>
                      <a:prstDash val="solid"/>
                      <a:round/>
                      <a:headEnd type="none" w="med" len="med"/>
                      <a:tailEnd type="none" w="med" len="med"/>
                    </a:lnT>
                  </a:tcPr>
                </a:tc>
                <a:tc>
                  <a:txBody>
                    <a:bodyPr/>
                    <a:lstStyle/>
                    <a:p>
                      <a:pPr marL="0" marR="0" algn="just">
                        <a:spcBef>
                          <a:spcPts val="0"/>
                        </a:spcBef>
                        <a:spcAft>
                          <a:spcPts val="600"/>
                        </a:spcAft>
                      </a:pPr>
                      <a:endParaRPr lang="en-US" sz="1800" b="1" dirty="0">
                        <a:solidFill>
                          <a:srgbClr val="000000"/>
                        </a:solidFill>
                        <a:effectLst/>
                        <a:latin typeface="+mj-lt"/>
                        <a:ea typeface="Times New Roman" panose="02020603050405020304" pitchFamily="18" charset="0"/>
                      </a:endParaRPr>
                    </a:p>
                  </a:txBody>
                  <a:tcPr marL="68580" marR="68580" marT="0" marB="0">
                    <a:lnT w="38100" cap="flat" cmpd="sng" algn="ctr">
                      <a:solidFill>
                        <a:srgbClr val="000000"/>
                      </a:solidFill>
                      <a:prstDash val="solid"/>
                      <a:round/>
                      <a:headEnd type="none" w="med" len="med"/>
                      <a:tailEnd type="none" w="med" len="med"/>
                    </a:lnT>
                  </a:tcPr>
                </a:tc>
                <a:extLst>
                  <a:ext uri="{0D108BD9-81ED-4DB2-BD59-A6C34878D82A}">
                    <a16:rowId xmlns:a16="http://schemas.microsoft.com/office/drawing/2014/main" val="2274244468"/>
                  </a:ext>
                </a:extLst>
              </a:tr>
              <a:tr h="365760">
                <a:tc>
                  <a:txBody>
                    <a:bodyPr/>
                    <a:lstStyle/>
                    <a:p>
                      <a:pPr marL="0" marR="0" algn="just">
                        <a:spcBef>
                          <a:spcPts val="0"/>
                        </a:spcBef>
                        <a:spcAft>
                          <a:spcPts val="600"/>
                        </a:spcAft>
                      </a:pPr>
                      <a:endParaRPr lang="en-US" sz="1800" dirty="0">
                        <a:effectLst/>
                        <a:latin typeface="+mj-lt"/>
                        <a:ea typeface="Times New Roman" panose="02020603050405020304" pitchFamily="18" charset="0"/>
                      </a:endParaRPr>
                    </a:p>
                  </a:txBody>
                  <a:tcPr marL="68580" marR="68580" marT="0" marB="0"/>
                </a:tc>
                <a:tc>
                  <a:txBody>
                    <a:bodyPr/>
                    <a:lstStyle/>
                    <a:p>
                      <a:pPr marL="0" marR="0" algn="just">
                        <a:spcBef>
                          <a:spcPts val="0"/>
                        </a:spcBef>
                        <a:spcAft>
                          <a:spcPts val="600"/>
                        </a:spcAft>
                      </a:pPr>
                      <a:endParaRPr lang="en-US" sz="1800" dirty="0">
                        <a:effectLst/>
                        <a:latin typeface="+mj-lt"/>
                        <a:ea typeface="Times New Roman" panose="02020603050405020304" pitchFamily="18" charset="0"/>
                      </a:endParaRPr>
                    </a:p>
                  </a:txBody>
                  <a:tcPr marL="68580" marR="68580" marT="0" marB="0">
                    <a:lnB w="38100" cap="flat" cmpd="sng" algn="ctr">
                      <a:solidFill>
                        <a:srgbClr val="000000"/>
                      </a:solidFill>
                      <a:prstDash val="solid"/>
                      <a:round/>
                      <a:headEnd type="none" w="med" len="med"/>
                      <a:tailEnd type="none" w="med" len="med"/>
                    </a:lnB>
                  </a:tcPr>
                </a:tc>
                <a:tc>
                  <a:txBody>
                    <a:bodyPr/>
                    <a:lstStyle/>
                    <a:p>
                      <a:pPr marL="0" marR="0" algn="just">
                        <a:spcBef>
                          <a:spcPts val="0"/>
                        </a:spcBef>
                        <a:spcAft>
                          <a:spcPts val="600"/>
                        </a:spcAft>
                      </a:pPr>
                      <a:endParaRPr lang="en-US" sz="1800" dirty="0">
                        <a:effectLst/>
                        <a:latin typeface="+mj-lt"/>
                        <a:ea typeface="Times New Roman" panose="02020603050405020304" pitchFamily="18" charset="0"/>
                      </a:endParaRPr>
                    </a:p>
                  </a:txBody>
                  <a:tcPr marL="68580" marR="68580" marT="0" marB="0">
                    <a:lnB w="38100" cap="flat" cmpd="sng" algn="ctr">
                      <a:solidFill>
                        <a:srgbClr val="000000"/>
                      </a:solidFill>
                      <a:prstDash val="solid"/>
                      <a:round/>
                      <a:headEnd type="none" w="med" len="med"/>
                      <a:tailEnd type="none" w="med" len="med"/>
                    </a:lnB>
                  </a:tcPr>
                </a:tc>
                <a:tc>
                  <a:txBody>
                    <a:bodyPr/>
                    <a:lstStyle/>
                    <a:p>
                      <a:pPr marL="0" marR="0" algn="just">
                        <a:spcBef>
                          <a:spcPts val="0"/>
                        </a:spcBef>
                        <a:spcAft>
                          <a:spcPts val="600"/>
                        </a:spcAft>
                      </a:pPr>
                      <a:endParaRPr lang="en-US" sz="1800" dirty="0">
                        <a:effectLst/>
                        <a:latin typeface="+mj-lt"/>
                        <a:ea typeface="Times New Roman" panose="02020603050405020304" pitchFamily="18" charset="0"/>
                      </a:endParaRPr>
                    </a:p>
                  </a:txBody>
                  <a:tcPr marL="68580" marR="68580" marT="0" marB="0">
                    <a:lnB w="38100" cap="flat" cmpd="sng" algn="ctr">
                      <a:solidFill>
                        <a:srgbClr val="000000"/>
                      </a:solidFill>
                      <a:prstDash val="solid"/>
                      <a:round/>
                      <a:headEnd type="none" w="med" len="med"/>
                      <a:tailEnd type="none" w="med" len="med"/>
                    </a:lnB>
                  </a:tcPr>
                </a:tc>
                <a:tc>
                  <a:txBody>
                    <a:bodyPr/>
                    <a:lstStyle/>
                    <a:p>
                      <a:pPr marL="0" marR="0" algn="ctr">
                        <a:spcBef>
                          <a:spcPts val="0"/>
                        </a:spcBef>
                        <a:spcAft>
                          <a:spcPts val="600"/>
                        </a:spcAft>
                      </a:pPr>
                      <a:endParaRPr lang="en-US" sz="1800" dirty="0">
                        <a:effectLst/>
                        <a:latin typeface="+mj-lt"/>
                        <a:ea typeface="Times New Roman" panose="02020603050405020304" pitchFamily="18" charset="0"/>
                      </a:endParaRPr>
                    </a:p>
                  </a:txBody>
                  <a:tcPr marL="68580" marR="68580" marT="0" marB="0">
                    <a:lnB w="38100" cap="flat" cmpd="sng" algn="ctr">
                      <a:solidFill>
                        <a:srgbClr val="000000"/>
                      </a:solidFill>
                      <a:prstDash val="solid"/>
                      <a:round/>
                      <a:headEnd type="none" w="med" len="med"/>
                      <a:tailEnd type="none" w="med" len="med"/>
                    </a:lnB>
                  </a:tcPr>
                </a:tc>
                <a:tc>
                  <a:txBody>
                    <a:bodyPr/>
                    <a:lstStyle/>
                    <a:p>
                      <a:pPr marL="0" marR="0" algn="just">
                        <a:spcBef>
                          <a:spcPts val="0"/>
                        </a:spcBef>
                        <a:spcAft>
                          <a:spcPts val="600"/>
                        </a:spcAft>
                      </a:pPr>
                      <a:endParaRPr lang="en-US" sz="1800" dirty="0">
                        <a:effectLst/>
                        <a:latin typeface="+mj-lt"/>
                        <a:ea typeface="Times New Roman" panose="02020603050405020304" pitchFamily="18" charset="0"/>
                      </a:endParaRPr>
                    </a:p>
                  </a:txBody>
                  <a:tcPr marL="68580" marR="68580" marT="0" marB="0">
                    <a:lnB w="38100" cap="flat" cmpd="sng" algn="ctr">
                      <a:solidFill>
                        <a:srgbClr val="000000"/>
                      </a:solidFill>
                      <a:prstDash val="solid"/>
                      <a:round/>
                      <a:headEnd type="none" w="med" len="med"/>
                      <a:tailEnd type="none" w="med" len="med"/>
                    </a:lnB>
                  </a:tcPr>
                </a:tc>
                <a:tc>
                  <a:txBody>
                    <a:bodyPr/>
                    <a:lstStyle/>
                    <a:p>
                      <a:pPr marL="0" marR="0" algn="just">
                        <a:spcBef>
                          <a:spcPts val="0"/>
                        </a:spcBef>
                        <a:spcAft>
                          <a:spcPts val="600"/>
                        </a:spcAft>
                      </a:pPr>
                      <a:endParaRPr lang="en-US" sz="1800" dirty="0">
                        <a:effectLst/>
                        <a:latin typeface="+mj-lt"/>
                        <a:ea typeface="Times New Roman" panose="02020603050405020304" pitchFamily="18" charset="0"/>
                      </a:endParaRPr>
                    </a:p>
                  </a:txBody>
                  <a:tcPr marL="68580" marR="68580" marT="0" marB="0">
                    <a:lnB w="381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949680902"/>
                  </a:ext>
                </a:extLst>
              </a:tr>
              <a:tr h="365760">
                <a:tc rowSpan="3">
                  <a:txBody>
                    <a:bodyPr/>
                    <a:lstStyle/>
                    <a:p>
                      <a:pPr marL="0" marR="0" algn="ctr">
                        <a:spcBef>
                          <a:spcPts val="0"/>
                        </a:spcBef>
                        <a:spcAft>
                          <a:spcPts val="600"/>
                        </a:spcAft>
                      </a:pPr>
                      <a:r>
                        <a:rPr lang="en-US" sz="1800" dirty="0">
                          <a:effectLst/>
                          <a:latin typeface="+mj-lt"/>
                          <a:ea typeface="Times New Roman" panose="02020603050405020304" pitchFamily="18" charset="0"/>
                        </a:rPr>
                        <a:t>2023</a:t>
                      </a:r>
                    </a:p>
                  </a:txBody>
                  <a:tcPr marL="68580" marR="68580" marT="0" marB="0" anchor="ctr"/>
                </a:tc>
                <a:tc>
                  <a:txBody>
                    <a:bodyPr/>
                    <a:lstStyle/>
                    <a:p>
                      <a:pPr marL="0" marR="0" algn="just">
                        <a:spcBef>
                          <a:spcPts val="0"/>
                        </a:spcBef>
                        <a:spcAft>
                          <a:spcPts val="600"/>
                        </a:spcAft>
                      </a:pPr>
                      <a:r>
                        <a:rPr lang="en-US" sz="1800" dirty="0">
                          <a:effectLst/>
                          <a:latin typeface="+mj-lt"/>
                        </a:rPr>
                        <a:t>Culture</a:t>
                      </a:r>
                      <a:endParaRPr lang="en-US" sz="1800" dirty="0">
                        <a:effectLst/>
                        <a:latin typeface="+mj-lt"/>
                        <a:ea typeface="Times New Roman" panose="02020603050405020304" pitchFamily="18" charset="0"/>
                      </a:endParaRPr>
                    </a:p>
                  </a:txBody>
                  <a:tcPr marL="68580" marR="68580" marT="0" marB="0">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c>
                  <a:txBody>
                    <a:bodyPr/>
                    <a:lstStyle/>
                    <a:p>
                      <a:pPr marL="0" marR="0" algn="just">
                        <a:spcBef>
                          <a:spcPts val="0"/>
                        </a:spcBef>
                        <a:spcAft>
                          <a:spcPts val="600"/>
                        </a:spcAft>
                      </a:pPr>
                      <a:r>
                        <a:rPr lang="en-US" sz="1800" dirty="0">
                          <a:effectLst/>
                          <a:latin typeface="+mj-lt"/>
                          <a:ea typeface="Times New Roman" panose="02020603050405020304" pitchFamily="18" charset="0"/>
                        </a:rPr>
                        <a:t>36</a:t>
                      </a:r>
                    </a:p>
                  </a:txBody>
                  <a:tcPr marL="68580" marR="68580" marT="0" marB="0">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c>
                  <a:txBody>
                    <a:bodyPr/>
                    <a:lstStyle/>
                    <a:p>
                      <a:pPr marL="0" marR="0" algn="just">
                        <a:spcBef>
                          <a:spcPts val="0"/>
                        </a:spcBef>
                        <a:spcAft>
                          <a:spcPts val="600"/>
                        </a:spcAft>
                      </a:pPr>
                      <a:r>
                        <a:rPr lang="en-US" sz="1800" dirty="0">
                          <a:effectLst/>
                          <a:latin typeface="+mj-lt"/>
                          <a:ea typeface="Times New Roman" panose="02020603050405020304" pitchFamily="18" charset="0"/>
                        </a:rPr>
                        <a:t>39</a:t>
                      </a:r>
                    </a:p>
                  </a:txBody>
                  <a:tcPr marL="68580" marR="68580" marT="0" marB="0">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c>
                  <a:txBody>
                    <a:bodyPr/>
                    <a:lstStyle/>
                    <a:p>
                      <a:pPr marL="0" marR="0" algn="ctr">
                        <a:spcBef>
                          <a:spcPts val="0"/>
                        </a:spcBef>
                        <a:spcAft>
                          <a:spcPts val="600"/>
                        </a:spcAft>
                      </a:pPr>
                      <a:r>
                        <a:rPr lang="en-US" sz="1800" b="1" dirty="0">
                          <a:solidFill>
                            <a:srgbClr val="000000"/>
                          </a:solidFill>
                          <a:effectLst/>
                          <a:latin typeface="+mj-lt"/>
                          <a:ea typeface="Times New Roman" panose="02020603050405020304" pitchFamily="18" charset="0"/>
                        </a:rPr>
                        <a:t>48</a:t>
                      </a:r>
                      <a:r>
                        <a:rPr lang="en-US" sz="1800" b="1" baseline="30000" dirty="0">
                          <a:solidFill>
                            <a:srgbClr val="000000"/>
                          </a:solidFill>
                          <a:effectLst/>
                          <a:latin typeface="+mj-lt"/>
                          <a:ea typeface="Times New Roman" panose="02020603050405020304" pitchFamily="18" charset="0"/>
                        </a:rPr>
                        <a:t>a</a:t>
                      </a:r>
                    </a:p>
                  </a:txBody>
                  <a:tcPr marL="68580" marR="68580" marT="0" marB="0">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c rowSpan="2">
                  <a:txBody>
                    <a:bodyPr/>
                    <a:lstStyle/>
                    <a:p>
                      <a:pPr marL="0" marR="0" algn="ctr">
                        <a:spcBef>
                          <a:spcPts val="0"/>
                        </a:spcBef>
                        <a:spcAft>
                          <a:spcPts val="600"/>
                        </a:spcAft>
                      </a:pPr>
                      <a:r>
                        <a:rPr lang="en-US" sz="1800" b="1" dirty="0">
                          <a:solidFill>
                            <a:srgbClr val="000000"/>
                          </a:solidFill>
                          <a:effectLst/>
                          <a:latin typeface="+mj-lt"/>
                          <a:ea typeface="Times New Roman" panose="02020603050405020304" pitchFamily="18" charset="0"/>
                        </a:rPr>
                        <a:t>1</a:t>
                      </a:r>
                    </a:p>
                  </a:txBody>
                  <a:tcPr marL="68580" marR="68580" marT="0" marB="0" anchor="ct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c rowSpan="2">
                  <a:txBody>
                    <a:bodyPr/>
                    <a:lstStyle/>
                    <a:p>
                      <a:pPr marL="0" marR="0" algn="ctr">
                        <a:spcBef>
                          <a:spcPts val="0"/>
                        </a:spcBef>
                        <a:spcAft>
                          <a:spcPts val="600"/>
                        </a:spcAft>
                      </a:pPr>
                      <a:r>
                        <a:rPr lang="en-US" sz="1800" b="1" dirty="0">
                          <a:solidFill>
                            <a:srgbClr val="000000"/>
                          </a:solidFill>
                          <a:effectLst/>
                          <a:latin typeface="+mj-lt"/>
                          <a:ea typeface="Times New Roman" panose="02020603050405020304" pitchFamily="18" charset="0"/>
                        </a:rPr>
                        <a:t>100</a:t>
                      </a:r>
                    </a:p>
                  </a:txBody>
                  <a:tcPr marL="68580" marR="68580" marT="0" marB="0" anchor="ct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475304914"/>
                  </a:ext>
                </a:extLst>
              </a:tr>
              <a:tr h="365760">
                <a:tc vMerge="1">
                  <a:txBody>
                    <a:bodyPr/>
                    <a:lstStyle/>
                    <a:p>
                      <a:pPr marL="0" marR="0" algn="just">
                        <a:spcBef>
                          <a:spcPts val="0"/>
                        </a:spcBef>
                        <a:spcAft>
                          <a:spcPts val="600"/>
                        </a:spcAft>
                      </a:pPr>
                      <a:endParaRPr lang="en-US" sz="12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lgn="just">
                        <a:spcBef>
                          <a:spcPts val="0"/>
                        </a:spcBef>
                        <a:spcAft>
                          <a:spcPts val="600"/>
                        </a:spcAft>
                      </a:pPr>
                      <a:r>
                        <a:rPr lang="en-US" sz="1800" dirty="0">
                          <a:effectLst/>
                          <a:latin typeface="+mj-lt"/>
                        </a:rPr>
                        <a:t>qPCR</a:t>
                      </a:r>
                      <a:endParaRPr lang="en-US" sz="1800" dirty="0">
                        <a:effectLst/>
                        <a:latin typeface="+mj-lt"/>
                        <a:ea typeface="Times New Roman" panose="02020603050405020304" pitchFamily="18" charset="0"/>
                      </a:endParaRPr>
                    </a:p>
                  </a:txBody>
                  <a:tcPr marL="68580" marR="68580" marT="0" marB="0">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c>
                  <a:txBody>
                    <a:bodyPr/>
                    <a:lstStyle/>
                    <a:p>
                      <a:pPr marL="0" marR="0" algn="just">
                        <a:spcBef>
                          <a:spcPts val="0"/>
                        </a:spcBef>
                        <a:spcAft>
                          <a:spcPts val="600"/>
                        </a:spcAft>
                      </a:pPr>
                      <a:r>
                        <a:rPr lang="en-US" sz="1800" dirty="0">
                          <a:effectLst/>
                          <a:latin typeface="+mj-lt"/>
                          <a:ea typeface="Times New Roman" panose="02020603050405020304" pitchFamily="18" charset="0"/>
                        </a:rPr>
                        <a:t>36</a:t>
                      </a:r>
                    </a:p>
                  </a:txBody>
                  <a:tcPr marL="68580" marR="68580" marT="0" marB="0">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c>
                  <a:txBody>
                    <a:bodyPr/>
                    <a:lstStyle/>
                    <a:p>
                      <a:pPr marL="0" marR="0" algn="just">
                        <a:spcBef>
                          <a:spcPts val="0"/>
                        </a:spcBef>
                        <a:spcAft>
                          <a:spcPts val="600"/>
                        </a:spcAft>
                      </a:pPr>
                      <a:r>
                        <a:rPr lang="en-US" sz="1800" dirty="0">
                          <a:effectLst/>
                          <a:latin typeface="+mj-lt"/>
                          <a:ea typeface="Times New Roman" panose="02020603050405020304" pitchFamily="18" charset="0"/>
                        </a:rPr>
                        <a:t>39</a:t>
                      </a:r>
                    </a:p>
                  </a:txBody>
                  <a:tcPr marL="68580" marR="68580" marT="0" marB="0">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c>
                  <a:txBody>
                    <a:bodyPr/>
                    <a:lstStyle/>
                    <a:p>
                      <a:pPr marL="0" marR="0" algn="ctr">
                        <a:spcBef>
                          <a:spcPts val="0"/>
                        </a:spcBef>
                        <a:spcAft>
                          <a:spcPts val="600"/>
                        </a:spcAft>
                      </a:pPr>
                      <a:r>
                        <a:rPr lang="en-US" sz="1800" b="1" dirty="0">
                          <a:solidFill>
                            <a:srgbClr val="000000"/>
                          </a:solidFill>
                          <a:effectLst/>
                          <a:latin typeface="+mj-lt"/>
                          <a:ea typeface="Times New Roman" panose="02020603050405020304" pitchFamily="18" charset="0"/>
                        </a:rPr>
                        <a:t>48</a:t>
                      </a:r>
                      <a:r>
                        <a:rPr lang="en-US" sz="1800" b="1" baseline="30000" dirty="0">
                          <a:solidFill>
                            <a:srgbClr val="000000"/>
                          </a:solidFill>
                          <a:effectLst/>
                          <a:latin typeface="+mj-lt"/>
                          <a:ea typeface="Times New Roman" panose="02020603050405020304" pitchFamily="18" charset="0"/>
                        </a:rPr>
                        <a:t>a</a:t>
                      </a:r>
                    </a:p>
                  </a:txBody>
                  <a:tcPr marL="68580" marR="68580" marT="0" marB="0">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c vMerge="1">
                  <a:txBody>
                    <a:bodyPr/>
                    <a:lstStyle/>
                    <a:p>
                      <a:pPr marL="0" marR="0" algn="just">
                        <a:spcBef>
                          <a:spcPts val="0"/>
                        </a:spcBef>
                        <a:spcAft>
                          <a:spcPts val="600"/>
                        </a:spcAft>
                      </a:pPr>
                      <a:endParaRPr lang="en-US" sz="1200" b="1" dirty="0">
                        <a:solidFill>
                          <a:srgbClr val="000000"/>
                        </a:solidFill>
                        <a:effectLst/>
                        <a:latin typeface="+mj-lt"/>
                        <a:ea typeface="Times New Roman" panose="02020603050405020304" pitchFamily="18" charset="0"/>
                      </a:endParaRPr>
                    </a:p>
                  </a:txBody>
                  <a:tcPr marL="68580" marR="68580" marT="0" marB="0">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c vMerge="1">
                  <a:txBody>
                    <a:bodyPr/>
                    <a:lstStyle/>
                    <a:p>
                      <a:pPr marL="0" marR="0" algn="ctr">
                        <a:spcBef>
                          <a:spcPts val="0"/>
                        </a:spcBef>
                        <a:spcAft>
                          <a:spcPts val="600"/>
                        </a:spcAft>
                      </a:pPr>
                      <a:endParaRPr lang="en-US" sz="1200" b="1" dirty="0">
                        <a:solidFill>
                          <a:srgbClr val="000000"/>
                        </a:solidFill>
                        <a:effectLst/>
                        <a:latin typeface="+mj-lt"/>
                        <a:ea typeface="Times New Roman" panose="02020603050405020304" pitchFamily="18" charset="0"/>
                      </a:endParaRPr>
                    </a:p>
                  </a:txBody>
                  <a:tcPr marL="68580" marR="68580" marT="0" marB="0" anchor="ct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278991666"/>
                  </a:ext>
                </a:extLst>
              </a:tr>
              <a:tr h="365760">
                <a:tc vMerge="1">
                  <a:txBody>
                    <a:bodyPr/>
                    <a:lstStyle/>
                    <a:p>
                      <a:pPr marL="0" marR="0" algn="just">
                        <a:spcBef>
                          <a:spcPts val="0"/>
                        </a:spcBef>
                        <a:spcAft>
                          <a:spcPts val="600"/>
                        </a:spcAft>
                      </a:pPr>
                      <a:endParaRPr lang="en-US" sz="12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lgn="just">
                        <a:spcBef>
                          <a:spcPts val="0"/>
                        </a:spcBef>
                        <a:spcAft>
                          <a:spcPts val="600"/>
                        </a:spcAft>
                      </a:pPr>
                      <a:r>
                        <a:rPr lang="en-US" sz="1800" dirty="0">
                          <a:effectLst/>
                          <a:latin typeface="+mj-lt"/>
                        </a:rPr>
                        <a:t>Histology</a:t>
                      </a:r>
                      <a:endParaRPr lang="en-US" sz="1800" dirty="0">
                        <a:effectLst/>
                        <a:latin typeface="+mj-lt"/>
                        <a:ea typeface="Times New Roman" panose="02020603050405020304" pitchFamily="18" charset="0"/>
                      </a:endParaRPr>
                    </a:p>
                  </a:txBody>
                  <a:tcPr marL="68580" marR="68580" marT="0" marB="0">
                    <a:lnT w="38100" cap="flat" cmpd="sng" algn="ctr">
                      <a:solidFill>
                        <a:srgbClr val="000000"/>
                      </a:solidFill>
                      <a:prstDash val="solid"/>
                      <a:round/>
                      <a:headEnd type="none" w="med" len="med"/>
                      <a:tailEnd type="none" w="med" len="med"/>
                    </a:lnT>
                  </a:tcPr>
                </a:tc>
                <a:tc>
                  <a:txBody>
                    <a:bodyPr/>
                    <a:lstStyle/>
                    <a:p>
                      <a:pPr marL="0" marR="0" algn="just">
                        <a:spcBef>
                          <a:spcPts val="0"/>
                        </a:spcBef>
                        <a:spcAft>
                          <a:spcPts val="600"/>
                        </a:spcAft>
                      </a:pPr>
                      <a:r>
                        <a:rPr lang="en-US" sz="1800" dirty="0">
                          <a:effectLst/>
                          <a:latin typeface="+mj-lt"/>
                          <a:ea typeface="Times New Roman" panose="02020603050405020304" pitchFamily="18" charset="0"/>
                        </a:rPr>
                        <a:t>35</a:t>
                      </a:r>
                    </a:p>
                  </a:txBody>
                  <a:tcPr marL="68580" marR="68580" marT="0" marB="0">
                    <a:lnT w="38100" cap="flat" cmpd="sng" algn="ctr">
                      <a:solidFill>
                        <a:srgbClr val="000000"/>
                      </a:solidFill>
                      <a:prstDash val="solid"/>
                      <a:round/>
                      <a:headEnd type="none" w="med" len="med"/>
                      <a:tailEnd type="none" w="med" len="med"/>
                    </a:lnT>
                  </a:tcPr>
                </a:tc>
                <a:tc>
                  <a:txBody>
                    <a:bodyPr/>
                    <a:lstStyle/>
                    <a:p>
                      <a:pPr marL="0" marR="0" algn="just">
                        <a:spcBef>
                          <a:spcPts val="0"/>
                        </a:spcBef>
                        <a:spcAft>
                          <a:spcPts val="600"/>
                        </a:spcAft>
                      </a:pPr>
                      <a:r>
                        <a:rPr lang="en-US" sz="1800" dirty="0">
                          <a:effectLst/>
                          <a:latin typeface="+mj-lt"/>
                          <a:ea typeface="Times New Roman" panose="02020603050405020304" pitchFamily="18" charset="0"/>
                        </a:rPr>
                        <a:t>40</a:t>
                      </a:r>
                    </a:p>
                  </a:txBody>
                  <a:tcPr marL="68580" marR="68580" marT="0" marB="0">
                    <a:lnT w="38100" cap="flat" cmpd="sng" algn="ctr">
                      <a:solidFill>
                        <a:srgbClr val="000000"/>
                      </a:solidFill>
                      <a:prstDash val="solid"/>
                      <a:round/>
                      <a:headEnd type="none" w="med" len="med"/>
                      <a:tailEnd type="none" w="med" len="med"/>
                    </a:lnT>
                  </a:tcPr>
                </a:tc>
                <a:tc>
                  <a:txBody>
                    <a:bodyPr/>
                    <a:lstStyle/>
                    <a:p>
                      <a:pPr marL="0" marR="0" algn="ctr">
                        <a:spcBef>
                          <a:spcPts val="0"/>
                        </a:spcBef>
                        <a:spcAft>
                          <a:spcPts val="600"/>
                        </a:spcAft>
                      </a:pPr>
                      <a:r>
                        <a:rPr lang="en-US" sz="1800" b="1" dirty="0">
                          <a:solidFill>
                            <a:srgbClr val="000000"/>
                          </a:solidFill>
                          <a:effectLst/>
                          <a:latin typeface="+mj-lt"/>
                          <a:ea typeface="Times New Roman" panose="02020603050405020304" pitchFamily="18" charset="0"/>
                        </a:rPr>
                        <a:t>46.7</a:t>
                      </a:r>
                      <a:r>
                        <a:rPr lang="en-US" sz="1800" b="1" baseline="30000" dirty="0">
                          <a:solidFill>
                            <a:srgbClr val="000000"/>
                          </a:solidFill>
                          <a:effectLst/>
                          <a:latin typeface="+mj-lt"/>
                          <a:ea typeface="Times New Roman" panose="02020603050405020304" pitchFamily="18" charset="0"/>
                        </a:rPr>
                        <a:t>a</a:t>
                      </a:r>
                    </a:p>
                  </a:txBody>
                  <a:tcPr marL="68580" marR="68580" marT="0" marB="0">
                    <a:lnT w="38100" cap="flat" cmpd="sng" algn="ctr">
                      <a:solidFill>
                        <a:srgbClr val="000000"/>
                      </a:solidFill>
                      <a:prstDash val="solid"/>
                      <a:round/>
                      <a:headEnd type="none" w="med" len="med"/>
                      <a:tailEnd type="none" w="med" len="med"/>
                    </a:lnT>
                  </a:tcPr>
                </a:tc>
                <a:tc>
                  <a:txBody>
                    <a:bodyPr/>
                    <a:lstStyle/>
                    <a:p>
                      <a:pPr marL="0" marR="0" algn="just">
                        <a:spcBef>
                          <a:spcPts val="0"/>
                        </a:spcBef>
                        <a:spcAft>
                          <a:spcPts val="600"/>
                        </a:spcAft>
                      </a:pPr>
                      <a:endParaRPr lang="en-US" sz="1800" b="1" dirty="0">
                        <a:solidFill>
                          <a:srgbClr val="000000"/>
                        </a:solidFill>
                        <a:effectLst/>
                        <a:latin typeface="+mj-lt"/>
                        <a:ea typeface="Times New Roman" panose="02020603050405020304" pitchFamily="18" charset="0"/>
                      </a:endParaRPr>
                    </a:p>
                  </a:txBody>
                  <a:tcPr marL="68580" marR="68580" marT="0" marB="0">
                    <a:lnT w="38100" cap="flat" cmpd="sng" algn="ctr">
                      <a:solidFill>
                        <a:srgbClr val="000000"/>
                      </a:solidFill>
                      <a:prstDash val="solid"/>
                      <a:round/>
                      <a:headEnd type="none" w="med" len="med"/>
                      <a:tailEnd type="none" w="med" len="med"/>
                    </a:lnT>
                  </a:tcPr>
                </a:tc>
                <a:tc>
                  <a:txBody>
                    <a:bodyPr/>
                    <a:lstStyle/>
                    <a:p>
                      <a:pPr marL="0" marR="0" algn="just">
                        <a:spcBef>
                          <a:spcPts val="0"/>
                        </a:spcBef>
                        <a:spcAft>
                          <a:spcPts val="600"/>
                        </a:spcAft>
                      </a:pPr>
                      <a:endParaRPr lang="en-US" sz="1800" b="1" dirty="0">
                        <a:solidFill>
                          <a:srgbClr val="000000"/>
                        </a:solidFill>
                        <a:effectLst/>
                        <a:latin typeface="+mj-lt"/>
                        <a:ea typeface="Times New Roman" panose="02020603050405020304" pitchFamily="18" charset="0"/>
                      </a:endParaRPr>
                    </a:p>
                  </a:txBody>
                  <a:tcPr marL="68580" marR="68580" marT="0" marB="0">
                    <a:lnT w="38100" cap="flat" cmpd="sng" algn="ctr">
                      <a:solidFill>
                        <a:srgbClr val="000000"/>
                      </a:solidFill>
                      <a:prstDash val="solid"/>
                      <a:round/>
                      <a:headEnd type="none" w="med" len="med"/>
                      <a:tailEnd type="none" w="med" len="med"/>
                    </a:lnT>
                  </a:tcPr>
                </a:tc>
                <a:extLst>
                  <a:ext uri="{0D108BD9-81ED-4DB2-BD59-A6C34878D82A}">
                    <a16:rowId xmlns:a16="http://schemas.microsoft.com/office/drawing/2014/main" val="1477278010"/>
                  </a:ext>
                </a:extLst>
              </a:tr>
            </a:tbl>
          </a:graphicData>
        </a:graphic>
      </p:graphicFrame>
    </p:spTree>
    <p:extLst>
      <p:ext uri="{BB962C8B-B14F-4D97-AF65-F5344CB8AC3E}">
        <p14:creationId xmlns:p14="http://schemas.microsoft.com/office/powerpoint/2010/main" val="198198703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9F0157-83C3-4F5C-91BC-89D7F0F9D54D}"/>
              </a:ext>
            </a:extLst>
          </p:cNvPr>
          <p:cNvSpPr>
            <a:spLocks noGrp="1"/>
          </p:cNvSpPr>
          <p:nvPr>
            <p:ph type="title"/>
          </p:nvPr>
        </p:nvSpPr>
        <p:spPr>
          <a:xfrm>
            <a:off x="76200" y="24557"/>
            <a:ext cx="9372600" cy="857250"/>
          </a:xfrm>
        </p:spPr>
        <p:txBody>
          <a:bodyPr/>
          <a:lstStyle/>
          <a:p>
            <a:r>
              <a:rPr lang="en-US" sz="3600" dirty="0">
                <a:solidFill>
                  <a:srgbClr val="FFFF00"/>
                </a:solidFill>
                <a:effectLst/>
                <a:latin typeface="Verdana" panose="020B0604030504040204" pitchFamily="34" charset="0"/>
                <a:ea typeface="Verdana" panose="020B0604030504040204" pitchFamily="34" charset="0"/>
                <a:cs typeface="Times New Roman" panose="02020603050405020304" pitchFamily="18" charset="0"/>
              </a:rPr>
              <a:t>Analytical sensitivity &amp; specificity</a:t>
            </a:r>
            <a:endParaRPr lang="en-US" sz="3600" dirty="0">
              <a:effectLst/>
              <a:latin typeface="Verdana" panose="020B0604030504040204" pitchFamily="34" charset="0"/>
              <a:ea typeface="Verdana" panose="020B0604030504040204" pitchFamily="34" charset="0"/>
            </a:endParaRPr>
          </a:p>
        </p:txBody>
      </p:sp>
      <p:graphicFrame>
        <p:nvGraphicFramePr>
          <p:cNvPr id="4" name="Content Placeholder 3">
            <a:extLst>
              <a:ext uri="{FF2B5EF4-FFF2-40B4-BE49-F238E27FC236}">
                <a16:creationId xmlns:a16="http://schemas.microsoft.com/office/drawing/2014/main" id="{9EE10C0B-ACD4-4D5C-A152-17AF37084452}"/>
              </a:ext>
            </a:extLst>
          </p:cNvPr>
          <p:cNvGraphicFramePr>
            <a:graphicFrameLocks noGrp="1"/>
          </p:cNvGraphicFramePr>
          <p:nvPr>
            <p:ph idx="1"/>
            <p:extLst>
              <p:ext uri="{D42A27DB-BD31-4B8C-83A1-F6EECF244321}">
                <p14:modId xmlns:p14="http://schemas.microsoft.com/office/powerpoint/2010/main" val="107773750"/>
              </p:ext>
            </p:extLst>
          </p:nvPr>
        </p:nvGraphicFramePr>
        <p:xfrm>
          <a:off x="228600" y="819151"/>
          <a:ext cx="8763000" cy="4099559"/>
        </p:xfrm>
        <a:graphic>
          <a:graphicData uri="http://schemas.openxmlformats.org/drawingml/2006/table">
            <a:tbl>
              <a:tblPr firstRow="1" firstCol="1" bandRow="1">
                <a:tableStyleId>{5C22544A-7EE6-4342-B048-85BDC9FD1C3A}</a:tableStyleId>
              </a:tblPr>
              <a:tblGrid>
                <a:gridCol w="958839">
                  <a:extLst>
                    <a:ext uri="{9D8B030D-6E8A-4147-A177-3AD203B41FA5}">
                      <a16:colId xmlns:a16="http://schemas.microsoft.com/office/drawing/2014/main" val="3933788565"/>
                    </a:ext>
                  </a:extLst>
                </a:gridCol>
                <a:gridCol w="958839">
                  <a:extLst>
                    <a:ext uri="{9D8B030D-6E8A-4147-A177-3AD203B41FA5}">
                      <a16:colId xmlns:a16="http://schemas.microsoft.com/office/drawing/2014/main" val="2575507399"/>
                    </a:ext>
                  </a:extLst>
                </a:gridCol>
                <a:gridCol w="1484428">
                  <a:extLst>
                    <a:ext uri="{9D8B030D-6E8A-4147-A177-3AD203B41FA5}">
                      <a16:colId xmlns:a16="http://schemas.microsoft.com/office/drawing/2014/main" val="2705369472"/>
                    </a:ext>
                  </a:extLst>
                </a:gridCol>
                <a:gridCol w="2783541">
                  <a:extLst>
                    <a:ext uri="{9D8B030D-6E8A-4147-A177-3AD203B41FA5}">
                      <a16:colId xmlns:a16="http://schemas.microsoft.com/office/drawing/2014/main" val="3880169700"/>
                    </a:ext>
                  </a:extLst>
                </a:gridCol>
                <a:gridCol w="2577353">
                  <a:extLst>
                    <a:ext uri="{9D8B030D-6E8A-4147-A177-3AD203B41FA5}">
                      <a16:colId xmlns:a16="http://schemas.microsoft.com/office/drawing/2014/main" val="67216356"/>
                    </a:ext>
                  </a:extLst>
                </a:gridCol>
              </a:tblGrid>
              <a:tr h="315351">
                <a:tc>
                  <a:txBody>
                    <a:bodyPr/>
                    <a:lstStyle/>
                    <a:p>
                      <a:pPr marL="0" marR="0">
                        <a:spcBef>
                          <a:spcPts val="0"/>
                        </a:spcBef>
                        <a:spcAft>
                          <a:spcPts val="0"/>
                        </a:spcAft>
                        <a:tabLst>
                          <a:tab pos="228600" algn="l"/>
                          <a:tab pos="457200" algn="l"/>
                          <a:tab pos="685800" algn="l"/>
                          <a:tab pos="914400" algn="l"/>
                          <a:tab pos="1143000" algn="l"/>
                          <a:tab pos="1371600" algn="l"/>
                          <a:tab pos="1600200" algn="l"/>
                          <a:tab pos="1828800" algn="l"/>
                          <a:tab pos="2057400" algn="l"/>
                          <a:tab pos="2286000" algn="l"/>
                          <a:tab pos="2743200" algn="l"/>
                          <a:tab pos="3200400" algn="l"/>
                          <a:tab pos="3657600" algn="l"/>
                          <a:tab pos="4114800" algn="l"/>
                          <a:tab pos="4572000" algn="l"/>
                          <a:tab pos="5029200" algn="l"/>
                          <a:tab pos="5486400" algn="l"/>
                          <a:tab pos="5886450" algn="l"/>
                        </a:tabLst>
                      </a:pPr>
                      <a:endParaRPr lang="en-US" sz="18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spcBef>
                          <a:spcPts val="0"/>
                        </a:spcBef>
                        <a:spcAft>
                          <a:spcPts val="0"/>
                        </a:spcAft>
                        <a:tabLst>
                          <a:tab pos="228600" algn="l"/>
                          <a:tab pos="457200" algn="l"/>
                          <a:tab pos="685800" algn="l"/>
                          <a:tab pos="914400" algn="l"/>
                          <a:tab pos="1143000" algn="l"/>
                          <a:tab pos="1371600" algn="l"/>
                          <a:tab pos="1600200" algn="l"/>
                          <a:tab pos="1828800" algn="l"/>
                          <a:tab pos="2057400" algn="l"/>
                          <a:tab pos="2286000" algn="l"/>
                          <a:tab pos="2743200" algn="l"/>
                          <a:tab pos="3200400" algn="l"/>
                          <a:tab pos="3657600" algn="l"/>
                          <a:tab pos="4114800" algn="l"/>
                          <a:tab pos="4572000" algn="l"/>
                          <a:tab pos="5029200" algn="l"/>
                          <a:tab pos="5486400" algn="l"/>
                          <a:tab pos="5886450" algn="l"/>
                        </a:tabLst>
                      </a:pPr>
                      <a:r>
                        <a:rPr lang="en-US" sz="1800" dirty="0">
                          <a:effectLst/>
                        </a:rPr>
                        <a:t> </a:t>
                      </a:r>
                      <a:endParaRPr lang="en-US" sz="18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tc>
                <a:tc gridSpan="3">
                  <a:txBody>
                    <a:bodyPr/>
                    <a:lstStyle/>
                    <a:p>
                      <a:pPr marL="0" marR="0" algn="ctr">
                        <a:spcBef>
                          <a:spcPts val="0"/>
                        </a:spcBef>
                        <a:spcAft>
                          <a:spcPts val="0"/>
                        </a:spcAft>
                        <a:tabLst>
                          <a:tab pos="228600" algn="l"/>
                          <a:tab pos="457200" algn="l"/>
                          <a:tab pos="685800" algn="l"/>
                          <a:tab pos="914400" algn="l"/>
                          <a:tab pos="1143000" algn="l"/>
                          <a:tab pos="1371600" algn="l"/>
                          <a:tab pos="1600200" algn="l"/>
                          <a:tab pos="1828800" algn="l"/>
                          <a:tab pos="2057400" algn="l"/>
                          <a:tab pos="2286000" algn="l"/>
                          <a:tab pos="2743200" algn="l"/>
                          <a:tab pos="3200400" algn="l"/>
                          <a:tab pos="3657600" algn="l"/>
                          <a:tab pos="4114800" algn="l"/>
                          <a:tab pos="4572000" algn="l"/>
                          <a:tab pos="5029200" algn="l"/>
                          <a:tab pos="5486400" algn="l"/>
                          <a:tab pos="5886450" algn="l"/>
                        </a:tabLst>
                      </a:pPr>
                      <a:r>
                        <a:rPr lang="en-US" sz="1800" dirty="0">
                          <a:effectLst/>
                        </a:rPr>
                        <a:t>Pathogen</a:t>
                      </a:r>
                      <a:endParaRPr lang="en-US" sz="18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882640685"/>
                  </a:ext>
                </a:extLst>
              </a:tr>
              <a:tr h="315351">
                <a:tc>
                  <a:txBody>
                    <a:bodyPr/>
                    <a:lstStyle/>
                    <a:p>
                      <a:pPr marL="0" marR="0">
                        <a:spcBef>
                          <a:spcPts val="0"/>
                        </a:spcBef>
                        <a:spcAft>
                          <a:spcPts val="0"/>
                        </a:spcAft>
                        <a:tabLst>
                          <a:tab pos="228600" algn="l"/>
                          <a:tab pos="457200" algn="l"/>
                          <a:tab pos="685800" algn="l"/>
                          <a:tab pos="914400" algn="l"/>
                          <a:tab pos="1143000" algn="l"/>
                          <a:tab pos="1371600" algn="l"/>
                          <a:tab pos="1600200" algn="l"/>
                          <a:tab pos="1828800" algn="l"/>
                          <a:tab pos="2057400" algn="l"/>
                          <a:tab pos="2286000" algn="l"/>
                          <a:tab pos="2743200" algn="l"/>
                          <a:tab pos="3200400" algn="l"/>
                          <a:tab pos="3657600" algn="l"/>
                          <a:tab pos="4114800" algn="l"/>
                          <a:tab pos="4572000" algn="l"/>
                          <a:tab pos="5029200" algn="l"/>
                          <a:tab pos="5486400" algn="l"/>
                          <a:tab pos="5886450" algn="l"/>
                        </a:tabLst>
                      </a:pPr>
                      <a:endParaRPr lang="en-US" sz="18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spcBef>
                          <a:spcPts val="0"/>
                        </a:spcBef>
                        <a:spcAft>
                          <a:spcPts val="0"/>
                        </a:spcAft>
                        <a:tabLst>
                          <a:tab pos="228600" algn="l"/>
                          <a:tab pos="457200" algn="l"/>
                          <a:tab pos="685800" algn="l"/>
                          <a:tab pos="914400" algn="l"/>
                          <a:tab pos="1143000" algn="l"/>
                          <a:tab pos="1371600" algn="l"/>
                          <a:tab pos="1600200" algn="l"/>
                          <a:tab pos="1828800" algn="l"/>
                          <a:tab pos="2057400" algn="l"/>
                          <a:tab pos="2286000" algn="l"/>
                          <a:tab pos="2743200" algn="l"/>
                          <a:tab pos="3200400" algn="l"/>
                          <a:tab pos="3657600" algn="l"/>
                          <a:tab pos="4114800" algn="l"/>
                          <a:tab pos="4572000" algn="l"/>
                          <a:tab pos="5029200" algn="l"/>
                          <a:tab pos="5486400" algn="l"/>
                          <a:tab pos="5886450" algn="l"/>
                        </a:tabLst>
                      </a:pPr>
                      <a:r>
                        <a:rPr lang="en-US" sz="1800" dirty="0">
                          <a:effectLst/>
                        </a:rPr>
                        <a:t> </a:t>
                      </a:r>
                      <a:endParaRPr lang="en-US" sz="18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spcBef>
                          <a:spcPts val="0"/>
                        </a:spcBef>
                        <a:spcAft>
                          <a:spcPts val="0"/>
                        </a:spcAft>
                        <a:tabLst>
                          <a:tab pos="228600" algn="l"/>
                          <a:tab pos="457200" algn="l"/>
                          <a:tab pos="685800" algn="l"/>
                          <a:tab pos="914400" algn="l"/>
                          <a:tab pos="1143000" algn="l"/>
                          <a:tab pos="1371600" algn="l"/>
                          <a:tab pos="1600200" algn="l"/>
                          <a:tab pos="1828800" algn="l"/>
                          <a:tab pos="2057400" algn="l"/>
                          <a:tab pos="2286000" algn="l"/>
                          <a:tab pos="2743200" algn="l"/>
                          <a:tab pos="3200400" algn="l"/>
                          <a:tab pos="3657600" algn="l"/>
                          <a:tab pos="4114800" algn="l"/>
                          <a:tab pos="4572000" algn="l"/>
                          <a:tab pos="5029200" algn="l"/>
                          <a:tab pos="5486400" algn="l"/>
                          <a:tab pos="5886450" algn="l"/>
                        </a:tabLst>
                      </a:pPr>
                      <a:r>
                        <a:rPr lang="en-US" sz="1800" dirty="0">
                          <a:effectLst/>
                        </a:rPr>
                        <a:t> </a:t>
                      </a:r>
                      <a:endParaRPr lang="en-US" sz="18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gn="ctr">
                        <a:spcBef>
                          <a:spcPts val="0"/>
                        </a:spcBef>
                        <a:spcAft>
                          <a:spcPts val="0"/>
                        </a:spcAft>
                        <a:tabLst>
                          <a:tab pos="228600" algn="l"/>
                          <a:tab pos="457200" algn="l"/>
                          <a:tab pos="685800" algn="l"/>
                          <a:tab pos="914400" algn="l"/>
                          <a:tab pos="1143000" algn="l"/>
                          <a:tab pos="1371600" algn="l"/>
                          <a:tab pos="1600200" algn="l"/>
                          <a:tab pos="1828800" algn="l"/>
                          <a:tab pos="2057400" algn="l"/>
                          <a:tab pos="2286000" algn="l"/>
                          <a:tab pos="2743200" algn="l"/>
                          <a:tab pos="3200400" algn="l"/>
                          <a:tab pos="3657600" algn="l"/>
                          <a:tab pos="4114800" algn="l"/>
                          <a:tab pos="4572000" algn="l"/>
                          <a:tab pos="5029200" algn="l"/>
                          <a:tab pos="5486400" algn="l"/>
                          <a:tab pos="5886450" algn="l"/>
                        </a:tabLst>
                      </a:pPr>
                      <a:r>
                        <a:rPr lang="en-US" sz="1800" dirty="0">
                          <a:effectLst/>
                        </a:rPr>
                        <a:t>Present</a:t>
                      </a:r>
                      <a:endParaRPr lang="en-US" sz="18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gn="ctr">
                        <a:spcBef>
                          <a:spcPts val="0"/>
                        </a:spcBef>
                        <a:spcAft>
                          <a:spcPts val="0"/>
                        </a:spcAft>
                        <a:tabLst>
                          <a:tab pos="228600" algn="l"/>
                          <a:tab pos="457200" algn="l"/>
                          <a:tab pos="685800" algn="l"/>
                          <a:tab pos="914400" algn="l"/>
                          <a:tab pos="1143000" algn="l"/>
                          <a:tab pos="1371600" algn="l"/>
                          <a:tab pos="1600200" algn="l"/>
                          <a:tab pos="1828800" algn="l"/>
                          <a:tab pos="2057400" algn="l"/>
                          <a:tab pos="2286000" algn="l"/>
                          <a:tab pos="2743200" algn="l"/>
                          <a:tab pos="3200400" algn="l"/>
                          <a:tab pos="3657600" algn="l"/>
                          <a:tab pos="4114800" algn="l"/>
                          <a:tab pos="4572000" algn="l"/>
                          <a:tab pos="5029200" algn="l"/>
                          <a:tab pos="5486400" algn="l"/>
                          <a:tab pos="5886450" algn="l"/>
                        </a:tabLst>
                      </a:pPr>
                      <a:r>
                        <a:rPr lang="en-US" sz="1800">
                          <a:effectLst/>
                        </a:rPr>
                        <a:t>Absent</a:t>
                      </a:r>
                      <a:endParaRPr lang="en-US" sz="18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3203779088"/>
                  </a:ext>
                </a:extLst>
              </a:tr>
              <a:tr h="630701">
                <a:tc rowSpan="2">
                  <a:txBody>
                    <a:bodyPr/>
                    <a:lstStyle/>
                    <a:p>
                      <a:pPr marL="0" marR="0">
                        <a:spcBef>
                          <a:spcPts val="0"/>
                        </a:spcBef>
                        <a:spcAft>
                          <a:spcPts val="0"/>
                        </a:spcAft>
                        <a:tabLst>
                          <a:tab pos="228600" algn="l"/>
                          <a:tab pos="457200" algn="l"/>
                          <a:tab pos="685800" algn="l"/>
                          <a:tab pos="914400" algn="l"/>
                          <a:tab pos="1143000" algn="l"/>
                          <a:tab pos="1371600" algn="l"/>
                          <a:tab pos="1600200" algn="l"/>
                          <a:tab pos="1828800" algn="l"/>
                          <a:tab pos="2057400" algn="l"/>
                          <a:tab pos="2286000" algn="l"/>
                          <a:tab pos="2743200" algn="l"/>
                          <a:tab pos="3200400" algn="l"/>
                          <a:tab pos="3657600" algn="l"/>
                          <a:tab pos="4114800" algn="l"/>
                          <a:tab pos="4572000" algn="l"/>
                          <a:tab pos="5029200" algn="l"/>
                          <a:tab pos="5486400" algn="l"/>
                          <a:tab pos="5886450" algn="l"/>
                        </a:tabLst>
                      </a:pPr>
                      <a:r>
                        <a:rPr lang="en-US" sz="1800" dirty="0">
                          <a:effectLst/>
                          <a:latin typeface="Arial" panose="020B0604020202020204" pitchFamily="34" charset="0"/>
                          <a:ea typeface="Times New Roman" panose="02020603050405020304" pitchFamily="18" charset="0"/>
                          <a:cs typeface="Times New Roman" panose="02020603050405020304" pitchFamily="18" charset="0"/>
                        </a:rPr>
                        <a:t>2021</a:t>
                      </a:r>
                    </a:p>
                  </a:txBody>
                  <a:tcPr marL="68580" marR="68580" marT="0" marB="0" anchor="ctr"/>
                </a:tc>
                <a:tc rowSpan="2">
                  <a:txBody>
                    <a:bodyPr/>
                    <a:lstStyle/>
                    <a:p>
                      <a:pPr marL="0" marR="0">
                        <a:spcBef>
                          <a:spcPts val="0"/>
                        </a:spcBef>
                        <a:spcAft>
                          <a:spcPts val="0"/>
                        </a:spcAft>
                        <a:tabLst>
                          <a:tab pos="228600" algn="l"/>
                          <a:tab pos="457200" algn="l"/>
                          <a:tab pos="685800" algn="l"/>
                          <a:tab pos="914400" algn="l"/>
                          <a:tab pos="1143000" algn="l"/>
                          <a:tab pos="1371600" algn="l"/>
                          <a:tab pos="1600200" algn="l"/>
                          <a:tab pos="1828800" algn="l"/>
                          <a:tab pos="2057400" algn="l"/>
                          <a:tab pos="2286000" algn="l"/>
                          <a:tab pos="2743200" algn="l"/>
                          <a:tab pos="3200400" algn="l"/>
                          <a:tab pos="3657600" algn="l"/>
                          <a:tab pos="4114800" algn="l"/>
                          <a:tab pos="4572000" algn="l"/>
                          <a:tab pos="5029200" algn="l"/>
                          <a:tab pos="5486400" algn="l"/>
                          <a:tab pos="5886450" algn="l"/>
                        </a:tabLst>
                      </a:pPr>
                      <a:r>
                        <a:rPr lang="en-US" sz="1800" dirty="0">
                          <a:effectLst/>
                        </a:rPr>
                        <a:t>Test result</a:t>
                      </a:r>
                      <a:endParaRPr lang="en-US" sz="18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spcBef>
                          <a:spcPts val="0"/>
                        </a:spcBef>
                        <a:spcAft>
                          <a:spcPts val="0"/>
                        </a:spcAft>
                        <a:tabLst>
                          <a:tab pos="228600" algn="l"/>
                          <a:tab pos="457200" algn="l"/>
                          <a:tab pos="685800" algn="l"/>
                          <a:tab pos="914400" algn="l"/>
                          <a:tab pos="1143000" algn="l"/>
                          <a:tab pos="1371600" algn="l"/>
                          <a:tab pos="1600200" algn="l"/>
                          <a:tab pos="1828800" algn="l"/>
                          <a:tab pos="2057400" algn="l"/>
                          <a:tab pos="2286000" algn="l"/>
                          <a:tab pos="2743200" algn="l"/>
                          <a:tab pos="3200400" algn="l"/>
                          <a:tab pos="3657600" algn="l"/>
                          <a:tab pos="4114800" algn="l"/>
                          <a:tab pos="4572000" algn="l"/>
                          <a:tab pos="5029200" algn="l"/>
                          <a:tab pos="5486400" algn="l"/>
                          <a:tab pos="5886450" algn="l"/>
                        </a:tabLst>
                      </a:pPr>
                      <a:r>
                        <a:rPr lang="en-US" sz="1800" dirty="0">
                          <a:effectLst/>
                        </a:rPr>
                        <a:t>Positive</a:t>
                      </a:r>
                      <a:endParaRPr lang="en-US" sz="18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gn="ctr">
                        <a:spcBef>
                          <a:spcPts val="0"/>
                        </a:spcBef>
                        <a:spcAft>
                          <a:spcPts val="0"/>
                        </a:spcAft>
                        <a:tabLst>
                          <a:tab pos="228600" algn="l"/>
                          <a:tab pos="457200" algn="l"/>
                          <a:tab pos="685800" algn="l"/>
                          <a:tab pos="914400" algn="l"/>
                          <a:tab pos="1143000" algn="l"/>
                          <a:tab pos="1371600" algn="l"/>
                          <a:tab pos="1600200" algn="l"/>
                          <a:tab pos="1828800" algn="l"/>
                          <a:tab pos="2057400" algn="l"/>
                          <a:tab pos="2286000" algn="l"/>
                          <a:tab pos="2743200" algn="l"/>
                          <a:tab pos="3200400" algn="l"/>
                          <a:tab pos="3657600" algn="l"/>
                          <a:tab pos="4114800" algn="l"/>
                          <a:tab pos="4572000" algn="l"/>
                          <a:tab pos="5029200" algn="l"/>
                          <a:tab pos="5486400" algn="l"/>
                          <a:tab pos="5886450" algn="l"/>
                        </a:tabLst>
                      </a:pPr>
                      <a:r>
                        <a:rPr lang="en-US" sz="1800" dirty="0">
                          <a:effectLst/>
                        </a:rPr>
                        <a:t>94</a:t>
                      </a:r>
                    </a:p>
                    <a:p>
                      <a:pPr marL="0" marR="0" algn="ctr">
                        <a:spcBef>
                          <a:spcPts val="0"/>
                        </a:spcBef>
                        <a:spcAft>
                          <a:spcPts val="0"/>
                        </a:spcAft>
                        <a:tabLst>
                          <a:tab pos="228600" algn="l"/>
                          <a:tab pos="457200" algn="l"/>
                          <a:tab pos="685800" algn="l"/>
                          <a:tab pos="914400" algn="l"/>
                          <a:tab pos="1143000" algn="l"/>
                          <a:tab pos="1371600" algn="l"/>
                          <a:tab pos="1600200" algn="l"/>
                          <a:tab pos="1828800" algn="l"/>
                          <a:tab pos="2057400" algn="l"/>
                          <a:tab pos="2286000" algn="l"/>
                          <a:tab pos="2743200" algn="l"/>
                          <a:tab pos="3200400" algn="l"/>
                          <a:tab pos="3657600" algn="l"/>
                          <a:tab pos="4114800" algn="l"/>
                          <a:tab pos="4572000" algn="l"/>
                          <a:tab pos="5029200" algn="l"/>
                          <a:tab pos="5486400" algn="l"/>
                          <a:tab pos="5886450" algn="l"/>
                        </a:tabLst>
                      </a:pPr>
                      <a:r>
                        <a:rPr lang="en-US" sz="1800" dirty="0">
                          <a:effectLst/>
                        </a:rPr>
                        <a:t>(True Positives)</a:t>
                      </a:r>
                      <a:endParaRPr lang="en-US" sz="18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gn="ctr">
                        <a:spcBef>
                          <a:spcPts val="0"/>
                        </a:spcBef>
                        <a:spcAft>
                          <a:spcPts val="0"/>
                        </a:spcAft>
                        <a:tabLst>
                          <a:tab pos="228600" algn="l"/>
                          <a:tab pos="457200" algn="l"/>
                          <a:tab pos="685800" algn="l"/>
                          <a:tab pos="914400" algn="l"/>
                          <a:tab pos="1143000" algn="l"/>
                          <a:tab pos="1371600" algn="l"/>
                          <a:tab pos="1600200" algn="l"/>
                          <a:tab pos="1828800" algn="l"/>
                          <a:tab pos="2057400" algn="l"/>
                          <a:tab pos="2286000" algn="l"/>
                          <a:tab pos="2743200" algn="l"/>
                          <a:tab pos="3200400" algn="l"/>
                          <a:tab pos="3657600" algn="l"/>
                          <a:tab pos="4114800" algn="l"/>
                          <a:tab pos="4572000" algn="l"/>
                          <a:tab pos="5029200" algn="l"/>
                          <a:tab pos="5486400" algn="l"/>
                          <a:tab pos="5886450" algn="l"/>
                        </a:tabLst>
                      </a:pPr>
                      <a:r>
                        <a:rPr lang="en-US" sz="1800" dirty="0">
                          <a:effectLst/>
                        </a:rPr>
                        <a:t>5</a:t>
                      </a:r>
                    </a:p>
                    <a:p>
                      <a:pPr marL="0" marR="0" algn="ctr">
                        <a:spcBef>
                          <a:spcPts val="0"/>
                        </a:spcBef>
                        <a:spcAft>
                          <a:spcPts val="0"/>
                        </a:spcAft>
                        <a:tabLst>
                          <a:tab pos="228600" algn="l"/>
                          <a:tab pos="457200" algn="l"/>
                          <a:tab pos="685800" algn="l"/>
                          <a:tab pos="914400" algn="l"/>
                          <a:tab pos="1143000" algn="l"/>
                          <a:tab pos="1371600" algn="l"/>
                          <a:tab pos="1600200" algn="l"/>
                          <a:tab pos="1828800" algn="l"/>
                          <a:tab pos="2057400" algn="l"/>
                          <a:tab pos="2286000" algn="l"/>
                          <a:tab pos="2743200" algn="l"/>
                          <a:tab pos="3200400" algn="l"/>
                          <a:tab pos="3657600" algn="l"/>
                          <a:tab pos="4114800" algn="l"/>
                          <a:tab pos="4572000" algn="l"/>
                          <a:tab pos="5029200" algn="l"/>
                          <a:tab pos="5486400" algn="l"/>
                          <a:tab pos="5886450" algn="l"/>
                        </a:tabLst>
                      </a:pPr>
                      <a:r>
                        <a:rPr lang="en-US" sz="1800" dirty="0">
                          <a:effectLst/>
                        </a:rPr>
                        <a:t>(False Positives)</a:t>
                      </a:r>
                      <a:endParaRPr lang="en-US" sz="18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1525484829"/>
                  </a:ext>
                </a:extLst>
              </a:tr>
              <a:tr h="630701">
                <a:tc vMerge="1">
                  <a:txBody>
                    <a:bodyPr/>
                    <a:lstStyle/>
                    <a:p>
                      <a:endParaRPr lang="en-US"/>
                    </a:p>
                  </a:txBody>
                  <a:tcPr/>
                </a:tc>
                <a:tc vMerge="1">
                  <a:txBody>
                    <a:bodyPr/>
                    <a:lstStyle/>
                    <a:p>
                      <a:endParaRPr lang="en-US"/>
                    </a:p>
                  </a:txBody>
                  <a:tcPr/>
                </a:tc>
                <a:tc>
                  <a:txBody>
                    <a:bodyPr/>
                    <a:lstStyle/>
                    <a:p>
                      <a:pPr marL="0" marR="0">
                        <a:spcBef>
                          <a:spcPts val="0"/>
                        </a:spcBef>
                        <a:spcAft>
                          <a:spcPts val="0"/>
                        </a:spcAft>
                        <a:tabLst>
                          <a:tab pos="228600" algn="l"/>
                          <a:tab pos="457200" algn="l"/>
                          <a:tab pos="685800" algn="l"/>
                          <a:tab pos="914400" algn="l"/>
                          <a:tab pos="1143000" algn="l"/>
                          <a:tab pos="1371600" algn="l"/>
                          <a:tab pos="1600200" algn="l"/>
                          <a:tab pos="1828800" algn="l"/>
                          <a:tab pos="2057400" algn="l"/>
                          <a:tab pos="2286000" algn="l"/>
                          <a:tab pos="2743200" algn="l"/>
                          <a:tab pos="3200400" algn="l"/>
                          <a:tab pos="3657600" algn="l"/>
                          <a:tab pos="4114800" algn="l"/>
                          <a:tab pos="4572000" algn="l"/>
                          <a:tab pos="5029200" algn="l"/>
                          <a:tab pos="5486400" algn="l"/>
                          <a:tab pos="5886450" algn="l"/>
                        </a:tabLst>
                      </a:pPr>
                      <a:r>
                        <a:rPr lang="en-US" sz="1800" dirty="0">
                          <a:effectLst/>
                        </a:rPr>
                        <a:t>Negative</a:t>
                      </a:r>
                      <a:endParaRPr lang="en-US" sz="18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gn="ctr">
                        <a:spcBef>
                          <a:spcPts val="0"/>
                        </a:spcBef>
                        <a:spcAft>
                          <a:spcPts val="0"/>
                        </a:spcAft>
                        <a:tabLst>
                          <a:tab pos="228600" algn="l"/>
                          <a:tab pos="457200" algn="l"/>
                          <a:tab pos="685800" algn="l"/>
                          <a:tab pos="914400" algn="l"/>
                          <a:tab pos="1143000" algn="l"/>
                          <a:tab pos="1371600" algn="l"/>
                          <a:tab pos="1600200" algn="l"/>
                          <a:tab pos="1828800" algn="l"/>
                          <a:tab pos="2057400" algn="l"/>
                          <a:tab pos="2286000" algn="l"/>
                          <a:tab pos="2743200" algn="l"/>
                          <a:tab pos="3200400" algn="l"/>
                          <a:tab pos="3657600" algn="l"/>
                          <a:tab pos="4114800" algn="l"/>
                          <a:tab pos="4572000" algn="l"/>
                          <a:tab pos="5029200" algn="l"/>
                          <a:tab pos="5486400" algn="l"/>
                          <a:tab pos="5886450" algn="l"/>
                        </a:tabLst>
                      </a:pPr>
                      <a:r>
                        <a:rPr lang="en-US" sz="1800" dirty="0">
                          <a:effectLst/>
                        </a:rPr>
                        <a:t>1</a:t>
                      </a:r>
                    </a:p>
                    <a:p>
                      <a:pPr marL="0" marR="0" algn="ctr">
                        <a:spcBef>
                          <a:spcPts val="0"/>
                        </a:spcBef>
                        <a:spcAft>
                          <a:spcPts val="0"/>
                        </a:spcAft>
                        <a:tabLst>
                          <a:tab pos="228600" algn="l"/>
                          <a:tab pos="457200" algn="l"/>
                          <a:tab pos="685800" algn="l"/>
                          <a:tab pos="914400" algn="l"/>
                          <a:tab pos="1143000" algn="l"/>
                          <a:tab pos="1371600" algn="l"/>
                          <a:tab pos="1600200" algn="l"/>
                          <a:tab pos="1828800" algn="l"/>
                          <a:tab pos="2057400" algn="l"/>
                          <a:tab pos="2286000" algn="l"/>
                          <a:tab pos="2743200" algn="l"/>
                          <a:tab pos="3200400" algn="l"/>
                          <a:tab pos="3657600" algn="l"/>
                          <a:tab pos="4114800" algn="l"/>
                          <a:tab pos="4572000" algn="l"/>
                          <a:tab pos="5029200" algn="l"/>
                          <a:tab pos="5486400" algn="l"/>
                          <a:tab pos="5886450" algn="l"/>
                        </a:tabLst>
                      </a:pPr>
                      <a:r>
                        <a:rPr lang="en-US" sz="1800" dirty="0">
                          <a:effectLst/>
                        </a:rPr>
                        <a:t>(False Negatives)</a:t>
                      </a:r>
                      <a:endParaRPr lang="en-US" sz="18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gn="ctr">
                        <a:spcBef>
                          <a:spcPts val="0"/>
                        </a:spcBef>
                        <a:spcAft>
                          <a:spcPts val="0"/>
                        </a:spcAft>
                        <a:tabLst>
                          <a:tab pos="228600" algn="l"/>
                          <a:tab pos="457200" algn="l"/>
                          <a:tab pos="685800" algn="l"/>
                          <a:tab pos="914400" algn="l"/>
                          <a:tab pos="1143000" algn="l"/>
                          <a:tab pos="1371600" algn="l"/>
                          <a:tab pos="1600200" algn="l"/>
                          <a:tab pos="1828800" algn="l"/>
                          <a:tab pos="2057400" algn="l"/>
                          <a:tab pos="2286000" algn="l"/>
                          <a:tab pos="2743200" algn="l"/>
                          <a:tab pos="3200400" algn="l"/>
                          <a:tab pos="3657600" algn="l"/>
                          <a:tab pos="4114800" algn="l"/>
                          <a:tab pos="4572000" algn="l"/>
                          <a:tab pos="5029200" algn="l"/>
                          <a:tab pos="5486400" algn="l"/>
                          <a:tab pos="5886450" algn="l"/>
                        </a:tabLst>
                      </a:pPr>
                      <a:r>
                        <a:rPr lang="en-US" sz="1800" dirty="0">
                          <a:effectLst/>
                        </a:rPr>
                        <a:t>105</a:t>
                      </a:r>
                    </a:p>
                    <a:p>
                      <a:pPr marL="0" marR="0" algn="ctr">
                        <a:spcBef>
                          <a:spcPts val="0"/>
                        </a:spcBef>
                        <a:spcAft>
                          <a:spcPts val="0"/>
                        </a:spcAft>
                        <a:tabLst>
                          <a:tab pos="228600" algn="l"/>
                          <a:tab pos="457200" algn="l"/>
                          <a:tab pos="685800" algn="l"/>
                          <a:tab pos="914400" algn="l"/>
                          <a:tab pos="1143000" algn="l"/>
                          <a:tab pos="1371600" algn="l"/>
                          <a:tab pos="1600200" algn="l"/>
                          <a:tab pos="1828800" algn="l"/>
                          <a:tab pos="2057400" algn="l"/>
                          <a:tab pos="2286000" algn="l"/>
                          <a:tab pos="2743200" algn="l"/>
                          <a:tab pos="3200400" algn="l"/>
                          <a:tab pos="3657600" algn="l"/>
                          <a:tab pos="4114800" algn="l"/>
                          <a:tab pos="4572000" algn="l"/>
                          <a:tab pos="5029200" algn="l"/>
                          <a:tab pos="5486400" algn="l"/>
                          <a:tab pos="5886450" algn="l"/>
                        </a:tabLst>
                      </a:pPr>
                      <a:r>
                        <a:rPr lang="en-US" sz="1800" dirty="0">
                          <a:effectLst/>
                        </a:rPr>
                        <a:t>(True Negatives)</a:t>
                      </a:r>
                      <a:endParaRPr lang="en-US" sz="18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3586832427"/>
                  </a:ext>
                </a:extLst>
              </a:tr>
              <a:tr h="315351">
                <a:tc>
                  <a:txBody>
                    <a:bodyPr/>
                    <a:lstStyle/>
                    <a:p>
                      <a:pPr marL="0" marR="0">
                        <a:spcBef>
                          <a:spcPts val="0"/>
                        </a:spcBef>
                        <a:spcAft>
                          <a:spcPts val="0"/>
                        </a:spcAft>
                        <a:tabLst>
                          <a:tab pos="228600" algn="l"/>
                          <a:tab pos="457200" algn="l"/>
                          <a:tab pos="685800" algn="l"/>
                          <a:tab pos="914400" algn="l"/>
                          <a:tab pos="1143000" algn="l"/>
                          <a:tab pos="1371600" algn="l"/>
                          <a:tab pos="1600200" algn="l"/>
                          <a:tab pos="1828800" algn="l"/>
                          <a:tab pos="2057400" algn="l"/>
                          <a:tab pos="2286000" algn="l"/>
                          <a:tab pos="2743200" algn="l"/>
                          <a:tab pos="3200400" algn="l"/>
                          <a:tab pos="3657600" algn="l"/>
                          <a:tab pos="4114800" algn="l"/>
                          <a:tab pos="4572000" algn="l"/>
                          <a:tab pos="5029200" algn="l"/>
                          <a:tab pos="5486400" algn="l"/>
                          <a:tab pos="5886450" algn="l"/>
                        </a:tabLst>
                      </a:pPr>
                      <a:endParaRPr lang="en-US" sz="18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spcBef>
                          <a:spcPts val="0"/>
                        </a:spcBef>
                        <a:spcAft>
                          <a:spcPts val="0"/>
                        </a:spcAft>
                        <a:tabLst>
                          <a:tab pos="228600" algn="l"/>
                          <a:tab pos="457200" algn="l"/>
                          <a:tab pos="685800" algn="l"/>
                          <a:tab pos="914400" algn="l"/>
                          <a:tab pos="1143000" algn="l"/>
                          <a:tab pos="1371600" algn="l"/>
                          <a:tab pos="1600200" algn="l"/>
                          <a:tab pos="1828800" algn="l"/>
                          <a:tab pos="2057400" algn="l"/>
                          <a:tab pos="2286000" algn="l"/>
                          <a:tab pos="2743200" algn="l"/>
                          <a:tab pos="3200400" algn="l"/>
                          <a:tab pos="3657600" algn="l"/>
                          <a:tab pos="4114800" algn="l"/>
                          <a:tab pos="4572000" algn="l"/>
                          <a:tab pos="5029200" algn="l"/>
                          <a:tab pos="5486400" algn="l"/>
                          <a:tab pos="5886450" algn="l"/>
                        </a:tabLst>
                      </a:pPr>
                      <a:r>
                        <a:rPr lang="en-US" sz="1800" dirty="0">
                          <a:effectLst/>
                        </a:rPr>
                        <a:t> </a:t>
                      </a:r>
                      <a:endParaRPr lang="en-US" sz="18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spcBef>
                          <a:spcPts val="0"/>
                        </a:spcBef>
                        <a:spcAft>
                          <a:spcPts val="0"/>
                        </a:spcAft>
                        <a:tabLst>
                          <a:tab pos="228600" algn="l"/>
                          <a:tab pos="457200" algn="l"/>
                          <a:tab pos="685800" algn="l"/>
                          <a:tab pos="914400" algn="l"/>
                          <a:tab pos="1143000" algn="l"/>
                          <a:tab pos="1371600" algn="l"/>
                          <a:tab pos="1600200" algn="l"/>
                          <a:tab pos="1828800" algn="l"/>
                          <a:tab pos="2057400" algn="l"/>
                          <a:tab pos="2286000" algn="l"/>
                          <a:tab pos="2743200" algn="l"/>
                          <a:tab pos="3200400" algn="l"/>
                          <a:tab pos="3657600" algn="l"/>
                          <a:tab pos="4114800" algn="l"/>
                          <a:tab pos="4572000" algn="l"/>
                          <a:tab pos="5029200" algn="l"/>
                          <a:tab pos="5486400" algn="l"/>
                          <a:tab pos="5886450" algn="l"/>
                        </a:tabLst>
                      </a:pPr>
                      <a:r>
                        <a:rPr lang="en-US" sz="1800" dirty="0">
                          <a:effectLst/>
                        </a:rPr>
                        <a:t> </a:t>
                      </a:r>
                      <a:endParaRPr lang="en-US" sz="18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gn="ctr">
                        <a:spcBef>
                          <a:spcPts val="0"/>
                        </a:spcBef>
                        <a:spcAft>
                          <a:spcPts val="0"/>
                        </a:spcAft>
                        <a:tabLst>
                          <a:tab pos="228600" algn="l"/>
                          <a:tab pos="457200" algn="l"/>
                          <a:tab pos="685800" algn="l"/>
                          <a:tab pos="914400" algn="l"/>
                          <a:tab pos="1143000" algn="l"/>
                          <a:tab pos="1371600" algn="l"/>
                          <a:tab pos="1600200" algn="l"/>
                          <a:tab pos="1828800" algn="l"/>
                          <a:tab pos="2057400" algn="l"/>
                          <a:tab pos="2286000" algn="l"/>
                          <a:tab pos="2743200" algn="l"/>
                          <a:tab pos="3200400" algn="l"/>
                          <a:tab pos="3657600" algn="l"/>
                          <a:tab pos="4114800" algn="l"/>
                          <a:tab pos="4572000" algn="l"/>
                          <a:tab pos="5029200" algn="l"/>
                          <a:tab pos="5486400" algn="l"/>
                          <a:tab pos="5886450" algn="l"/>
                        </a:tabLst>
                      </a:pPr>
                      <a:r>
                        <a:rPr lang="en-US" sz="1800" b="1" dirty="0">
                          <a:effectLst/>
                        </a:rPr>
                        <a:t>99.0% (</a:t>
                      </a:r>
                      <a:r>
                        <a:rPr lang="en-US" sz="1800" b="1" dirty="0" err="1">
                          <a:effectLst/>
                        </a:rPr>
                        <a:t>ASe</a:t>
                      </a:r>
                      <a:r>
                        <a:rPr lang="en-US" sz="1800" b="1" dirty="0">
                          <a:effectLst/>
                        </a:rPr>
                        <a:t>)</a:t>
                      </a:r>
                      <a:endParaRPr lang="en-US" sz="1800" b="1"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gn="ctr">
                        <a:spcBef>
                          <a:spcPts val="0"/>
                        </a:spcBef>
                        <a:spcAft>
                          <a:spcPts val="0"/>
                        </a:spcAft>
                        <a:tabLst>
                          <a:tab pos="228600" algn="l"/>
                          <a:tab pos="457200" algn="l"/>
                          <a:tab pos="685800" algn="l"/>
                          <a:tab pos="914400" algn="l"/>
                          <a:tab pos="1143000" algn="l"/>
                          <a:tab pos="1371600" algn="l"/>
                          <a:tab pos="1600200" algn="l"/>
                          <a:tab pos="1828800" algn="l"/>
                          <a:tab pos="2057400" algn="l"/>
                          <a:tab pos="2286000" algn="l"/>
                          <a:tab pos="2743200" algn="l"/>
                          <a:tab pos="3200400" algn="l"/>
                          <a:tab pos="3657600" algn="l"/>
                          <a:tab pos="4114800" algn="l"/>
                          <a:tab pos="4572000" algn="l"/>
                          <a:tab pos="5029200" algn="l"/>
                          <a:tab pos="5486400" algn="l"/>
                          <a:tab pos="5886450" algn="l"/>
                        </a:tabLst>
                      </a:pPr>
                      <a:r>
                        <a:rPr lang="en-US" sz="1800" b="1" dirty="0">
                          <a:effectLst/>
                        </a:rPr>
                        <a:t>95.5% (</a:t>
                      </a:r>
                      <a:r>
                        <a:rPr lang="en-US" sz="1800" b="1" dirty="0" err="1">
                          <a:effectLst/>
                        </a:rPr>
                        <a:t>ASp</a:t>
                      </a:r>
                      <a:r>
                        <a:rPr lang="en-US" sz="1800" b="1" dirty="0">
                          <a:effectLst/>
                        </a:rPr>
                        <a:t>)</a:t>
                      </a:r>
                      <a:endParaRPr lang="en-US" sz="1800" b="1"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3443804705"/>
                  </a:ext>
                </a:extLst>
              </a:tr>
              <a:tr h="315351">
                <a:tc>
                  <a:txBody>
                    <a:bodyPr/>
                    <a:lstStyle/>
                    <a:p>
                      <a:pPr marL="0" marR="0">
                        <a:spcBef>
                          <a:spcPts val="0"/>
                        </a:spcBef>
                        <a:spcAft>
                          <a:spcPts val="0"/>
                        </a:spcAft>
                        <a:tabLst>
                          <a:tab pos="228600" algn="l"/>
                          <a:tab pos="457200" algn="l"/>
                          <a:tab pos="685800" algn="l"/>
                          <a:tab pos="914400" algn="l"/>
                          <a:tab pos="1143000" algn="l"/>
                          <a:tab pos="1371600" algn="l"/>
                          <a:tab pos="1600200" algn="l"/>
                          <a:tab pos="1828800" algn="l"/>
                          <a:tab pos="2057400" algn="l"/>
                          <a:tab pos="2286000" algn="l"/>
                          <a:tab pos="2743200" algn="l"/>
                          <a:tab pos="3200400" algn="l"/>
                          <a:tab pos="3657600" algn="l"/>
                          <a:tab pos="4114800" algn="l"/>
                          <a:tab pos="4572000" algn="l"/>
                          <a:tab pos="5029200" algn="l"/>
                          <a:tab pos="5486400" algn="l"/>
                          <a:tab pos="5886450" algn="l"/>
                        </a:tabLst>
                      </a:pPr>
                      <a:endParaRPr lang="en-US" sz="18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spcBef>
                          <a:spcPts val="0"/>
                        </a:spcBef>
                        <a:spcAft>
                          <a:spcPts val="0"/>
                        </a:spcAft>
                        <a:tabLst>
                          <a:tab pos="228600" algn="l"/>
                          <a:tab pos="457200" algn="l"/>
                          <a:tab pos="685800" algn="l"/>
                          <a:tab pos="914400" algn="l"/>
                          <a:tab pos="1143000" algn="l"/>
                          <a:tab pos="1371600" algn="l"/>
                          <a:tab pos="1600200" algn="l"/>
                          <a:tab pos="1828800" algn="l"/>
                          <a:tab pos="2057400" algn="l"/>
                          <a:tab pos="2286000" algn="l"/>
                          <a:tab pos="2743200" algn="l"/>
                          <a:tab pos="3200400" algn="l"/>
                          <a:tab pos="3657600" algn="l"/>
                          <a:tab pos="4114800" algn="l"/>
                          <a:tab pos="4572000" algn="l"/>
                          <a:tab pos="5029200" algn="l"/>
                          <a:tab pos="5486400" algn="l"/>
                          <a:tab pos="5886450" algn="l"/>
                        </a:tabLst>
                      </a:pPr>
                      <a:endParaRPr lang="en-US" sz="18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spcBef>
                          <a:spcPts val="0"/>
                        </a:spcBef>
                        <a:spcAft>
                          <a:spcPts val="0"/>
                        </a:spcAft>
                        <a:tabLst>
                          <a:tab pos="228600" algn="l"/>
                          <a:tab pos="457200" algn="l"/>
                          <a:tab pos="685800" algn="l"/>
                          <a:tab pos="914400" algn="l"/>
                          <a:tab pos="1143000" algn="l"/>
                          <a:tab pos="1371600" algn="l"/>
                          <a:tab pos="1600200" algn="l"/>
                          <a:tab pos="1828800" algn="l"/>
                          <a:tab pos="2057400" algn="l"/>
                          <a:tab pos="2286000" algn="l"/>
                          <a:tab pos="2743200" algn="l"/>
                          <a:tab pos="3200400" algn="l"/>
                          <a:tab pos="3657600" algn="l"/>
                          <a:tab pos="4114800" algn="l"/>
                          <a:tab pos="4572000" algn="l"/>
                          <a:tab pos="5029200" algn="l"/>
                          <a:tab pos="5486400" algn="l"/>
                          <a:tab pos="5886450" algn="l"/>
                        </a:tabLst>
                      </a:pPr>
                      <a:endParaRPr lang="en-US" sz="18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gn="ctr">
                        <a:spcBef>
                          <a:spcPts val="0"/>
                        </a:spcBef>
                        <a:spcAft>
                          <a:spcPts val="0"/>
                        </a:spcAft>
                        <a:tabLst>
                          <a:tab pos="228600" algn="l"/>
                          <a:tab pos="457200" algn="l"/>
                          <a:tab pos="685800" algn="l"/>
                          <a:tab pos="914400" algn="l"/>
                          <a:tab pos="1143000" algn="l"/>
                          <a:tab pos="1371600" algn="l"/>
                          <a:tab pos="1600200" algn="l"/>
                          <a:tab pos="1828800" algn="l"/>
                          <a:tab pos="2057400" algn="l"/>
                          <a:tab pos="2286000" algn="l"/>
                          <a:tab pos="2743200" algn="l"/>
                          <a:tab pos="3200400" algn="l"/>
                          <a:tab pos="3657600" algn="l"/>
                          <a:tab pos="4114800" algn="l"/>
                          <a:tab pos="4572000" algn="l"/>
                          <a:tab pos="5029200" algn="l"/>
                          <a:tab pos="5486400" algn="l"/>
                          <a:tab pos="5886450" algn="l"/>
                        </a:tabLst>
                      </a:pPr>
                      <a:endParaRPr lang="en-US" sz="1800" b="1"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gn="ctr">
                        <a:spcBef>
                          <a:spcPts val="0"/>
                        </a:spcBef>
                        <a:spcAft>
                          <a:spcPts val="0"/>
                        </a:spcAft>
                        <a:tabLst>
                          <a:tab pos="228600" algn="l"/>
                          <a:tab pos="457200" algn="l"/>
                          <a:tab pos="685800" algn="l"/>
                          <a:tab pos="914400" algn="l"/>
                          <a:tab pos="1143000" algn="l"/>
                          <a:tab pos="1371600" algn="l"/>
                          <a:tab pos="1600200" algn="l"/>
                          <a:tab pos="1828800" algn="l"/>
                          <a:tab pos="2057400" algn="l"/>
                          <a:tab pos="2286000" algn="l"/>
                          <a:tab pos="2743200" algn="l"/>
                          <a:tab pos="3200400" algn="l"/>
                          <a:tab pos="3657600" algn="l"/>
                          <a:tab pos="4114800" algn="l"/>
                          <a:tab pos="4572000" algn="l"/>
                          <a:tab pos="5029200" algn="l"/>
                          <a:tab pos="5486400" algn="l"/>
                          <a:tab pos="5886450" algn="l"/>
                        </a:tabLst>
                      </a:pPr>
                      <a:endParaRPr lang="en-US" sz="1800" b="1"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158548766"/>
                  </a:ext>
                </a:extLst>
              </a:tr>
              <a:tr h="630701">
                <a:tc rowSpan="2">
                  <a:txBody>
                    <a:bodyPr/>
                    <a:lstStyle/>
                    <a:p>
                      <a:pPr marL="0" marR="0" algn="ctr">
                        <a:spcBef>
                          <a:spcPts val="0"/>
                        </a:spcBef>
                        <a:spcAft>
                          <a:spcPts val="0"/>
                        </a:spcAft>
                        <a:tabLst>
                          <a:tab pos="228600" algn="l"/>
                          <a:tab pos="457200" algn="l"/>
                          <a:tab pos="685800" algn="l"/>
                          <a:tab pos="914400" algn="l"/>
                          <a:tab pos="1143000" algn="l"/>
                          <a:tab pos="1371600" algn="l"/>
                          <a:tab pos="1600200" algn="l"/>
                          <a:tab pos="1828800" algn="l"/>
                          <a:tab pos="2057400" algn="l"/>
                          <a:tab pos="2286000" algn="l"/>
                          <a:tab pos="2743200" algn="l"/>
                          <a:tab pos="3200400" algn="l"/>
                          <a:tab pos="3657600" algn="l"/>
                          <a:tab pos="4114800" algn="l"/>
                          <a:tab pos="4572000" algn="l"/>
                          <a:tab pos="5029200" algn="l"/>
                          <a:tab pos="5486400" algn="l"/>
                          <a:tab pos="5886450" algn="l"/>
                        </a:tabLst>
                      </a:pPr>
                      <a:r>
                        <a:rPr lang="en-US" sz="1800" dirty="0">
                          <a:effectLst/>
                          <a:latin typeface="Arial" panose="020B0604020202020204" pitchFamily="34" charset="0"/>
                          <a:ea typeface="Times New Roman" panose="02020603050405020304" pitchFamily="18" charset="0"/>
                          <a:cs typeface="Times New Roman" panose="02020603050405020304" pitchFamily="18" charset="0"/>
                        </a:rPr>
                        <a:t>2023</a:t>
                      </a:r>
                    </a:p>
                  </a:txBody>
                  <a:tcPr marL="68580" marR="68580" marT="0" marB="0" anchor="ctr"/>
                </a:tc>
                <a:tc>
                  <a:txBody>
                    <a:bodyPr/>
                    <a:lstStyle/>
                    <a:p>
                      <a:pPr marL="0" marR="0">
                        <a:spcBef>
                          <a:spcPts val="0"/>
                        </a:spcBef>
                        <a:spcAft>
                          <a:spcPts val="0"/>
                        </a:spcAft>
                        <a:tabLst>
                          <a:tab pos="228600" algn="l"/>
                          <a:tab pos="457200" algn="l"/>
                          <a:tab pos="685800" algn="l"/>
                          <a:tab pos="914400" algn="l"/>
                          <a:tab pos="1143000" algn="l"/>
                          <a:tab pos="1371600" algn="l"/>
                          <a:tab pos="1600200" algn="l"/>
                          <a:tab pos="1828800" algn="l"/>
                          <a:tab pos="2057400" algn="l"/>
                          <a:tab pos="2286000" algn="l"/>
                          <a:tab pos="2743200" algn="l"/>
                          <a:tab pos="3200400" algn="l"/>
                          <a:tab pos="3657600" algn="l"/>
                          <a:tab pos="4114800" algn="l"/>
                          <a:tab pos="4572000" algn="l"/>
                          <a:tab pos="5029200" algn="l"/>
                          <a:tab pos="5486400" algn="l"/>
                          <a:tab pos="5886450" algn="l"/>
                        </a:tabLst>
                      </a:pPr>
                      <a:endParaRPr lang="en-US" sz="18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spcBef>
                          <a:spcPts val="0"/>
                        </a:spcBef>
                        <a:spcAft>
                          <a:spcPts val="0"/>
                        </a:spcAft>
                        <a:tabLst>
                          <a:tab pos="228600" algn="l"/>
                          <a:tab pos="457200" algn="l"/>
                          <a:tab pos="685800" algn="l"/>
                          <a:tab pos="914400" algn="l"/>
                          <a:tab pos="1143000" algn="l"/>
                          <a:tab pos="1371600" algn="l"/>
                          <a:tab pos="1600200" algn="l"/>
                          <a:tab pos="1828800" algn="l"/>
                          <a:tab pos="2057400" algn="l"/>
                          <a:tab pos="2286000" algn="l"/>
                          <a:tab pos="2743200" algn="l"/>
                          <a:tab pos="3200400" algn="l"/>
                          <a:tab pos="3657600" algn="l"/>
                          <a:tab pos="4114800" algn="l"/>
                          <a:tab pos="4572000" algn="l"/>
                          <a:tab pos="5029200" algn="l"/>
                          <a:tab pos="5486400" algn="l"/>
                          <a:tab pos="5886450" algn="l"/>
                        </a:tabLst>
                      </a:pPr>
                      <a:r>
                        <a:rPr lang="en-US" sz="1800" dirty="0">
                          <a:effectLst/>
                          <a:latin typeface="Arial" panose="020B0604020202020204" pitchFamily="34" charset="0"/>
                          <a:ea typeface="Times New Roman" panose="02020603050405020304" pitchFamily="18" charset="0"/>
                          <a:cs typeface="Times New Roman" panose="02020603050405020304" pitchFamily="18" charset="0"/>
                        </a:rPr>
                        <a:t>Positive</a:t>
                      </a:r>
                    </a:p>
                  </a:txBody>
                  <a:tcPr marL="68580" marR="68580" marT="0" marB="0"/>
                </a:tc>
                <a:tc>
                  <a:txBody>
                    <a:bodyPr/>
                    <a:lstStyle/>
                    <a:p>
                      <a:pPr marL="0" marR="0" algn="ctr">
                        <a:spcBef>
                          <a:spcPts val="0"/>
                        </a:spcBef>
                        <a:spcAft>
                          <a:spcPts val="0"/>
                        </a:spcAft>
                        <a:tabLst>
                          <a:tab pos="228600" algn="l"/>
                          <a:tab pos="457200" algn="l"/>
                          <a:tab pos="685800" algn="l"/>
                          <a:tab pos="914400" algn="l"/>
                          <a:tab pos="1143000" algn="l"/>
                          <a:tab pos="1371600" algn="l"/>
                          <a:tab pos="1600200" algn="l"/>
                          <a:tab pos="1828800" algn="l"/>
                          <a:tab pos="2057400" algn="l"/>
                          <a:tab pos="2286000" algn="l"/>
                          <a:tab pos="2743200" algn="l"/>
                          <a:tab pos="3200400" algn="l"/>
                          <a:tab pos="3657600" algn="l"/>
                          <a:tab pos="4114800" algn="l"/>
                          <a:tab pos="4572000" algn="l"/>
                          <a:tab pos="5029200" algn="l"/>
                          <a:tab pos="5486400" algn="l"/>
                          <a:tab pos="5886450" algn="l"/>
                        </a:tabLst>
                      </a:pPr>
                      <a:r>
                        <a:rPr lang="en-US" sz="1800" dirty="0">
                          <a:effectLst/>
                        </a:rPr>
                        <a:t>36</a:t>
                      </a:r>
                    </a:p>
                    <a:p>
                      <a:pPr marL="0" marR="0" algn="ctr">
                        <a:spcBef>
                          <a:spcPts val="0"/>
                        </a:spcBef>
                        <a:spcAft>
                          <a:spcPts val="0"/>
                        </a:spcAft>
                        <a:tabLst>
                          <a:tab pos="228600" algn="l"/>
                          <a:tab pos="457200" algn="l"/>
                          <a:tab pos="685800" algn="l"/>
                          <a:tab pos="914400" algn="l"/>
                          <a:tab pos="1143000" algn="l"/>
                          <a:tab pos="1371600" algn="l"/>
                          <a:tab pos="1600200" algn="l"/>
                          <a:tab pos="1828800" algn="l"/>
                          <a:tab pos="2057400" algn="l"/>
                          <a:tab pos="2286000" algn="l"/>
                          <a:tab pos="2743200" algn="l"/>
                          <a:tab pos="3200400" algn="l"/>
                          <a:tab pos="3657600" algn="l"/>
                          <a:tab pos="4114800" algn="l"/>
                          <a:tab pos="4572000" algn="l"/>
                          <a:tab pos="5029200" algn="l"/>
                          <a:tab pos="5486400" algn="l"/>
                          <a:tab pos="5886450" algn="l"/>
                        </a:tabLst>
                      </a:pPr>
                      <a:r>
                        <a:rPr lang="en-US" sz="1800" dirty="0">
                          <a:effectLst/>
                        </a:rPr>
                        <a:t>(True Positives)</a:t>
                      </a:r>
                      <a:endParaRPr lang="en-US" sz="18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gn="ctr">
                        <a:spcBef>
                          <a:spcPts val="0"/>
                        </a:spcBef>
                        <a:spcAft>
                          <a:spcPts val="0"/>
                        </a:spcAft>
                        <a:tabLst>
                          <a:tab pos="228600" algn="l"/>
                          <a:tab pos="457200" algn="l"/>
                          <a:tab pos="685800" algn="l"/>
                          <a:tab pos="914400" algn="l"/>
                          <a:tab pos="1143000" algn="l"/>
                          <a:tab pos="1371600" algn="l"/>
                          <a:tab pos="1600200" algn="l"/>
                          <a:tab pos="1828800" algn="l"/>
                          <a:tab pos="2057400" algn="l"/>
                          <a:tab pos="2286000" algn="l"/>
                          <a:tab pos="2743200" algn="l"/>
                          <a:tab pos="3200400" algn="l"/>
                          <a:tab pos="3657600" algn="l"/>
                          <a:tab pos="4114800" algn="l"/>
                          <a:tab pos="4572000" algn="l"/>
                          <a:tab pos="5029200" algn="l"/>
                          <a:tab pos="5486400" algn="l"/>
                          <a:tab pos="5886450" algn="l"/>
                        </a:tabLst>
                      </a:pPr>
                      <a:r>
                        <a:rPr lang="en-US" sz="1800" dirty="0">
                          <a:effectLst/>
                        </a:rPr>
                        <a:t>0</a:t>
                      </a:r>
                    </a:p>
                    <a:p>
                      <a:pPr marL="0" marR="0" algn="ctr">
                        <a:spcBef>
                          <a:spcPts val="0"/>
                        </a:spcBef>
                        <a:spcAft>
                          <a:spcPts val="0"/>
                        </a:spcAft>
                        <a:tabLst>
                          <a:tab pos="228600" algn="l"/>
                          <a:tab pos="457200" algn="l"/>
                          <a:tab pos="685800" algn="l"/>
                          <a:tab pos="914400" algn="l"/>
                          <a:tab pos="1143000" algn="l"/>
                          <a:tab pos="1371600" algn="l"/>
                          <a:tab pos="1600200" algn="l"/>
                          <a:tab pos="1828800" algn="l"/>
                          <a:tab pos="2057400" algn="l"/>
                          <a:tab pos="2286000" algn="l"/>
                          <a:tab pos="2743200" algn="l"/>
                          <a:tab pos="3200400" algn="l"/>
                          <a:tab pos="3657600" algn="l"/>
                          <a:tab pos="4114800" algn="l"/>
                          <a:tab pos="4572000" algn="l"/>
                          <a:tab pos="5029200" algn="l"/>
                          <a:tab pos="5486400" algn="l"/>
                          <a:tab pos="5886450" algn="l"/>
                        </a:tabLst>
                      </a:pPr>
                      <a:r>
                        <a:rPr lang="en-US" sz="1800" dirty="0">
                          <a:effectLst/>
                        </a:rPr>
                        <a:t>(False Positives)</a:t>
                      </a:r>
                      <a:endParaRPr lang="en-US" sz="18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1109355069"/>
                  </a:ext>
                </a:extLst>
              </a:tr>
              <a:tr h="630701">
                <a:tc vMerge="1">
                  <a:txBody>
                    <a:bodyPr/>
                    <a:lstStyle/>
                    <a:p>
                      <a:pPr marL="0" marR="0">
                        <a:spcBef>
                          <a:spcPts val="0"/>
                        </a:spcBef>
                        <a:spcAft>
                          <a:spcPts val="0"/>
                        </a:spcAft>
                        <a:tabLst>
                          <a:tab pos="228600" algn="l"/>
                          <a:tab pos="457200" algn="l"/>
                          <a:tab pos="685800" algn="l"/>
                          <a:tab pos="914400" algn="l"/>
                          <a:tab pos="1143000" algn="l"/>
                          <a:tab pos="1371600" algn="l"/>
                          <a:tab pos="1600200" algn="l"/>
                          <a:tab pos="1828800" algn="l"/>
                          <a:tab pos="2057400" algn="l"/>
                          <a:tab pos="2286000" algn="l"/>
                          <a:tab pos="2743200" algn="l"/>
                          <a:tab pos="3200400" algn="l"/>
                          <a:tab pos="3657600" algn="l"/>
                          <a:tab pos="4114800" algn="l"/>
                          <a:tab pos="4572000" algn="l"/>
                          <a:tab pos="5029200" algn="l"/>
                          <a:tab pos="5486400" algn="l"/>
                          <a:tab pos="5886450" algn="l"/>
                        </a:tabLst>
                      </a:pPr>
                      <a:endParaRPr lang="en-US" sz="10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spcBef>
                          <a:spcPts val="0"/>
                        </a:spcBef>
                        <a:spcAft>
                          <a:spcPts val="0"/>
                        </a:spcAft>
                        <a:tabLst>
                          <a:tab pos="228600" algn="l"/>
                          <a:tab pos="457200" algn="l"/>
                          <a:tab pos="685800" algn="l"/>
                          <a:tab pos="914400" algn="l"/>
                          <a:tab pos="1143000" algn="l"/>
                          <a:tab pos="1371600" algn="l"/>
                          <a:tab pos="1600200" algn="l"/>
                          <a:tab pos="1828800" algn="l"/>
                          <a:tab pos="2057400" algn="l"/>
                          <a:tab pos="2286000" algn="l"/>
                          <a:tab pos="2743200" algn="l"/>
                          <a:tab pos="3200400" algn="l"/>
                          <a:tab pos="3657600" algn="l"/>
                          <a:tab pos="4114800" algn="l"/>
                          <a:tab pos="4572000" algn="l"/>
                          <a:tab pos="5029200" algn="l"/>
                          <a:tab pos="5486400" algn="l"/>
                          <a:tab pos="5886450" algn="l"/>
                        </a:tabLst>
                      </a:pPr>
                      <a:endParaRPr lang="en-US" sz="18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spcBef>
                          <a:spcPts val="0"/>
                        </a:spcBef>
                        <a:spcAft>
                          <a:spcPts val="0"/>
                        </a:spcAft>
                        <a:tabLst>
                          <a:tab pos="228600" algn="l"/>
                          <a:tab pos="457200" algn="l"/>
                          <a:tab pos="685800" algn="l"/>
                          <a:tab pos="914400" algn="l"/>
                          <a:tab pos="1143000" algn="l"/>
                          <a:tab pos="1371600" algn="l"/>
                          <a:tab pos="1600200" algn="l"/>
                          <a:tab pos="1828800" algn="l"/>
                          <a:tab pos="2057400" algn="l"/>
                          <a:tab pos="2286000" algn="l"/>
                          <a:tab pos="2743200" algn="l"/>
                          <a:tab pos="3200400" algn="l"/>
                          <a:tab pos="3657600" algn="l"/>
                          <a:tab pos="4114800" algn="l"/>
                          <a:tab pos="4572000" algn="l"/>
                          <a:tab pos="5029200" algn="l"/>
                          <a:tab pos="5486400" algn="l"/>
                          <a:tab pos="5886450" algn="l"/>
                        </a:tabLst>
                      </a:pPr>
                      <a:r>
                        <a:rPr lang="en-US" sz="1800" dirty="0">
                          <a:effectLst/>
                          <a:latin typeface="Arial" panose="020B0604020202020204" pitchFamily="34" charset="0"/>
                          <a:ea typeface="Times New Roman" panose="02020603050405020304" pitchFamily="18" charset="0"/>
                          <a:cs typeface="Times New Roman" panose="02020603050405020304" pitchFamily="18" charset="0"/>
                        </a:rPr>
                        <a:t>Negative</a:t>
                      </a:r>
                    </a:p>
                  </a:txBody>
                  <a:tcPr marL="68580" marR="68580" marT="0" marB="0"/>
                </a:tc>
                <a:tc>
                  <a:txBody>
                    <a:bodyPr/>
                    <a:lstStyle/>
                    <a:p>
                      <a:pPr marL="0" marR="0" algn="ctr">
                        <a:spcBef>
                          <a:spcPts val="0"/>
                        </a:spcBef>
                        <a:spcAft>
                          <a:spcPts val="0"/>
                        </a:spcAft>
                        <a:tabLst>
                          <a:tab pos="228600" algn="l"/>
                          <a:tab pos="457200" algn="l"/>
                          <a:tab pos="685800" algn="l"/>
                          <a:tab pos="914400" algn="l"/>
                          <a:tab pos="1143000" algn="l"/>
                          <a:tab pos="1371600" algn="l"/>
                          <a:tab pos="1600200" algn="l"/>
                          <a:tab pos="1828800" algn="l"/>
                          <a:tab pos="2057400" algn="l"/>
                          <a:tab pos="2286000" algn="l"/>
                          <a:tab pos="2743200" algn="l"/>
                          <a:tab pos="3200400" algn="l"/>
                          <a:tab pos="3657600" algn="l"/>
                          <a:tab pos="4114800" algn="l"/>
                          <a:tab pos="4572000" algn="l"/>
                          <a:tab pos="5029200" algn="l"/>
                          <a:tab pos="5486400" algn="l"/>
                          <a:tab pos="5886450" algn="l"/>
                        </a:tabLst>
                      </a:pPr>
                      <a:r>
                        <a:rPr lang="en-US" sz="1800" dirty="0">
                          <a:effectLst/>
                        </a:rPr>
                        <a:t>0</a:t>
                      </a:r>
                    </a:p>
                    <a:p>
                      <a:pPr marL="0" marR="0" algn="ctr">
                        <a:spcBef>
                          <a:spcPts val="0"/>
                        </a:spcBef>
                        <a:spcAft>
                          <a:spcPts val="0"/>
                        </a:spcAft>
                        <a:tabLst>
                          <a:tab pos="228600" algn="l"/>
                          <a:tab pos="457200" algn="l"/>
                          <a:tab pos="685800" algn="l"/>
                          <a:tab pos="914400" algn="l"/>
                          <a:tab pos="1143000" algn="l"/>
                          <a:tab pos="1371600" algn="l"/>
                          <a:tab pos="1600200" algn="l"/>
                          <a:tab pos="1828800" algn="l"/>
                          <a:tab pos="2057400" algn="l"/>
                          <a:tab pos="2286000" algn="l"/>
                          <a:tab pos="2743200" algn="l"/>
                          <a:tab pos="3200400" algn="l"/>
                          <a:tab pos="3657600" algn="l"/>
                          <a:tab pos="4114800" algn="l"/>
                          <a:tab pos="4572000" algn="l"/>
                          <a:tab pos="5029200" algn="l"/>
                          <a:tab pos="5486400" algn="l"/>
                          <a:tab pos="5886450" algn="l"/>
                        </a:tabLst>
                      </a:pPr>
                      <a:r>
                        <a:rPr lang="en-US" sz="1800" dirty="0">
                          <a:effectLst/>
                        </a:rPr>
                        <a:t>(False Negatives)</a:t>
                      </a:r>
                      <a:endParaRPr lang="en-US" sz="18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gn="ctr">
                        <a:spcBef>
                          <a:spcPts val="0"/>
                        </a:spcBef>
                        <a:spcAft>
                          <a:spcPts val="0"/>
                        </a:spcAft>
                        <a:tabLst>
                          <a:tab pos="228600" algn="l"/>
                          <a:tab pos="457200" algn="l"/>
                          <a:tab pos="685800" algn="l"/>
                          <a:tab pos="914400" algn="l"/>
                          <a:tab pos="1143000" algn="l"/>
                          <a:tab pos="1371600" algn="l"/>
                          <a:tab pos="1600200" algn="l"/>
                          <a:tab pos="1828800" algn="l"/>
                          <a:tab pos="2057400" algn="l"/>
                          <a:tab pos="2286000" algn="l"/>
                          <a:tab pos="2743200" algn="l"/>
                          <a:tab pos="3200400" algn="l"/>
                          <a:tab pos="3657600" algn="l"/>
                          <a:tab pos="4114800" algn="l"/>
                          <a:tab pos="4572000" algn="l"/>
                          <a:tab pos="5029200" algn="l"/>
                          <a:tab pos="5486400" algn="l"/>
                          <a:tab pos="5886450" algn="l"/>
                        </a:tabLst>
                      </a:pPr>
                      <a:r>
                        <a:rPr lang="en-US" sz="1800" dirty="0">
                          <a:effectLst/>
                        </a:rPr>
                        <a:t>39</a:t>
                      </a:r>
                    </a:p>
                    <a:p>
                      <a:pPr marL="0" marR="0" algn="ctr">
                        <a:spcBef>
                          <a:spcPts val="0"/>
                        </a:spcBef>
                        <a:spcAft>
                          <a:spcPts val="0"/>
                        </a:spcAft>
                        <a:tabLst>
                          <a:tab pos="228600" algn="l"/>
                          <a:tab pos="457200" algn="l"/>
                          <a:tab pos="685800" algn="l"/>
                          <a:tab pos="914400" algn="l"/>
                          <a:tab pos="1143000" algn="l"/>
                          <a:tab pos="1371600" algn="l"/>
                          <a:tab pos="1600200" algn="l"/>
                          <a:tab pos="1828800" algn="l"/>
                          <a:tab pos="2057400" algn="l"/>
                          <a:tab pos="2286000" algn="l"/>
                          <a:tab pos="2743200" algn="l"/>
                          <a:tab pos="3200400" algn="l"/>
                          <a:tab pos="3657600" algn="l"/>
                          <a:tab pos="4114800" algn="l"/>
                          <a:tab pos="4572000" algn="l"/>
                          <a:tab pos="5029200" algn="l"/>
                          <a:tab pos="5486400" algn="l"/>
                          <a:tab pos="5886450" algn="l"/>
                        </a:tabLst>
                      </a:pPr>
                      <a:r>
                        <a:rPr lang="en-US" sz="1800" dirty="0">
                          <a:effectLst/>
                        </a:rPr>
                        <a:t>(True Negatives)</a:t>
                      </a:r>
                      <a:endParaRPr lang="en-US" sz="18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2994087746"/>
                  </a:ext>
                </a:extLst>
              </a:tr>
              <a:tr h="315351">
                <a:tc>
                  <a:txBody>
                    <a:bodyPr/>
                    <a:lstStyle/>
                    <a:p>
                      <a:pPr marL="0" marR="0">
                        <a:spcBef>
                          <a:spcPts val="0"/>
                        </a:spcBef>
                        <a:spcAft>
                          <a:spcPts val="0"/>
                        </a:spcAft>
                        <a:tabLst>
                          <a:tab pos="228600" algn="l"/>
                          <a:tab pos="457200" algn="l"/>
                          <a:tab pos="685800" algn="l"/>
                          <a:tab pos="914400" algn="l"/>
                          <a:tab pos="1143000" algn="l"/>
                          <a:tab pos="1371600" algn="l"/>
                          <a:tab pos="1600200" algn="l"/>
                          <a:tab pos="1828800" algn="l"/>
                          <a:tab pos="2057400" algn="l"/>
                          <a:tab pos="2286000" algn="l"/>
                          <a:tab pos="2743200" algn="l"/>
                          <a:tab pos="3200400" algn="l"/>
                          <a:tab pos="3657600" algn="l"/>
                          <a:tab pos="4114800" algn="l"/>
                          <a:tab pos="4572000" algn="l"/>
                          <a:tab pos="5029200" algn="l"/>
                          <a:tab pos="5486400" algn="l"/>
                          <a:tab pos="5886450" algn="l"/>
                        </a:tabLst>
                      </a:pPr>
                      <a:endParaRPr lang="en-US" sz="18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spcBef>
                          <a:spcPts val="0"/>
                        </a:spcBef>
                        <a:spcAft>
                          <a:spcPts val="0"/>
                        </a:spcAft>
                        <a:tabLst>
                          <a:tab pos="228600" algn="l"/>
                          <a:tab pos="457200" algn="l"/>
                          <a:tab pos="685800" algn="l"/>
                          <a:tab pos="914400" algn="l"/>
                          <a:tab pos="1143000" algn="l"/>
                          <a:tab pos="1371600" algn="l"/>
                          <a:tab pos="1600200" algn="l"/>
                          <a:tab pos="1828800" algn="l"/>
                          <a:tab pos="2057400" algn="l"/>
                          <a:tab pos="2286000" algn="l"/>
                          <a:tab pos="2743200" algn="l"/>
                          <a:tab pos="3200400" algn="l"/>
                          <a:tab pos="3657600" algn="l"/>
                          <a:tab pos="4114800" algn="l"/>
                          <a:tab pos="4572000" algn="l"/>
                          <a:tab pos="5029200" algn="l"/>
                          <a:tab pos="5486400" algn="l"/>
                          <a:tab pos="5886450" algn="l"/>
                        </a:tabLst>
                      </a:pPr>
                      <a:endParaRPr lang="en-US" sz="18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spcBef>
                          <a:spcPts val="0"/>
                        </a:spcBef>
                        <a:spcAft>
                          <a:spcPts val="0"/>
                        </a:spcAft>
                        <a:tabLst>
                          <a:tab pos="228600" algn="l"/>
                          <a:tab pos="457200" algn="l"/>
                          <a:tab pos="685800" algn="l"/>
                          <a:tab pos="914400" algn="l"/>
                          <a:tab pos="1143000" algn="l"/>
                          <a:tab pos="1371600" algn="l"/>
                          <a:tab pos="1600200" algn="l"/>
                          <a:tab pos="1828800" algn="l"/>
                          <a:tab pos="2057400" algn="l"/>
                          <a:tab pos="2286000" algn="l"/>
                          <a:tab pos="2743200" algn="l"/>
                          <a:tab pos="3200400" algn="l"/>
                          <a:tab pos="3657600" algn="l"/>
                          <a:tab pos="4114800" algn="l"/>
                          <a:tab pos="4572000" algn="l"/>
                          <a:tab pos="5029200" algn="l"/>
                          <a:tab pos="5486400" algn="l"/>
                          <a:tab pos="5886450" algn="l"/>
                        </a:tabLst>
                      </a:pPr>
                      <a:endParaRPr lang="en-US" sz="18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gn="ctr">
                        <a:spcBef>
                          <a:spcPts val="0"/>
                        </a:spcBef>
                        <a:spcAft>
                          <a:spcPts val="0"/>
                        </a:spcAft>
                        <a:tabLst>
                          <a:tab pos="228600" algn="l"/>
                          <a:tab pos="457200" algn="l"/>
                          <a:tab pos="685800" algn="l"/>
                          <a:tab pos="914400" algn="l"/>
                          <a:tab pos="1143000" algn="l"/>
                          <a:tab pos="1371600" algn="l"/>
                          <a:tab pos="1600200" algn="l"/>
                          <a:tab pos="1828800" algn="l"/>
                          <a:tab pos="2057400" algn="l"/>
                          <a:tab pos="2286000" algn="l"/>
                          <a:tab pos="2743200" algn="l"/>
                          <a:tab pos="3200400" algn="l"/>
                          <a:tab pos="3657600" algn="l"/>
                          <a:tab pos="4114800" algn="l"/>
                          <a:tab pos="4572000" algn="l"/>
                          <a:tab pos="5029200" algn="l"/>
                          <a:tab pos="5486400" algn="l"/>
                          <a:tab pos="5886450" algn="l"/>
                        </a:tabLst>
                      </a:pPr>
                      <a:r>
                        <a:rPr lang="en-US" sz="1800" b="1" dirty="0">
                          <a:effectLst/>
                        </a:rPr>
                        <a:t>100% (</a:t>
                      </a:r>
                      <a:r>
                        <a:rPr lang="en-US" sz="1800" b="1" dirty="0" err="1">
                          <a:effectLst/>
                        </a:rPr>
                        <a:t>ASe</a:t>
                      </a:r>
                      <a:r>
                        <a:rPr lang="en-US" sz="1800" b="1" dirty="0">
                          <a:effectLst/>
                        </a:rPr>
                        <a:t>)</a:t>
                      </a:r>
                      <a:endParaRPr lang="en-US" sz="1800" b="1"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gn="ctr">
                        <a:spcBef>
                          <a:spcPts val="0"/>
                        </a:spcBef>
                        <a:spcAft>
                          <a:spcPts val="0"/>
                        </a:spcAft>
                        <a:tabLst>
                          <a:tab pos="228600" algn="l"/>
                          <a:tab pos="457200" algn="l"/>
                          <a:tab pos="685800" algn="l"/>
                          <a:tab pos="914400" algn="l"/>
                          <a:tab pos="1143000" algn="l"/>
                          <a:tab pos="1371600" algn="l"/>
                          <a:tab pos="1600200" algn="l"/>
                          <a:tab pos="1828800" algn="l"/>
                          <a:tab pos="2057400" algn="l"/>
                          <a:tab pos="2286000" algn="l"/>
                          <a:tab pos="2743200" algn="l"/>
                          <a:tab pos="3200400" algn="l"/>
                          <a:tab pos="3657600" algn="l"/>
                          <a:tab pos="4114800" algn="l"/>
                          <a:tab pos="4572000" algn="l"/>
                          <a:tab pos="5029200" algn="l"/>
                          <a:tab pos="5486400" algn="l"/>
                          <a:tab pos="5886450" algn="l"/>
                        </a:tabLst>
                      </a:pPr>
                      <a:r>
                        <a:rPr lang="en-US" sz="1800" b="1" dirty="0">
                          <a:effectLst/>
                        </a:rPr>
                        <a:t>100% (</a:t>
                      </a:r>
                      <a:r>
                        <a:rPr lang="en-US" sz="1800" b="1" dirty="0" err="1">
                          <a:effectLst/>
                        </a:rPr>
                        <a:t>ASp</a:t>
                      </a:r>
                      <a:r>
                        <a:rPr lang="en-US" sz="1800" b="1" dirty="0">
                          <a:effectLst/>
                        </a:rPr>
                        <a:t>)</a:t>
                      </a:r>
                      <a:endParaRPr lang="en-US" sz="1800" b="1"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402610373"/>
                  </a:ext>
                </a:extLst>
              </a:tr>
            </a:tbl>
          </a:graphicData>
        </a:graphic>
      </p:graphicFrame>
    </p:spTree>
    <p:extLst>
      <p:ext uri="{BB962C8B-B14F-4D97-AF65-F5344CB8AC3E}">
        <p14:creationId xmlns:p14="http://schemas.microsoft.com/office/powerpoint/2010/main" val="160515368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Content Placeholder 8" descr="Chart, scatter chart&#10;&#10;Description automatically generated">
            <a:extLst>
              <a:ext uri="{FF2B5EF4-FFF2-40B4-BE49-F238E27FC236}">
                <a16:creationId xmlns:a16="http://schemas.microsoft.com/office/drawing/2014/main" id="{5CBAB572-DEE5-51D1-5517-42D61F9CB22D}"/>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371600" y="801069"/>
            <a:ext cx="6682352" cy="4241169"/>
          </a:xfrm>
        </p:spPr>
      </p:pic>
      <p:sp>
        <p:nvSpPr>
          <p:cNvPr id="2" name="Title 1">
            <a:extLst>
              <a:ext uri="{FF2B5EF4-FFF2-40B4-BE49-F238E27FC236}">
                <a16:creationId xmlns:a16="http://schemas.microsoft.com/office/drawing/2014/main" id="{02A76750-DF42-3016-9724-8A6F7F0EC0B9}"/>
              </a:ext>
            </a:extLst>
          </p:cNvPr>
          <p:cNvSpPr>
            <a:spLocks noGrp="1"/>
          </p:cNvSpPr>
          <p:nvPr>
            <p:ph type="title"/>
          </p:nvPr>
        </p:nvSpPr>
        <p:spPr>
          <a:xfrm>
            <a:off x="457200" y="-19050"/>
            <a:ext cx="8229600" cy="857250"/>
          </a:xfrm>
        </p:spPr>
        <p:txBody>
          <a:bodyPr/>
          <a:lstStyle/>
          <a:p>
            <a:r>
              <a:rPr lang="en-US" sz="4400" dirty="0">
                <a:solidFill>
                  <a:srgbClr val="FFFF00"/>
                </a:solidFill>
                <a:effectLst/>
                <a:latin typeface="Verdana" panose="020B0604030504040204" pitchFamily="34" charset="0"/>
                <a:ea typeface="Verdana" panose="020B0604030504040204" pitchFamily="34" charset="0"/>
                <a:cs typeface="Times New Roman" panose="02020603050405020304" pitchFamily="18" charset="0"/>
              </a:rPr>
              <a:t>Density: qPCR vs histology</a:t>
            </a:r>
            <a:endParaRPr lang="en-US" dirty="0"/>
          </a:p>
        </p:txBody>
      </p:sp>
      <p:sp>
        <p:nvSpPr>
          <p:cNvPr id="5" name="TextBox 4">
            <a:extLst>
              <a:ext uri="{FF2B5EF4-FFF2-40B4-BE49-F238E27FC236}">
                <a16:creationId xmlns:a16="http://schemas.microsoft.com/office/drawing/2014/main" id="{438977F0-8CF5-6753-EEFA-CA1695ACC4F6}"/>
              </a:ext>
            </a:extLst>
          </p:cNvPr>
          <p:cNvSpPr txBox="1"/>
          <p:nvPr/>
        </p:nvSpPr>
        <p:spPr>
          <a:xfrm>
            <a:off x="4876800" y="3985796"/>
            <a:ext cx="3056859" cy="338554"/>
          </a:xfrm>
          <a:prstGeom prst="rect">
            <a:avLst/>
          </a:prstGeom>
          <a:noFill/>
        </p:spPr>
        <p:txBody>
          <a:bodyPr wrap="square" rtlCol="0">
            <a:spAutoFit/>
          </a:bodyPr>
          <a:lstStyle/>
          <a:p>
            <a:r>
              <a:rPr lang="en-US" sz="1600" dirty="0">
                <a:solidFill>
                  <a:srgbClr val="000000"/>
                </a:solidFill>
                <a:latin typeface="Verdana" panose="020B0604030504040204" pitchFamily="34" charset="0"/>
                <a:ea typeface="Verdana" panose="020B0604030504040204" pitchFamily="34" charset="0"/>
              </a:rPr>
              <a:t>1 schizont = 6.7x10</a:t>
            </a:r>
            <a:r>
              <a:rPr lang="en-US" sz="1600" baseline="30000" dirty="0">
                <a:solidFill>
                  <a:srgbClr val="000000"/>
                </a:solidFill>
                <a:latin typeface="Verdana" panose="020B0604030504040204" pitchFamily="34" charset="0"/>
                <a:ea typeface="Verdana" panose="020B0604030504040204" pitchFamily="34" charset="0"/>
              </a:rPr>
              <a:t>3</a:t>
            </a:r>
            <a:r>
              <a:rPr lang="en-US" sz="1600" dirty="0">
                <a:solidFill>
                  <a:srgbClr val="000000"/>
                </a:solidFill>
                <a:latin typeface="Verdana" panose="020B0604030504040204" pitchFamily="34" charset="0"/>
                <a:ea typeface="Verdana" panose="020B0604030504040204" pitchFamily="34" charset="0"/>
              </a:rPr>
              <a:t> copies</a:t>
            </a:r>
            <a:endParaRPr lang="en-US" sz="1700" dirty="0">
              <a:solidFill>
                <a:srgbClr val="000000"/>
              </a:solidFill>
              <a:latin typeface="Verdana" panose="020B0604030504040204" pitchFamily="34" charset="0"/>
              <a:ea typeface="Verdana" panose="020B0604030504040204" pitchFamily="34" charset="0"/>
            </a:endParaRPr>
          </a:p>
        </p:txBody>
      </p:sp>
      <p:sp>
        <p:nvSpPr>
          <p:cNvPr id="3" name="TextBox 2">
            <a:extLst>
              <a:ext uri="{FF2B5EF4-FFF2-40B4-BE49-F238E27FC236}">
                <a16:creationId xmlns:a16="http://schemas.microsoft.com/office/drawing/2014/main" id="{57546AB0-423A-F83A-BE79-988D31DDF924}"/>
              </a:ext>
            </a:extLst>
          </p:cNvPr>
          <p:cNvSpPr txBox="1"/>
          <p:nvPr/>
        </p:nvSpPr>
        <p:spPr>
          <a:xfrm>
            <a:off x="5014347" y="4324350"/>
            <a:ext cx="3009900" cy="307777"/>
          </a:xfrm>
          <a:prstGeom prst="rect">
            <a:avLst/>
          </a:prstGeom>
          <a:noFill/>
        </p:spPr>
        <p:txBody>
          <a:bodyPr wrap="square" rtlCol="0">
            <a:spAutoFit/>
          </a:bodyPr>
          <a:lstStyle/>
          <a:p>
            <a:r>
              <a:rPr lang="en-US" sz="1400" i="1" dirty="0">
                <a:solidFill>
                  <a:srgbClr val="000000"/>
                </a:solidFill>
                <a:latin typeface="Verdana" panose="020B0604030504040204" pitchFamily="34" charset="0"/>
                <a:ea typeface="Verdana" panose="020B0604030504040204" pitchFamily="34" charset="0"/>
              </a:rPr>
              <a:t>P</a:t>
            </a:r>
            <a:r>
              <a:rPr lang="en-US" sz="1400" dirty="0">
                <a:solidFill>
                  <a:srgbClr val="000000"/>
                </a:solidFill>
                <a:latin typeface="Verdana" panose="020B0604030504040204" pitchFamily="34" charset="0"/>
                <a:ea typeface="Verdana" panose="020B0604030504040204" pitchFamily="34" charset="0"/>
              </a:rPr>
              <a:t>&lt;0.0001; adjust R</a:t>
            </a:r>
            <a:r>
              <a:rPr lang="en-US" sz="1400" baseline="30000" dirty="0">
                <a:solidFill>
                  <a:srgbClr val="000000"/>
                </a:solidFill>
                <a:latin typeface="Verdana" panose="020B0604030504040204" pitchFamily="34" charset="0"/>
                <a:ea typeface="Verdana" panose="020B0604030504040204" pitchFamily="34" charset="0"/>
              </a:rPr>
              <a:t>2</a:t>
            </a:r>
            <a:r>
              <a:rPr lang="en-US" sz="1400" dirty="0">
                <a:solidFill>
                  <a:srgbClr val="000000"/>
                </a:solidFill>
                <a:latin typeface="Verdana" panose="020B0604030504040204" pitchFamily="34" charset="0"/>
                <a:ea typeface="Verdana" panose="020B0604030504040204" pitchFamily="34" charset="0"/>
              </a:rPr>
              <a:t> = 0.55</a:t>
            </a:r>
          </a:p>
        </p:txBody>
      </p:sp>
      <p:sp>
        <p:nvSpPr>
          <p:cNvPr id="4" name="TextBox 3">
            <a:extLst>
              <a:ext uri="{FF2B5EF4-FFF2-40B4-BE49-F238E27FC236}">
                <a16:creationId xmlns:a16="http://schemas.microsoft.com/office/drawing/2014/main" id="{8456B3F7-9FCD-7349-A998-4E82B42241A3}"/>
              </a:ext>
            </a:extLst>
          </p:cNvPr>
          <p:cNvSpPr txBox="1"/>
          <p:nvPr/>
        </p:nvSpPr>
        <p:spPr>
          <a:xfrm>
            <a:off x="228600" y="2952750"/>
            <a:ext cx="861448" cy="369332"/>
          </a:xfrm>
          <a:prstGeom prst="rect">
            <a:avLst/>
          </a:prstGeom>
          <a:noFill/>
        </p:spPr>
        <p:txBody>
          <a:bodyPr wrap="square" rtlCol="0">
            <a:spAutoFit/>
          </a:bodyPr>
          <a:lstStyle/>
          <a:p>
            <a:r>
              <a:rPr lang="en-US" dirty="0"/>
              <a:t>2021</a:t>
            </a:r>
          </a:p>
        </p:txBody>
      </p:sp>
    </p:spTree>
    <p:extLst>
      <p:ext uri="{BB962C8B-B14F-4D97-AF65-F5344CB8AC3E}">
        <p14:creationId xmlns:p14="http://schemas.microsoft.com/office/powerpoint/2010/main" val="130007575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4">
            <a:extLst>
              <a:ext uri="{FF2B5EF4-FFF2-40B4-BE49-F238E27FC236}">
                <a16:creationId xmlns:a16="http://schemas.microsoft.com/office/drawing/2014/main" id="{00B08E19-5E20-0DE3-2095-E0000D54C659}"/>
              </a:ext>
            </a:extLst>
          </p:cNvPr>
          <p:cNvGraphicFramePr>
            <a:graphicFrameLocks noGrp="1"/>
          </p:cNvGraphicFramePr>
          <p:nvPr>
            <p:ph idx="1"/>
            <p:extLst>
              <p:ext uri="{D42A27DB-BD31-4B8C-83A1-F6EECF244321}">
                <p14:modId xmlns:p14="http://schemas.microsoft.com/office/powerpoint/2010/main" val="525024876"/>
              </p:ext>
            </p:extLst>
          </p:nvPr>
        </p:nvGraphicFramePr>
        <p:xfrm>
          <a:off x="609600" y="91440"/>
          <a:ext cx="8153400" cy="4960620"/>
        </p:xfrm>
        <a:graphic>
          <a:graphicData uri="http://schemas.openxmlformats.org/drawingml/2006/table">
            <a:tbl>
              <a:tblPr firstRow="1" bandRow="1">
                <a:tableStyleId>{5C22544A-7EE6-4342-B048-85BDC9FD1C3A}</a:tableStyleId>
              </a:tblPr>
              <a:tblGrid>
                <a:gridCol w="838200">
                  <a:extLst>
                    <a:ext uri="{9D8B030D-6E8A-4147-A177-3AD203B41FA5}">
                      <a16:colId xmlns:a16="http://schemas.microsoft.com/office/drawing/2014/main" val="1799143511"/>
                    </a:ext>
                  </a:extLst>
                </a:gridCol>
                <a:gridCol w="3276600">
                  <a:extLst>
                    <a:ext uri="{9D8B030D-6E8A-4147-A177-3AD203B41FA5}">
                      <a16:colId xmlns:a16="http://schemas.microsoft.com/office/drawing/2014/main" val="1259388088"/>
                    </a:ext>
                  </a:extLst>
                </a:gridCol>
                <a:gridCol w="4038600">
                  <a:extLst>
                    <a:ext uri="{9D8B030D-6E8A-4147-A177-3AD203B41FA5}">
                      <a16:colId xmlns:a16="http://schemas.microsoft.com/office/drawing/2014/main" val="4233400040"/>
                    </a:ext>
                  </a:extLst>
                </a:gridCol>
              </a:tblGrid>
              <a:tr h="0">
                <a:tc>
                  <a:txBody>
                    <a:bodyPr/>
                    <a:lstStyle/>
                    <a:p>
                      <a:endParaRPr lang="en-US" sz="950" b="1" dirty="0">
                        <a:latin typeface="Verdana" panose="020B0604030504040204" pitchFamily="34" charset="0"/>
                        <a:ea typeface="Verdana" panose="020B0604030504040204" pitchFamily="34" charset="0"/>
                      </a:endParaRPr>
                    </a:p>
                  </a:txBody>
                  <a:tcPr/>
                </a:tc>
                <a:tc>
                  <a:txBody>
                    <a:bodyPr/>
                    <a:lstStyle/>
                    <a:p>
                      <a:r>
                        <a:rPr lang="en-US" sz="950" b="1" dirty="0">
                          <a:latin typeface="Verdana" panose="020B0604030504040204" pitchFamily="34" charset="0"/>
                          <a:ea typeface="Verdana" panose="020B0604030504040204" pitchFamily="34" charset="0"/>
                        </a:rPr>
                        <a:t>Advantages</a:t>
                      </a:r>
                    </a:p>
                  </a:txBody>
                  <a:tcPr/>
                </a:tc>
                <a:tc>
                  <a:txBody>
                    <a:bodyPr/>
                    <a:lstStyle/>
                    <a:p>
                      <a:r>
                        <a:rPr lang="en-US" sz="950" b="1" dirty="0">
                          <a:latin typeface="Verdana" panose="020B0604030504040204" pitchFamily="34" charset="0"/>
                          <a:ea typeface="Verdana" panose="020B0604030504040204" pitchFamily="34" charset="0"/>
                        </a:rPr>
                        <a:t>Disadvantages</a:t>
                      </a:r>
                    </a:p>
                  </a:txBody>
                  <a:tcPr/>
                </a:tc>
                <a:extLst>
                  <a:ext uri="{0D108BD9-81ED-4DB2-BD59-A6C34878D82A}">
                    <a16:rowId xmlns:a16="http://schemas.microsoft.com/office/drawing/2014/main" val="1795331465"/>
                  </a:ext>
                </a:extLst>
              </a:tr>
              <a:tr h="0">
                <a:tc>
                  <a:txBody>
                    <a:bodyPr/>
                    <a:lstStyle/>
                    <a:p>
                      <a:r>
                        <a:rPr lang="en-US" sz="950" b="1" dirty="0">
                          <a:latin typeface="Verdana" panose="020B0604030504040204" pitchFamily="34" charset="0"/>
                          <a:ea typeface="Verdana" panose="020B0604030504040204" pitchFamily="34" charset="0"/>
                        </a:rPr>
                        <a:t>Culture</a:t>
                      </a:r>
                    </a:p>
                  </a:txBody>
                  <a:tcPr/>
                </a:tc>
                <a:tc>
                  <a:txBody>
                    <a:bodyPr/>
                    <a:lstStyle/>
                    <a:p>
                      <a:r>
                        <a:rPr lang="en-US" sz="950" dirty="0">
                          <a:latin typeface="Verdana" panose="020B0604030504040204" pitchFamily="34" charset="0"/>
                          <a:ea typeface="Verdana" panose="020B0604030504040204" pitchFamily="34" charset="0"/>
                        </a:rPr>
                        <a:t>“gold standard”</a:t>
                      </a:r>
                    </a:p>
                  </a:txBody>
                  <a:tcPr/>
                </a:tc>
                <a:tc>
                  <a:txBody>
                    <a:bodyPr/>
                    <a:lstStyle/>
                    <a:p>
                      <a:r>
                        <a:rPr lang="en-US" sz="950" b="1" dirty="0">
                          <a:solidFill>
                            <a:srgbClr val="FF0000"/>
                          </a:solidFill>
                          <a:latin typeface="Verdana" panose="020B0604030504040204" pitchFamily="34" charset="0"/>
                          <a:ea typeface="Verdana" panose="020B0604030504040204" pitchFamily="34" charset="0"/>
                        </a:rPr>
                        <a:t>Cannot determine density</a:t>
                      </a:r>
                    </a:p>
                  </a:txBody>
                  <a:tcPr/>
                </a:tc>
                <a:extLst>
                  <a:ext uri="{0D108BD9-81ED-4DB2-BD59-A6C34878D82A}">
                    <a16:rowId xmlns:a16="http://schemas.microsoft.com/office/drawing/2014/main" val="3323252414"/>
                  </a:ext>
                </a:extLst>
              </a:tr>
              <a:tr h="0">
                <a:tc>
                  <a:txBody>
                    <a:bodyPr/>
                    <a:lstStyle/>
                    <a:p>
                      <a:endParaRPr lang="en-US" sz="950" b="1" dirty="0">
                        <a:latin typeface="Verdana" panose="020B0604030504040204" pitchFamily="34" charset="0"/>
                        <a:ea typeface="Verdana" panose="020B0604030504040204" pitchFamily="34" charset="0"/>
                      </a:endParaRPr>
                    </a:p>
                  </a:txBody>
                  <a:tcPr/>
                </a:tc>
                <a:tc>
                  <a:txBody>
                    <a:bodyPr/>
                    <a:lstStyle/>
                    <a:p>
                      <a:r>
                        <a:rPr lang="en-US" sz="950" dirty="0">
                          <a:latin typeface="Verdana" panose="020B0604030504040204" pitchFamily="34" charset="0"/>
                          <a:ea typeface="Verdana" panose="020B0604030504040204" pitchFamily="34" charset="0"/>
                        </a:rPr>
                        <a:t>Detects viable parasite, visualized</a:t>
                      </a:r>
                    </a:p>
                  </a:txBody>
                  <a:tcPr/>
                </a:tc>
                <a:tc>
                  <a:txBody>
                    <a:bodyPr/>
                    <a:lstStyle/>
                    <a:p>
                      <a:r>
                        <a:rPr lang="en-US" sz="950" dirty="0">
                          <a:latin typeface="Verdana" panose="020B0604030504040204" pitchFamily="34" charset="0"/>
                          <a:ea typeface="Verdana" panose="020B0604030504040204" pitchFamily="34" charset="0"/>
                        </a:rPr>
                        <a:t>Poor in remote field setting: contamination, variable temps.</a:t>
                      </a:r>
                    </a:p>
                  </a:txBody>
                  <a:tcPr/>
                </a:tc>
                <a:extLst>
                  <a:ext uri="{0D108BD9-81ED-4DB2-BD59-A6C34878D82A}">
                    <a16:rowId xmlns:a16="http://schemas.microsoft.com/office/drawing/2014/main" val="1332376731"/>
                  </a:ext>
                </a:extLst>
              </a:tr>
              <a:tr h="0">
                <a:tc>
                  <a:txBody>
                    <a:bodyPr/>
                    <a:lstStyle/>
                    <a:p>
                      <a:endParaRPr lang="en-US" sz="950" b="1" dirty="0">
                        <a:latin typeface="Verdana" panose="020B0604030504040204" pitchFamily="34" charset="0"/>
                        <a:ea typeface="Verdana" panose="020B0604030504040204" pitchFamily="34" charset="0"/>
                      </a:endParaRPr>
                    </a:p>
                  </a:txBody>
                  <a:tcPr/>
                </a:tc>
                <a:tc>
                  <a:txBody>
                    <a:bodyPr/>
                    <a:lstStyle/>
                    <a:p>
                      <a:r>
                        <a:rPr lang="en-US" sz="950" dirty="0">
                          <a:latin typeface="Verdana" panose="020B0604030504040204" pitchFamily="34" charset="0"/>
                          <a:ea typeface="Verdana" panose="020B0604030504040204" pitchFamily="34" charset="0"/>
                        </a:rPr>
                        <a:t>Higher </a:t>
                      </a:r>
                      <a:r>
                        <a:rPr lang="en-US" sz="950" dirty="0" err="1">
                          <a:latin typeface="Verdana" panose="020B0604030504040204" pitchFamily="34" charset="0"/>
                          <a:ea typeface="Verdana" panose="020B0604030504040204" pitchFamily="34" charset="0"/>
                        </a:rPr>
                        <a:t>Ase</a:t>
                      </a:r>
                      <a:r>
                        <a:rPr lang="en-US" sz="950" dirty="0">
                          <a:latin typeface="Verdana" panose="020B0604030504040204" pitchFamily="34" charset="0"/>
                          <a:ea typeface="Verdana" panose="020B0604030504040204" pitchFamily="34" charset="0"/>
                        </a:rPr>
                        <a:t> than qPCR for light infections</a:t>
                      </a:r>
                    </a:p>
                  </a:txBody>
                  <a:tcPr/>
                </a:tc>
                <a:tc>
                  <a:txBody>
                    <a:bodyPr/>
                    <a:lstStyle/>
                    <a:p>
                      <a:r>
                        <a:rPr lang="en-US" sz="950" dirty="0">
                          <a:latin typeface="Verdana" panose="020B0604030504040204" pitchFamily="34" charset="0"/>
                          <a:ea typeface="Verdana" panose="020B0604030504040204" pitchFamily="34" charset="0"/>
                        </a:rPr>
                        <a:t>Archives poorly</a:t>
                      </a:r>
                    </a:p>
                  </a:txBody>
                  <a:tcPr/>
                </a:tc>
                <a:extLst>
                  <a:ext uri="{0D108BD9-81ED-4DB2-BD59-A6C34878D82A}">
                    <a16:rowId xmlns:a16="http://schemas.microsoft.com/office/drawing/2014/main" val="984267126"/>
                  </a:ext>
                </a:extLst>
              </a:tr>
              <a:tr h="0">
                <a:tc>
                  <a:txBody>
                    <a:bodyPr/>
                    <a:lstStyle/>
                    <a:p>
                      <a:endParaRPr lang="en-US" sz="950" b="1" dirty="0">
                        <a:latin typeface="Verdana" panose="020B0604030504040204" pitchFamily="34" charset="0"/>
                        <a:ea typeface="Verdana" panose="020B0604030504040204" pitchFamily="34" charset="0"/>
                      </a:endParaRPr>
                    </a:p>
                  </a:txBody>
                  <a:tcPr/>
                </a:tc>
                <a:tc>
                  <a:txBody>
                    <a:bodyPr/>
                    <a:lstStyle/>
                    <a:p>
                      <a:r>
                        <a:rPr lang="en-US" sz="950" dirty="0">
                          <a:latin typeface="Verdana" panose="020B0604030504040204" pitchFamily="34" charset="0"/>
                          <a:ea typeface="Verdana" panose="020B0604030504040204" pitchFamily="34" charset="0"/>
                        </a:rPr>
                        <a:t>Low cost</a:t>
                      </a:r>
                    </a:p>
                  </a:txBody>
                  <a:tcPr/>
                </a:tc>
                <a:tc>
                  <a:txBody>
                    <a:bodyPr/>
                    <a:lstStyle/>
                    <a:p>
                      <a:r>
                        <a:rPr lang="en-US" sz="950" dirty="0">
                          <a:latin typeface="Verdana" panose="020B0604030504040204" pitchFamily="34" charset="0"/>
                          <a:ea typeface="Verdana" panose="020B0604030504040204" pitchFamily="34" charset="0"/>
                        </a:rPr>
                        <a:t>Does not provide health info or other infections</a:t>
                      </a:r>
                    </a:p>
                  </a:txBody>
                  <a:tcPr/>
                </a:tc>
                <a:extLst>
                  <a:ext uri="{0D108BD9-81ED-4DB2-BD59-A6C34878D82A}">
                    <a16:rowId xmlns:a16="http://schemas.microsoft.com/office/drawing/2014/main" val="673850750"/>
                  </a:ext>
                </a:extLst>
              </a:tr>
              <a:tr h="137160">
                <a:tc>
                  <a:txBody>
                    <a:bodyPr/>
                    <a:lstStyle/>
                    <a:p>
                      <a:endParaRPr lang="en-US" sz="950" b="1" dirty="0">
                        <a:latin typeface="Verdana" panose="020B0604030504040204" pitchFamily="34" charset="0"/>
                        <a:ea typeface="Verdana" panose="020B0604030504040204" pitchFamily="34" charset="0"/>
                      </a:endParaRPr>
                    </a:p>
                  </a:txBody>
                  <a:tcPr/>
                </a:tc>
                <a:tc>
                  <a:txBody>
                    <a:bodyPr/>
                    <a:lstStyle/>
                    <a:p>
                      <a:endParaRPr lang="en-US" sz="950" dirty="0">
                        <a:latin typeface="Verdana" panose="020B0604030504040204" pitchFamily="34" charset="0"/>
                        <a:ea typeface="Verdana" panose="020B0604030504040204" pitchFamily="34" charset="0"/>
                      </a:endParaRPr>
                    </a:p>
                  </a:txBody>
                  <a:tcPr/>
                </a:tc>
                <a:tc>
                  <a:txBody>
                    <a:bodyPr/>
                    <a:lstStyle/>
                    <a:p>
                      <a:r>
                        <a:rPr lang="en-US" sz="950" dirty="0">
                          <a:latin typeface="Verdana" panose="020B0604030504040204" pitchFamily="34" charset="0"/>
                          <a:ea typeface="Verdana" panose="020B0604030504040204" pitchFamily="34" charset="0"/>
                        </a:rPr>
                        <a:t>Can have low Asp, grows morphologically similar organisms</a:t>
                      </a:r>
                    </a:p>
                  </a:txBody>
                  <a:tcPr/>
                </a:tc>
                <a:extLst>
                  <a:ext uri="{0D108BD9-81ED-4DB2-BD59-A6C34878D82A}">
                    <a16:rowId xmlns:a16="http://schemas.microsoft.com/office/drawing/2014/main" val="2756103289"/>
                  </a:ext>
                </a:extLst>
              </a:tr>
              <a:tr h="0">
                <a:tc>
                  <a:txBody>
                    <a:bodyPr/>
                    <a:lstStyle/>
                    <a:p>
                      <a:endParaRPr lang="en-US" sz="950" b="1" dirty="0">
                        <a:latin typeface="Verdana" panose="020B0604030504040204" pitchFamily="34" charset="0"/>
                        <a:ea typeface="Verdana" panose="020B0604030504040204" pitchFamily="34" charset="0"/>
                      </a:endParaRPr>
                    </a:p>
                  </a:txBody>
                  <a:tcPr/>
                </a:tc>
                <a:tc>
                  <a:txBody>
                    <a:bodyPr/>
                    <a:lstStyle/>
                    <a:p>
                      <a:endParaRPr lang="en-US" sz="950" dirty="0">
                        <a:latin typeface="Verdana" panose="020B0604030504040204" pitchFamily="34" charset="0"/>
                        <a:ea typeface="Verdana" panose="020B0604030504040204" pitchFamily="34" charset="0"/>
                      </a:endParaRPr>
                    </a:p>
                  </a:txBody>
                  <a:tcPr/>
                </a:tc>
                <a:tc>
                  <a:txBody>
                    <a:bodyPr/>
                    <a:lstStyle/>
                    <a:p>
                      <a:r>
                        <a:rPr lang="en-US" sz="950" b="1" dirty="0">
                          <a:solidFill>
                            <a:srgbClr val="FF0000"/>
                          </a:solidFill>
                          <a:latin typeface="Verdana" panose="020B0604030504040204" pitchFamily="34" charset="0"/>
                          <a:ea typeface="Verdana" panose="020B0604030504040204" pitchFamily="34" charset="0"/>
                        </a:rPr>
                        <a:t>Long turnaround (2wks)</a:t>
                      </a:r>
                    </a:p>
                  </a:txBody>
                  <a:tcPr/>
                </a:tc>
                <a:extLst>
                  <a:ext uri="{0D108BD9-81ED-4DB2-BD59-A6C34878D82A}">
                    <a16:rowId xmlns:a16="http://schemas.microsoft.com/office/drawing/2014/main" val="351185300"/>
                  </a:ext>
                </a:extLst>
              </a:tr>
              <a:tr h="0">
                <a:tc>
                  <a:txBody>
                    <a:bodyPr/>
                    <a:lstStyle/>
                    <a:p>
                      <a:endParaRPr lang="en-US" sz="950" b="1" dirty="0">
                        <a:latin typeface="Verdana" panose="020B0604030504040204" pitchFamily="34" charset="0"/>
                        <a:ea typeface="Verdana" panose="020B0604030504040204" pitchFamily="34" charset="0"/>
                      </a:endParaRPr>
                    </a:p>
                  </a:txBody>
                  <a:tcPr/>
                </a:tc>
                <a:tc>
                  <a:txBody>
                    <a:bodyPr/>
                    <a:lstStyle/>
                    <a:p>
                      <a:endParaRPr lang="en-US" sz="950" dirty="0">
                        <a:latin typeface="Verdana" panose="020B0604030504040204" pitchFamily="34" charset="0"/>
                        <a:ea typeface="Verdana" panose="020B0604030504040204" pitchFamily="34" charset="0"/>
                      </a:endParaRPr>
                    </a:p>
                  </a:txBody>
                  <a:tcPr/>
                </a:tc>
                <a:tc>
                  <a:txBody>
                    <a:bodyPr/>
                    <a:lstStyle/>
                    <a:p>
                      <a:r>
                        <a:rPr lang="en-US" sz="950" b="1" dirty="0">
                          <a:solidFill>
                            <a:srgbClr val="FF0000"/>
                          </a:solidFill>
                          <a:latin typeface="Verdana" panose="020B0604030504040204" pitchFamily="34" charset="0"/>
                          <a:ea typeface="Verdana" panose="020B0604030504040204" pitchFamily="34" charset="0"/>
                        </a:rPr>
                        <a:t>Not high-throughput</a:t>
                      </a:r>
                    </a:p>
                  </a:txBody>
                  <a:tcPr/>
                </a:tc>
                <a:extLst>
                  <a:ext uri="{0D108BD9-81ED-4DB2-BD59-A6C34878D82A}">
                    <a16:rowId xmlns:a16="http://schemas.microsoft.com/office/drawing/2014/main" val="1320060576"/>
                  </a:ext>
                </a:extLst>
              </a:tr>
              <a:tr h="0">
                <a:tc>
                  <a:txBody>
                    <a:bodyPr/>
                    <a:lstStyle/>
                    <a:p>
                      <a:r>
                        <a:rPr lang="en-US" sz="950" b="1" dirty="0">
                          <a:latin typeface="Verdana" panose="020B0604030504040204" pitchFamily="34" charset="0"/>
                          <a:ea typeface="Verdana" panose="020B0604030504040204" pitchFamily="34" charset="0"/>
                        </a:rPr>
                        <a:t>Histology</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950" b="1" dirty="0">
                          <a:latin typeface="Verdana" panose="020B0604030504040204" pitchFamily="34" charset="0"/>
                          <a:ea typeface="Verdana" panose="020B0604030504040204" pitchFamily="34" charset="0"/>
                        </a:rPr>
                        <a:t>Provides density data</a:t>
                      </a:r>
                    </a:p>
                  </a:txBody>
                  <a:tcPr/>
                </a:tc>
                <a:tc>
                  <a:txBody>
                    <a:bodyPr/>
                    <a:lstStyle/>
                    <a:p>
                      <a:r>
                        <a:rPr lang="en-US" sz="950" dirty="0">
                          <a:latin typeface="Verdana" panose="020B0604030504040204" pitchFamily="34" charset="0"/>
                          <a:ea typeface="Verdana" panose="020B0604030504040204" pitchFamily="34" charset="0"/>
                        </a:rPr>
                        <a:t>Only partially assess viability by tissue integrity </a:t>
                      </a:r>
                    </a:p>
                  </a:txBody>
                  <a:tcPr/>
                </a:tc>
                <a:extLst>
                  <a:ext uri="{0D108BD9-81ED-4DB2-BD59-A6C34878D82A}">
                    <a16:rowId xmlns:a16="http://schemas.microsoft.com/office/drawing/2014/main" val="2339949450"/>
                  </a:ext>
                </a:extLst>
              </a:tr>
              <a:tr h="0">
                <a:tc>
                  <a:txBody>
                    <a:bodyPr/>
                    <a:lstStyle/>
                    <a:p>
                      <a:endParaRPr lang="en-US" sz="950" b="1" dirty="0">
                        <a:latin typeface="Verdana" panose="020B0604030504040204" pitchFamily="34" charset="0"/>
                        <a:ea typeface="Verdana" panose="020B0604030504040204" pitchFamily="34" charset="0"/>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950" dirty="0">
                          <a:latin typeface="Verdana" panose="020B0604030504040204" pitchFamily="34" charset="0"/>
                          <a:ea typeface="Verdana" panose="020B0604030504040204" pitchFamily="34" charset="0"/>
                        </a:rPr>
                        <a:t>Provides health &amp; other disease info</a:t>
                      </a:r>
                    </a:p>
                  </a:txBody>
                  <a:tcPr/>
                </a:tc>
                <a:tc>
                  <a:txBody>
                    <a:bodyPr/>
                    <a:lstStyle/>
                    <a:p>
                      <a:r>
                        <a:rPr lang="en-US" sz="950" dirty="0">
                          <a:latin typeface="Verdana" panose="020B0604030504040204" pitchFamily="34" charset="0"/>
                          <a:ea typeface="Verdana" panose="020B0604030504040204" pitchFamily="34" charset="0"/>
                        </a:rPr>
                        <a:t>Low </a:t>
                      </a:r>
                      <a:r>
                        <a:rPr lang="en-US" sz="950" dirty="0" err="1">
                          <a:latin typeface="Verdana" panose="020B0604030504040204" pitchFamily="34" charset="0"/>
                          <a:ea typeface="Verdana" panose="020B0604030504040204" pitchFamily="34" charset="0"/>
                        </a:rPr>
                        <a:t>Ase</a:t>
                      </a:r>
                      <a:r>
                        <a:rPr lang="en-US" sz="950" dirty="0">
                          <a:latin typeface="Verdana" panose="020B0604030504040204" pitchFamily="34" charset="0"/>
                          <a:ea typeface="Verdana" panose="020B0604030504040204" pitchFamily="34" charset="0"/>
                        </a:rPr>
                        <a:t> due to random distribution, small sample amount</a:t>
                      </a:r>
                    </a:p>
                  </a:txBody>
                  <a:tcPr/>
                </a:tc>
                <a:extLst>
                  <a:ext uri="{0D108BD9-81ED-4DB2-BD59-A6C34878D82A}">
                    <a16:rowId xmlns:a16="http://schemas.microsoft.com/office/drawing/2014/main" val="606117001"/>
                  </a:ext>
                </a:extLst>
              </a:tr>
              <a:tr h="0">
                <a:tc>
                  <a:txBody>
                    <a:bodyPr/>
                    <a:lstStyle/>
                    <a:p>
                      <a:endParaRPr lang="en-US" sz="950" b="1" dirty="0">
                        <a:latin typeface="Verdana" panose="020B0604030504040204" pitchFamily="34" charset="0"/>
                        <a:ea typeface="Verdana" panose="020B0604030504040204" pitchFamily="34" charset="0"/>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950" dirty="0">
                          <a:latin typeface="Verdana" panose="020B0604030504040204" pitchFamily="34" charset="0"/>
                          <a:ea typeface="Verdana" panose="020B0604030504040204" pitchFamily="34" charset="0"/>
                        </a:rPr>
                        <a:t>Visualizes parasite</a:t>
                      </a:r>
                    </a:p>
                  </a:txBody>
                  <a:tcPr/>
                </a:tc>
                <a:tc>
                  <a:txBody>
                    <a:bodyPr/>
                    <a:lstStyle/>
                    <a:p>
                      <a:r>
                        <a:rPr lang="en-US" sz="950" dirty="0">
                          <a:latin typeface="Verdana" panose="020B0604030504040204" pitchFamily="34" charset="0"/>
                          <a:ea typeface="Verdana" panose="020B0604030504040204" pitchFamily="34" charset="0"/>
                        </a:rPr>
                        <a:t>Moderate cost</a:t>
                      </a:r>
                    </a:p>
                  </a:txBody>
                  <a:tcPr/>
                </a:tc>
                <a:extLst>
                  <a:ext uri="{0D108BD9-81ED-4DB2-BD59-A6C34878D82A}">
                    <a16:rowId xmlns:a16="http://schemas.microsoft.com/office/drawing/2014/main" val="3438808886"/>
                  </a:ext>
                </a:extLst>
              </a:tr>
              <a:tr h="0">
                <a:tc>
                  <a:txBody>
                    <a:bodyPr/>
                    <a:lstStyle/>
                    <a:p>
                      <a:endParaRPr lang="en-US" sz="950" b="1" dirty="0">
                        <a:latin typeface="Verdana" panose="020B0604030504040204" pitchFamily="34" charset="0"/>
                        <a:ea typeface="Verdana" panose="020B0604030504040204" pitchFamily="34" charset="0"/>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950" dirty="0">
                          <a:latin typeface="Verdana" panose="020B0604030504040204" pitchFamily="34" charset="0"/>
                          <a:ea typeface="Verdana" panose="020B0604030504040204" pitchFamily="34" charset="0"/>
                        </a:rPr>
                        <a:t>Easy to fix in field</a:t>
                      </a:r>
                    </a:p>
                  </a:txBody>
                  <a:tcPr/>
                </a:tc>
                <a:tc>
                  <a:txBody>
                    <a:bodyPr/>
                    <a:lstStyle/>
                    <a:p>
                      <a:r>
                        <a:rPr lang="en-US" sz="950" b="1" dirty="0">
                          <a:solidFill>
                            <a:srgbClr val="FF0000"/>
                          </a:solidFill>
                          <a:latin typeface="Verdana" panose="020B0604030504040204" pitchFamily="34" charset="0"/>
                          <a:ea typeface="Verdana" panose="020B0604030504040204" pitchFamily="34" charset="0"/>
                        </a:rPr>
                        <a:t>Long turnaround (1mo+)</a:t>
                      </a:r>
                    </a:p>
                  </a:txBody>
                  <a:tcPr/>
                </a:tc>
                <a:extLst>
                  <a:ext uri="{0D108BD9-81ED-4DB2-BD59-A6C34878D82A}">
                    <a16:rowId xmlns:a16="http://schemas.microsoft.com/office/drawing/2014/main" val="1926737294"/>
                  </a:ext>
                </a:extLst>
              </a:tr>
              <a:tr h="0">
                <a:tc>
                  <a:txBody>
                    <a:bodyPr/>
                    <a:lstStyle/>
                    <a:p>
                      <a:endParaRPr lang="en-US" sz="950" b="1" dirty="0">
                        <a:latin typeface="Verdana" panose="020B0604030504040204" pitchFamily="34" charset="0"/>
                        <a:ea typeface="Verdana" panose="020B0604030504040204" pitchFamily="34" charset="0"/>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950" dirty="0">
                          <a:latin typeface="Verdana" panose="020B0604030504040204" pitchFamily="34" charset="0"/>
                          <a:ea typeface="Verdana" panose="020B0604030504040204" pitchFamily="34" charset="0"/>
                        </a:rPr>
                        <a:t>Easily archives</a:t>
                      </a:r>
                    </a:p>
                  </a:txBody>
                  <a:tcPr/>
                </a:tc>
                <a:tc>
                  <a:txBody>
                    <a:bodyPr/>
                    <a:lstStyle/>
                    <a:p>
                      <a:r>
                        <a:rPr lang="en-US" sz="950" b="1" dirty="0">
                          <a:solidFill>
                            <a:srgbClr val="FF0000"/>
                          </a:solidFill>
                          <a:latin typeface="Verdana" panose="020B0604030504040204" pitchFamily="34" charset="0"/>
                          <a:ea typeface="Verdana" panose="020B0604030504040204" pitchFamily="34" charset="0"/>
                        </a:rPr>
                        <a:t>Not high-throughput</a:t>
                      </a:r>
                    </a:p>
                  </a:txBody>
                  <a:tcPr/>
                </a:tc>
                <a:extLst>
                  <a:ext uri="{0D108BD9-81ED-4DB2-BD59-A6C34878D82A}">
                    <a16:rowId xmlns:a16="http://schemas.microsoft.com/office/drawing/2014/main" val="1236910815"/>
                  </a:ext>
                </a:extLst>
              </a:tr>
              <a:tr h="0">
                <a:tc>
                  <a:txBody>
                    <a:bodyPr/>
                    <a:lstStyle/>
                    <a:p>
                      <a:endParaRPr lang="en-US" sz="950" b="1" dirty="0">
                        <a:latin typeface="Verdana" panose="020B0604030504040204" pitchFamily="34" charset="0"/>
                        <a:ea typeface="Verdana" panose="020B0604030504040204" pitchFamily="34" charset="0"/>
                      </a:endParaRPr>
                    </a:p>
                  </a:txBody>
                  <a:tcPr/>
                </a:tc>
                <a:tc>
                  <a:txBody>
                    <a:bodyPr/>
                    <a:lstStyle/>
                    <a:p>
                      <a:r>
                        <a:rPr lang="en-US" sz="950" dirty="0">
                          <a:latin typeface="Verdana" panose="020B0604030504040204" pitchFamily="34" charset="0"/>
                          <a:ea typeface="Verdana" panose="020B0604030504040204" pitchFamily="34" charset="0"/>
                        </a:rPr>
                        <a:t>High </a:t>
                      </a:r>
                      <a:r>
                        <a:rPr lang="en-US" sz="950" dirty="0" err="1">
                          <a:latin typeface="Verdana" panose="020B0604030504040204" pitchFamily="34" charset="0"/>
                          <a:ea typeface="Verdana" panose="020B0604030504040204" pitchFamily="34" charset="0"/>
                        </a:rPr>
                        <a:t>ASp</a:t>
                      </a:r>
                      <a:r>
                        <a:rPr lang="en-US" sz="950" dirty="0">
                          <a:latin typeface="Verdana" panose="020B0604030504040204" pitchFamily="34" charset="0"/>
                          <a:ea typeface="Verdana" panose="020B0604030504040204" pitchFamily="34" charset="0"/>
                        </a:rPr>
                        <a:t>, can use special stains, IHC</a:t>
                      </a:r>
                    </a:p>
                  </a:txBody>
                  <a:tcPr/>
                </a:tc>
                <a:tc>
                  <a:txBody>
                    <a:bodyPr/>
                    <a:lstStyle/>
                    <a:p>
                      <a:endParaRPr lang="en-US" sz="950" dirty="0">
                        <a:latin typeface="Verdana" panose="020B0604030504040204" pitchFamily="34" charset="0"/>
                        <a:ea typeface="Verdana" panose="020B0604030504040204" pitchFamily="34" charset="0"/>
                      </a:endParaRPr>
                    </a:p>
                  </a:txBody>
                  <a:tcPr/>
                </a:tc>
                <a:extLst>
                  <a:ext uri="{0D108BD9-81ED-4DB2-BD59-A6C34878D82A}">
                    <a16:rowId xmlns:a16="http://schemas.microsoft.com/office/drawing/2014/main" val="2547657374"/>
                  </a:ext>
                </a:extLst>
              </a:tr>
              <a:tr h="0">
                <a:tc>
                  <a:txBody>
                    <a:bodyPr/>
                    <a:lstStyle/>
                    <a:p>
                      <a:r>
                        <a:rPr lang="en-US" sz="950" b="1" dirty="0">
                          <a:latin typeface="Verdana" panose="020B0604030504040204" pitchFamily="34" charset="0"/>
                          <a:ea typeface="Verdana" panose="020B0604030504040204" pitchFamily="34" charset="0"/>
                        </a:rPr>
                        <a:t>qPCR</a:t>
                      </a:r>
                    </a:p>
                  </a:txBody>
                  <a:tcPr/>
                </a:tc>
                <a:tc>
                  <a:txBody>
                    <a:bodyPr/>
                    <a:lstStyle/>
                    <a:p>
                      <a:r>
                        <a:rPr lang="en-US" sz="950" b="1" dirty="0">
                          <a:latin typeface="Verdana" panose="020B0604030504040204" pitchFamily="34" charset="0"/>
                          <a:ea typeface="Verdana" panose="020B0604030504040204" pitchFamily="34" charset="0"/>
                        </a:rPr>
                        <a:t>Provides density data</a:t>
                      </a:r>
                    </a:p>
                  </a:txBody>
                  <a:tcPr/>
                </a:tc>
                <a:tc>
                  <a:txBody>
                    <a:bodyPr/>
                    <a:lstStyle/>
                    <a:p>
                      <a:r>
                        <a:rPr lang="en-US" sz="950" dirty="0">
                          <a:latin typeface="Verdana" panose="020B0604030504040204" pitchFamily="34" charset="0"/>
                          <a:ea typeface="Verdana" panose="020B0604030504040204" pitchFamily="34" charset="0"/>
                        </a:rPr>
                        <a:t>Only partially assess viability by low Ct values</a:t>
                      </a:r>
                    </a:p>
                  </a:txBody>
                  <a:tcPr/>
                </a:tc>
                <a:extLst>
                  <a:ext uri="{0D108BD9-81ED-4DB2-BD59-A6C34878D82A}">
                    <a16:rowId xmlns:a16="http://schemas.microsoft.com/office/drawing/2014/main" val="4094098975"/>
                  </a:ext>
                </a:extLst>
              </a:tr>
              <a:tr h="0">
                <a:tc>
                  <a:txBody>
                    <a:bodyPr/>
                    <a:lstStyle/>
                    <a:p>
                      <a:endParaRPr lang="en-US" sz="950" b="1" dirty="0">
                        <a:latin typeface="Verdana" panose="020B0604030504040204" pitchFamily="34" charset="0"/>
                        <a:ea typeface="Verdana" panose="020B0604030504040204" pitchFamily="34" charset="0"/>
                      </a:endParaRPr>
                    </a:p>
                  </a:txBody>
                  <a:tcPr/>
                </a:tc>
                <a:tc>
                  <a:txBody>
                    <a:bodyPr/>
                    <a:lstStyle/>
                    <a:p>
                      <a:r>
                        <a:rPr lang="en-US" sz="950" b="0" dirty="0">
                          <a:latin typeface="Verdana" panose="020B0604030504040204" pitchFamily="34" charset="0"/>
                          <a:ea typeface="Verdana" panose="020B0604030504040204" pitchFamily="34" charset="0"/>
                        </a:rPr>
                        <a:t>High </a:t>
                      </a:r>
                      <a:r>
                        <a:rPr lang="en-US" sz="950" b="0" dirty="0" err="1">
                          <a:latin typeface="Verdana" panose="020B0604030504040204" pitchFamily="34" charset="0"/>
                          <a:ea typeface="Verdana" panose="020B0604030504040204" pitchFamily="34" charset="0"/>
                        </a:rPr>
                        <a:t>Ase</a:t>
                      </a:r>
                      <a:r>
                        <a:rPr lang="en-US" sz="950" b="0" dirty="0">
                          <a:latin typeface="Verdana" panose="020B0604030504040204" pitchFamily="34" charset="0"/>
                          <a:ea typeface="Verdana" panose="020B0604030504040204" pitchFamily="34" charset="0"/>
                        </a:rPr>
                        <a:t> &amp; </a:t>
                      </a:r>
                      <a:r>
                        <a:rPr lang="en-US" sz="950" b="0" dirty="0" err="1">
                          <a:latin typeface="Verdana" panose="020B0604030504040204" pitchFamily="34" charset="0"/>
                          <a:ea typeface="Verdana" panose="020B0604030504040204" pitchFamily="34" charset="0"/>
                        </a:rPr>
                        <a:t>ASp</a:t>
                      </a:r>
                      <a:endParaRPr lang="en-US" sz="950" b="0" dirty="0">
                        <a:latin typeface="Verdana" panose="020B0604030504040204" pitchFamily="34" charset="0"/>
                        <a:ea typeface="Verdana" panose="020B0604030504040204" pitchFamily="34" charset="0"/>
                      </a:endParaRPr>
                    </a:p>
                  </a:txBody>
                  <a:tcPr/>
                </a:tc>
                <a:tc>
                  <a:txBody>
                    <a:bodyPr/>
                    <a:lstStyle/>
                    <a:p>
                      <a:r>
                        <a:rPr lang="en-US" sz="950" dirty="0">
                          <a:latin typeface="Verdana" panose="020B0604030504040204" pitchFamily="34" charset="0"/>
                          <a:ea typeface="Verdana" panose="020B0604030504040204" pitchFamily="34" charset="0"/>
                        </a:rPr>
                        <a:t>Cannot visualize parasite</a:t>
                      </a:r>
                    </a:p>
                  </a:txBody>
                  <a:tcPr/>
                </a:tc>
                <a:extLst>
                  <a:ext uri="{0D108BD9-81ED-4DB2-BD59-A6C34878D82A}">
                    <a16:rowId xmlns:a16="http://schemas.microsoft.com/office/drawing/2014/main" val="2711523979"/>
                  </a:ext>
                </a:extLst>
              </a:tr>
              <a:tr h="0">
                <a:tc>
                  <a:txBody>
                    <a:bodyPr/>
                    <a:lstStyle/>
                    <a:p>
                      <a:endParaRPr lang="en-US" sz="950" b="1" dirty="0">
                        <a:latin typeface="Verdana" panose="020B0604030504040204" pitchFamily="34" charset="0"/>
                        <a:ea typeface="Verdana" panose="020B0604030504040204" pitchFamily="34" charset="0"/>
                      </a:endParaRPr>
                    </a:p>
                  </a:txBody>
                  <a:tcPr/>
                </a:tc>
                <a:tc>
                  <a:txBody>
                    <a:bodyPr/>
                    <a:lstStyle/>
                    <a:p>
                      <a:r>
                        <a:rPr lang="en-US" sz="950" dirty="0">
                          <a:latin typeface="Verdana" panose="020B0604030504040204" pitchFamily="34" charset="0"/>
                          <a:ea typeface="Verdana" panose="020B0604030504040204" pitchFamily="34" charset="0"/>
                        </a:rPr>
                        <a:t>Easy to fix in field</a:t>
                      </a:r>
                    </a:p>
                  </a:txBody>
                  <a:tcPr/>
                </a:tc>
                <a:tc>
                  <a:txBody>
                    <a:bodyPr/>
                    <a:lstStyle/>
                    <a:p>
                      <a:r>
                        <a:rPr lang="en-US" sz="950" dirty="0">
                          <a:latin typeface="Verdana" panose="020B0604030504040204" pitchFamily="34" charset="0"/>
                          <a:ea typeface="Verdana" panose="020B0604030504040204" pitchFamily="34" charset="0"/>
                        </a:rPr>
                        <a:t>Cannot provide additional health/infection info</a:t>
                      </a:r>
                    </a:p>
                  </a:txBody>
                  <a:tcPr/>
                </a:tc>
                <a:extLst>
                  <a:ext uri="{0D108BD9-81ED-4DB2-BD59-A6C34878D82A}">
                    <a16:rowId xmlns:a16="http://schemas.microsoft.com/office/drawing/2014/main" val="1807968539"/>
                  </a:ext>
                </a:extLst>
              </a:tr>
              <a:tr h="0">
                <a:tc>
                  <a:txBody>
                    <a:bodyPr/>
                    <a:lstStyle/>
                    <a:p>
                      <a:endParaRPr lang="en-US" sz="950" b="1" dirty="0">
                        <a:latin typeface="Verdana" panose="020B0604030504040204" pitchFamily="34" charset="0"/>
                        <a:ea typeface="Verdana" panose="020B0604030504040204" pitchFamily="34" charset="0"/>
                      </a:endParaRPr>
                    </a:p>
                  </a:txBody>
                  <a:tcPr/>
                </a:tc>
                <a:tc>
                  <a:txBody>
                    <a:bodyPr/>
                    <a:lstStyle/>
                    <a:p>
                      <a:r>
                        <a:rPr lang="en-US" sz="950" dirty="0">
                          <a:latin typeface="Verdana" panose="020B0604030504040204" pitchFamily="34" charset="0"/>
                          <a:ea typeface="Verdana" panose="020B0604030504040204" pitchFamily="34" charset="0"/>
                        </a:rPr>
                        <a:t>Easily archive</a:t>
                      </a:r>
                    </a:p>
                  </a:txBody>
                  <a:tcPr/>
                </a:tc>
                <a:tc>
                  <a:txBody>
                    <a:bodyPr/>
                    <a:lstStyle/>
                    <a:p>
                      <a:r>
                        <a:rPr lang="en-US" sz="950" dirty="0">
                          <a:latin typeface="Verdana" panose="020B0604030504040204" pitchFamily="34" charset="0"/>
                          <a:ea typeface="Verdana" panose="020B0604030504040204" pitchFamily="34" charset="0"/>
                        </a:rPr>
                        <a:t>Lower </a:t>
                      </a:r>
                      <a:r>
                        <a:rPr lang="en-US" sz="950" dirty="0" err="1">
                          <a:latin typeface="Verdana" panose="020B0604030504040204" pitchFamily="34" charset="0"/>
                          <a:ea typeface="Verdana" panose="020B0604030504040204" pitchFamily="34" charset="0"/>
                        </a:rPr>
                        <a:t>ASe</a:t>
                      </a:r>
                      <a:r>
                        <a:rPr lang="en-US" sz="950" dirty="0">
                          <a:latin typeface="Verdana" panose="020B0604030504040204" pitchFamily="34" charset="0"/>
                          <a:ea typeface="Verdana" panose="020B0604030504040204" pitchFamily="34" charset="0"/>
                        </a:rPr>
                        <a:t> than culture for light infections, but can increase</a:t>
                      </a:r>
                    </a:p>
                  </a:txBody>
                  <a:tcPr/>
                </a:tc>
                <a:extLst>
                  <a:ext uri="{0D108BD9-81ED-4DB2-BD59-A6C34878D82A}">
                    <a16:rowId xmlns:a16="http://schemas.microsoft.com/office/drawing/2014/main" val="902655416"/>
                  </a:ext>
                </a:extLst>
              </a:tr>
              <a:tr h="0">
                <a:tc>
                  <a:txBody>
                    <a:bodyPr/>
                    <a:lstStyle/>
                    <a:p>
                      <a:endParaRPr lang="en-US" sz="950" b="1" dirty="0">
                        <a:latin typeface="Verdana" panose="020B0604030504040204" pitchFamily="34" charset="0"/>
                        <a:ea typeface="Verdana" panose="020B0604030504040204" pitchFamily="34" charset="0"/>
                      </a:endParaRPr>
                    </a:p>
                  </a:txBody>
                  <a:tcPr/>
                </a:tc>
                <a:tc>
                  <a:txBody>
                    <a:bodyPr/>
                    <a:lstStyle/>
                    <a:p>
                      <a:r>
                        <a:rPr lang="en-US" sz="950" dirty="0">
                          <a:latin typeface="Verdana" panose="020B0604030504040204" pitchFamily="34" charset="0"/>
                          <a:ea typeface="Verdana" panose="020B0604030504040204" pitchFamily="34" charset="0"/>
                        </a:rPr>
                        <a:t>Use sequence for molecular epidemiology</a:t>
                      </a:r>
                    </a:p>
                  </a:txBody>
                  <a:tcPr/>
                </a:tc>
                <a:tc>
                  <a:txBody>
                    <a:bodyPr/>
                    <a:lstStyle/>
                    <a:p>
                      <a:r>
                        <a:rPr lang="en-US" sz="950" dirty="0">
                          <a:latin typeface="Verdana" panose="020B0604030504040204" pitchFamily="34" charset="0"/>
                          <a:ea typeface="Verdana" panose="020B0604030504040204" pitchFamily="34" charset="0"/>
                        </a:rPr>
                        <a:t>Higher cost</a:t>
                      </a:r>
                    </a:p>
                  </a:txBody>
                  <a:tcPr/>
                </a:tc>
                <a:extLst>
                  <a:ext uri="{0D108BD9-81ED-4DB2-BD59-A6C34878D82A}">
                    <a16:rowId xmlns:a16="http://schemas.microsoft.com/office/drawing/2014/main" val="1470962022"/>
                  </a:ext>
                </a:extLst>
              </a:tr>
              <a:tr h="0">
                <a:tc>
                  <a:txBody>
                    <a:bodyPr/>
                    <a:lstStyle/>
                    <a:p>
                      <a:endParaRPr lang="en-US" sz="950" b="1" dirty="0">
                        <a:latin typeface="Verdana" panose="020B0604030504040204" pitchFamily="34" charset="0"/>
                        <a:ea typeface="Verdana" panose="020B0604030504040204" pitchFamily="34" charset="0"/>
                      </a:endParaRPr>
                    </a:p>
                  </a:txBody>
                  <a:tcPr/>
                </a:tc>
                <a:tc>
                  <a:txBody>
                    <a:bodyPr/>
                    <a:lstStyle/>
                    <a:p>
                      <a:r>
                        <a:rPr lang="en-US" sz="950" b="1" dirty="0">
                          <a:latin typeface="Verdana" panose="020B0604030504040204" pitchFamily="34" charset="0"/>
                          <a:ea typeface="Verdana" panose="020B0604030504040204" pitchFamily="34" charset="0"/>
                        </a:rPr>
                        <a:t>Rapid turnaround (2d)</a:t>
                      </a:r>
                    </a:p>
                  </a:txBody>
                  <a:tcPr/>
                </a:tc>
                <a:tc>
                  <a:txBody>
                    <a:bodyPr/>
                    <a:lstStyle/>
                    <a:p>
                      <a:endParaRPr lang="en-US" sz="950" dirty="0">
                        <a:latin typeface="Verdana" panose="020B0604030504040204" pitchFamily="34" charset="0"/>
                        <a:ea typeface="Verdana" panose="020B0604030504040204" pitchFamily="34" charset="0"/>
                      </a:endParaRPr>
                    </a:p>
                  </a:txBody>
                  <a:tcPr/>
                </a:tc>
                <a:extLst>
                  <a:ext uri="{0D108BD9-81ED-4DB2-BD59-A6C34878D82A}">
                    <a16:rowId xmlns:a16="http://schemas.microsoft.com/office/drawing/2014/main" val="2596150538"/>
                  </a:ext>
                </a:extLst>
              </a:tr>
              <a:tr h="0">
                <a:tc>
                  <a:txBody>
                    <a:bodyPr/>
                    <a:lstStyle/>
                    <a:p>
                      <a:endParaRPr lang="en-US" sz="950" b="1" dirty="0">
                        <a:latin typeface="Verdana" panose="020B0604030504040204" pitchFamily="34" charset="0"/>
                        <a:ea typeface="Verdana" panose="020B0604030504040204" pitchFamily="34" charset="0"/>
                      </a:endParaRPr>
                    </a:p>
                  </a:txBody>
                  <a:tcPr/>
                </a:tc>
                <a:tc>
                  <a:txBody>
                    <a:bodyPr/>
                    <a:lstStyle/>
                    <a:p>
                      <a:r>
                        <a:rPr lang="en-US" sz="950" b="1" dirty="0">
                          <a:latin typeface="Verdana" panose="020B0604030504040204" pitchFamily="34" charset="0"/>
                          <a:ea typeface="Verdana" panose="020B0604030504040204" pitchFamily="34" charset="0"/>
                        </a:rPr>
                        <a:t>High-throughput</a:t>
                      </a:r>
                    </a:p>
                  </a:txBody>
                  <a:tcPr/>
                </a:tc>
                <a:tc>
                  <a:txBody>
                    <a:bodyPr/>
                    <a:lstStyle/>
                    <a:p>
                      <a:endParaRPr lang="en-US" sz="950" dirty="0">
                        <a:latin typeface="Verdana" panose="020B0604030504040204" pitchFamily="34" charset="0"/>
                        <a:ea typeface="Verdana" panose="020B0604030504040204" pitchFamily="34" charset="0"/>
                      </a:endParaRPr>
                    </a:p>
                  </a:txBody>
                  <a:tcPr/>
                </a:tc>
                <a:extLst>
                  <a:ext uri="{0D108BD9-81ED-4DB2-BD59-A6C34878D82A}">
                    <a16:rowId xmlns:a16="http://schemas.microsoft.com/office/drawing/2014/main" val="3937671146"/>
                  </a:ext>
                </a:extLst>
              </a:tr>
            </a:tbl>
          </a:graphicData>
        </a:graphic>
      </p:graphicFrame>
    </p:spTree>
    <p:extLst>
      <p:ext uri="{BB962C8B-B14F-4D97-AF65-F5344CB8AC3E}">
        <p14:creationId xmlns:p14="http://schemas.microsoft.com/office/powerpoint/2010/main" val="225616687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14300"/>
            <a:ext cx="8229600" cy="857250"/>
          </a:xfrm>
        </p:spPr>
        <p:txBody>
          <a:bodyPr/>
          <a:lstStyle/>
          <a:p>
            <a:r>
              <a:rPr lang="en-US" dirty="0">
                <a:solidFill>
                  <a:srgbClr val="FFFF00"/>
                </a:solidFill>
                <a:effectLst/>
                <a:latin typeface="Verdana" panose="020B0604030504040204" pitchFamily="34" charset="0"/>
                <a:ea typeface="Verdana" panose="020B0604030504040204" pitchFamily="34" charset="0"/>
                <a:cs typeface="Times New Roman" panose="02020603050405020304" pitchFamily="18" charset="0"/>
              </a:rPr>
              <a:t>Conclusions</a:t>
            </a:r>
            <a:endParaRPr lang="en-US" dirty="0">
              <a:effectLst/>
              <a:latin typeface="Verdana" panose="020B0604030504040204" pitchFamily="34" charset="0"/>
              <a:ea typeface="Verdana" panose="020B0604030504040204" pitchFamily="34" charset="0"/>
              <a:cs typeface="Times New Roman" panose="02020603050405020304" pitchFamily="18" charset="0"/>
            </a:endParaRPr>
          </a:p>
        </p:txBody>
      </p:sp>
      <p:sp>
        <p:nvSpPr>
          <p:cNvPr id="3" name="Content Placeholder 2"/>
          <p:cNvSpPr>
            <a:spLocks noGrp="1"/>
          </p:cNvSpPr>
          <p:nvPr>
            <p:ph idx="1"/>
          </p:nvPr>
        </p:nvSpPr>
        <p:spPr>
          <a:xfrm>
            <a:off x="228600" y="621506"/>
            <a:ext cx="9448800" cy="4312444"/>
          </a:xfrm>
        </p:spPr>
        <p:txBody>
          <a:bodyPr/>
          <a:lstStyle/>
          <a:p>
            <a:pPr>
              <a:spcBef>
                <a:spcPts val="300"/>
              </a:spcBef>
            </a:pPr>
            <a:r>
              <a:rPr lang="en-US" sz="2800" dirty="0">
                <a:effectLst/>
                <a:latin typeface="Verdana" panose="020B0604030504040204" pitchFamily="34" charset="0"/>
                <a:ea typeface="Verdana" panose="020B0604030504040204" pitchFamily="34" charset="0"/>
                <a:cs typeface="Times New Roman" panose="02020603050405020304" pitchFamily="18" charset="0"/>
              </a:rPr>
              <a:t>qPCR fit for rapid high-throughput screening</a:t>
            </a:r>
          </a:p>
          <a:p>
            <a:pPr lvl="1">
              <a:spcBef>
                <a:spcPts val="300"/>
              </a:spcBef>
              <a:spcAft>
                <a:spcPts val="600"/>
              </a:spcAft>
            </a:pPr>
            <a:r>
              <a:rPr lang="en-US" sz="2100" dirty="0">
                <a:effectLst/>
                <a:latin typeface="Verdana" panose="020B0604030504040204" pitchFamily="34" charset="0"/>
                <a:ea typeface="Verdana" panose="020B0604030504040204" pitchFamily="34" charset="0"/>
                <a:cs typeface="Times New Roman" panose="02020603050405020304" pitchFamily="18" charset="0"/>
              </a:rPr>
              <a:t>High </a:t>
            </a:r>
            <a:r>
              <a:rPr lang="en-US" sz="2100" dirty="0" err="1">
                <a:effectLst/>
                <a:latin typeface="Verdana" panose="020B0604030504040204" pitchFamily="34" charset="0"/>
                <a:ea typeface="Verdana" panose="020B0604030504040204" pitchFamily="34" charset="0"/>
                <a:cs typeface="Times New Roman" panose="02020603050405020304" pitchFamily="18" charset="0"/>
              </a:rPr>
              <a:t>Ase</a:t>
            </a:r>
            <a:r>
              <a:rPr lang="en-US" sz="2100" dirty="0">
                <a:effectLst/>
                <a:latin typeface="Verdana" panose="020B0604030504040204" pitchFamily="34" charset="0"/>
                <a:ea typeface="Verdana" panose="020B0604030504040204" pitchFamily="34" charset="0"/>
                <a:cs typeface="Times New Roman" panose="02020603050405020304" pitchFamily="18" charset="0"/>
              </a:rPr>
              <a:t> &amp; Asp; accurate &amp; robust</a:t>
            </a:r>
          </a:p>
          <a:p>
            <a:pPr lvl="1">
              <a:spcBef>
                <a:spcPts val="300"/>
              </a:spcBef>
              <a:spcAft>
                <a:spcPts val="600"/>
              </a:spcAft>
            </a:pPr>
            <a:r>
              <a:rPr lang="en-US" sz="2100" dirty="0">
                <a:effectLst/>
                <a:latin typeface="Verdana" panose="020B0604030504040204" pitchFamily="34" charset="0"/>
                <a:ea typeface="Verdana" panose="020B0604030504040204" pitchFamily="34" charset="0"/>
                <a:cs typeface="Times New Roman" panose="02020603050405020304" pitchFamily="18" charset="0"/>
              </a:rPr>
              <a:t>Can quantify infections, but abstract (copy #/g)</a:t>
            </a:r>
          </a:p>
          <a:p>
            <a:pPr lvl="1">
              <a:spcBef>
                <a:spcPts val="300"/>
              </a:spcBef>
              <a:spcAft>
                <a:spcPts val="600"/>
              </a:spcAft>
            </a:pPr>
            <a:r>
              <a:rPr lang="en-US" sz="2100" dirty="0">
                <a:effectLst/>
                <a:latin typeface="Verdana" panose="020B0604030504040204" pitchFamily="34" charset="0"/>
                <a:ea typeface="Verdana" panose="020B0604030504040204" pitchFamily="34" charset="0"/>
                <a:cs typeface="Times New Roman" panose="02020603050405020304" pitchFamily="18" charset="0"/>
              </a:rPr>
              <a:t>Requires confirmation, such as histology</a:t>
            </a:r>
          </a:p>
          <a:p>
            <a:pPr lvl="1">
              <a:spcBef>
                <a:spcPts val="300"/>
              </a:spcBef>
              <a:spcAft>
                <a:spcPts val="600"/>
              </a:spcAft>
            </a:pPr>
            <a:r>
              <a:rPr lang="en-US" sz="2100" dirty="0">
                <a:effectLst/>
                <a:latin typeface="Verdana" panose="020B0604030504040204" pitchFamily="34" charset="0"/>
                <a:ea typeface="Verdana" panose="020B0604030504040204" pitchFamily="34" charset="0"/>
                <a:cs typeface="Times New Roman" panose="02020603050405020304" pitchFamily="18" charset="0"/>
              </a:rPr>
              <a:t>High Ct without parasite detection in </a:t>
            </a:r>
            <a:r>
              <a:rPr lang="en-US" sz="2100" dirty="0" err="1">
                <a:effectLst/>
                <a:latin typeface="Verdana" panose="020B0604030504040204" pitchFamily="34" charset="0"/>
                <a:ea typeface="Verdana" panose="020B0604030504040204" pitchFamily="34" charset="0"/>
                <a:cs typeface="Times New Roman" panose="02020603050405020304" pitchFamily="18" charset="0"/>
              </a:rPr>
              <a:t>histo</a:t>
            </a:r>
            <a:r>
              <a:rPr lang="en-US" sz="2100" dirty="0">
                <a:effectLst/>
                <a:latin typeface="Verdana" panose="020B0604030504040204" pitchFamily="34" charset="0"/>
                <a:ea typeface="Verdana" panose="020B0604030504040204" pitchFamily="34" charset="0"/>
                <a:cs typeface="Times New Roman" panose="02020603050405020304" pitchFamily="18" charset="0"/>
              </a:rPr>
              <a:t> = suspect</a:t>
            </a:r>
          </a:p>
          <a:p>
            <a:pPr lvl="2">
              <a:spcBef>
                <a:spcPts val="300"/>
              </a:spcBef>
            </a:pPr>
            <a:r>
              <a:rPr lang="en-US" sz="1800" dirty="0">
                <a:effectLst/>
                <a:latin typeface="Verdana" panose="020B0604030504040204" pitchFamily="34" charset="0"/>
                <a:ea typeface="Verdana" panose="020B0604030504040204" pitchFamily="34" charset="0"/>
                <a:cs typeface="Times New Roman" panose="02020603050405020304" pitchFamily="18" charset="0"/>
              </a:rPr>
              <a:t>Could be low-level or false-positive = similar as uninfected</a:t>
            </a:r>
          </a:p>
          <a:p>
            <a:pPr lvl="0">
              <a:spcBef>
                <a:spcPts val="300"/>
              </a:spcBef>
              <a:buClr>
                <a:srgbClr val="86D1EC"/>
              </a:buClr>
            </a:pPr>
            <a:r>
              <a:rPr lang="en-US" sz="2800" dirty="0">
                <a:solidFill>
                  <a:srgbClr val="FFFFFF"/>
                </a:solidFill>
                <a:effectLst/>
                <a:latin typeface="Verdana" panose="020B0604030504040204" pitchFamily="34" charset="0"/>
                <a:ea typeface="Verdana" panose="020B0604030504040204" pitchFamily="34" charset="0"/>
                <a:cs typeface="Times New Roman" panose="02020603050405020304" pitchFamily="18" charset="0"/>
              </a:rPr>
              <a:t>Culture gold standard</a:t>
            </a:r>
          </a:p>
          <a:p>
            <a:pPr lvl="1">
              <a:spcBef>
                <a:spcPts val="300"/>
              </a:spcBef>
              <a:spcAft>
                <a:spcPts val="600"/>
              </a:spcAft>
              <a:buClr>
                <a:schemeClr val="tx1"/>
              </a:buClr>
            </a:pPr>
            <a:r>
              <a:rPr lang="en-US" sz="2100" dirty="0">
                <a:solidFill>
                  <a:srgbClr val="FFFFFF"/>
                </a:solidFill>
                <a:effectLst/>
                <a:latin typeface="Verdana" panose="020B0604030504040204" pitchFamily="34" charset="0"/>
                <a:ea typeface="Verdana" panose="020B0604030504040204" pitchFamily="34" charset="0"/>
                <a:cs typeface="Times New Roman" panose="02020603050405020304" pitchFamily="18" charset="0"/>
              </a:rPr>
              <a:t>Cannot determine infection density</a:t>
            </a:r>
          </a:p>
          <a:p>
            <a:pPr lvl="1">
              <a:spcBef>
                <a:spcPts val="300"/>
              </a:spcBef>
              <a:spcAft>
                <a:spcPts val="600"/>
              </a:spcAft>
              <a:buClr>
                <a:schemeClr val="tx1"/>
              </a:buClr>
            </a:pPr>
            <a:r>
              <a:rPr lang="en-US" sz="2100" dirty="0">
                <a:solidFill>
                  <a:srgbClr val="FFFFFF"/>
                </a:solidFill>
                <a:effectLst/>
                <a:latin typeface="Verdana" panose="020B0604030504040204" pitchFamily="34" charset="0"/>
                <a:ea typeface="Verdana" panose="020B0604030504040204" pitchFamily="34" charset="0"/>
                <a:cs typeface="Times New Roman" panose="02020603050405020304" pitchFamily="18" charset="0"/>
              </a:rPr>
              <a:t>Assesses viability, but can use low Ct and </a:t>
            </a:r>
            <a:r>
              <a:rPr lang="en-US" sz="2100" dirty="0" err="1">
                <a:solidFill>
                  <a:srgbClr val="FFFFFF"/>
                </a:solidFill>
                <a:effectLst/>
                <a:latin typeface="Verdana" panose="020B0604030504040204" pitchFamily="34" charset="0"/>
                <a:ea typeface="Verdana" panose="020B0604030504040204" pitchFamily="34" charset="0"/>
                <a:cs typeface="Times New Roman" panose="02020603050405020304" pitchFamily="18" charset="0"/>
              </a:rPr>
              <a:t>histo</a:t>
            </a:r>
            <a:r>
              <a:rPr lang="en-US" sz="2100" dirty="0">
                <a:solidFill>
                  <a:srgbClr val="FFFFFF"/>
                </a:solidFill>
                <a:effectLst/>
                <a:latin typeface="Verdana" panose="020B0604030504040204" pitchFamily="34" charset="0"/>
                <a:ea typeface="Verdana" panose="020B0604030504040204" pitchFamily="34" charset="0"/>
                <a:cs typeface="Times New Roman" panose="02020603050405020304" pitchFamily="18" charset="0"/>
              </a:rPr>
              <a:t> as proxy</a:t>
            </a:r>
          </a:p>
          <a:p>
            <a:pPr lvl="1">
              <a:spcBef>
                <a:spcPts val="300"/>
              </a:spcBef>
              <a:spcAft>
                <a:spcPts val="600"/>
              </a:spcAft>
              <a:buClr>
                <a:schemeClr val="tx1"/>
              </a:buClr>
            </a:pPr>
            <a:r>
              <a:rPr lang="en-US" sz="2100" dirty="0">
                <a:solidFill>
                  <a:srgbClr val="FFFFFF"/>
                </a:solidFill>
                <a:effectLst/>
                <a:latin typeface="Verdana" panose="020B0604030504040204" pitchFamily="34" charset="0"/>
                <a:ea typeface="Verdana" panose="020B0604030504040204" pitchFamily="34" charset="0"/>
                <a:cs typeface="Times New Roman" panose="02020603050405020304" pitchFamily="18" charset="0"/>
              </a:rPr>
              <a:t>Longer turnaround and challenging in remote field setting</a:t>
            </a:r>
          </a:p>
        </p:txBody>
      </p:sp>
    </p:spTree>
    <p:extLst>
      <p:ext uri="{BB962C8B-B14F-4D97-AF65-F5344CB8AC3E}">
        <p14:creationId xmlns:p14="http://schemas.microsoft.com/office/powerpoint/2010/main" val="8732432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6" end="6"/>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7" end="7"/>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8" end="8"/>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5747" y="-35176"/>
            <a:ext cx="8229600" cy="857250"/>
          </a:xfrm>
        </p:spPr>
        <p:txBody>
          <a:bodyPr/>
          <a:lstStyle/>
          <a:p>
            <a:r>
              <a:rPr lang="en-US" sz="4200" dirty="0">
                <a:solidFill>
                  <a:srgbClr val="FFFF00"/>
                </a:solidFill>
                <a:effectLst>
                  <a:outerShdw blurRad="38100" dist="38100" dir="2700000" algn="tl">
                    <a:srgbClr val="000000">
                      <a:alpha val="43137"/>
                    </a:srgbClr>
                  </a:outerShdw>
                </a:effectLst>
              </a:rPr>
              <a:t>Acknowledgments</a:t>
            </a:r>
            <a:r>
              <a:rPr lang="en-US" dirty="0">
                <a:solidFill>
                  <a:srgbClr val="FFFF00"/>
                </a:solidFill>
                <a:effectLst>
                  <a:outerShdw blurRad="38100" dist="38100" dir="2700000" algn="tl">
                    <a:srgbClr val="000000">
                      <a:alpha val="43137"/>
                    </a:srgbClr>
                  </a:outerShdw>
                </a:effectLst>
              </a:rPr>
              <a:t> </a:t>
            </a:r>
            <a:endParaRPr lang="en-US" dirty="0">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17096" y="1047750"/>
            <a:ext cx="9126903" cy="3810000"/>
          </a:xfrm>
        </p:spPr>
        <p:txBody>
          <a:bodyPr/>
          <a:lstStyle/>
          <a:p>
            <a:r>
              <a:rPr lang="en-US" sz="3000" dirty="0"/>
              <a:t>Pacific Salmon Treaty Implementation </a:t>
            </a:r>
          </a:p>
          <a:p>
            <a:pPr marL="457200" lvl="1" indent="0">
              <a:buNone/>
            </a:pPr>
            <a:endParaRPr lang="en-US" dirty="0"/>
          </a:p>
          <a:p>
            <a:r>
              <a:rPr lang="en-US" sz="3000" dirty="0"/>
              <a:t>ADF&amp;G Commercial &amp; Sport Fish Divisions</a:t>
            </a:r>
          </a:p>
          <a:p>
            <a:pPr marL="457200" lvl="1" indent="0">
              <a:buNone/>
            </a:pPr>
            <a:endParaRPr lang="en-US" dirty="0"/>
          </a:p>
          <a:p>
            <a:r>
              <a:rPr lang="en-US" dirty="0"/>
              <a:t>Alaska Sustainable Salmon Fund</a:t>
            </a:r>
          </a:p>
          <a:p>
            <a:pPr marL="0" indent="0">
              <a:buNone/>
            </a:pPr>
            <a:endParaRPr lang="en-US" dirty="0"/>
          </a:p>
          <a:p>
            <a:pPr lvl="1"/>
            <a:r>
              <a:rPr lang="en-US" sz="1800" dirty="0">
                <a:effectLst/>
                <a:latin typeface="Times New Roman" panose="02020603050405020304" pitchFamily="18" charset="0"/>
                <a:ea typeface="Aptos" panose="020B0004020202020204" pitchFamily="34" charset="0"/>
              </a:rPr>
              <a:t>Partially funded by the Department of Commerce and the Alaska Department of Fish and Game under federal grant NA22NMF4380212</a:t>
            </a:r>
            <a:endParaRPr lang="en-US" dirty="0"/>
          </a:p>
          <a:p>
            <a:pPr marL="457200" lvl="1" indent="0">
              <a:buNone/>
            </a:pPr>
            <a:endParaRPr lang="en-US" dirty="0"/>
          </a:p>
          <a:p>
            <a:pPr marL="0" indent="0">
              <a:buNone/>
            </a:pPr>
            <a:endParaRPr lang="en-US" dirty="0"/>
          </a:p>
        </p:txBody>
      </p:sp>
      <p:pic>
        <p:nvPicPr>
          <p:cNvPr id="22" name="Picture 21">
            <a:extLst>
              <a:ext uri="{FF2B5EF4-FFF2-40B4-BE49-F238E27FC236}">
                <a16:creationId xmlns:a16="http://schemas.microsoft.com/office/drawing/2014/main" id="{8E03048C-7D4B-4081-B053-332C62AD7D5D}"/>
              </a:ext>
            </a:extLst>
          </p:cNvPr>
          <p:cNvPicPr>
            <a:picLocks noChangeAspect="1"/>
          </p:cNvPicPr>
          <p:nvPr/>
        </p:nvPicPr>
        <p:blipFill>
          <a:blip r:embed="rId3"/>
          <a:stretch>
            <a:fillRect/>
          </a:stretch>
        </p:blipFill>
        <p:spPr>
          <a:xfrm>
            <a:off x="7779290" y="1969040"/>
            <a:ext cx="1275679" cy="1275679"/>
          </a:xfrm>
          <a:prstGeom prst="ellipse">
            <a:avLst/>
          </a:prstGeom>
        </p:spPr>
      </p:pic>
      <p:pic>
        <p:nvPicPr>
          <p:cNvPr id="27" name="Picture 26" descr="A picture containing text, porcelain&#10;&#10;Description automatically generated">
            <a:extLst>
              <a:ext uri="{FF2B5EF4-FFF2-40B4-BE49-F238E27FC236}">
                <a16:creationId xmlns:a16="http://schemas.microsoft.com/office/drawing/2014/main" id="{FC6AFFCB-4AD8-4FEA-98CF-F052F6CA7CA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953920" y="714124"/>
            <a:ext cx="1275679" cy="1275679"/>
          </a:xfrm>
          <a:prstGeom prst="rect">
            <a:avLst/>
          </a:prstGeom>
        </p:spPr>
      </p:pic>
      <p:pic>
        <p:nvPicPr>
          <p:cNvPr id="5" name="Picture 4" descr="A blue circle with white text&#10;&#10;Description automatically generated">
            <a:extLst>
              <a:ext uri="{FF2B5EF4-FFF2-40B4-BE49-F238E27FC236}">
                <a16:creationId xmlns:a16="http://schemas.microsoft.com/office/drawing/2014/main" id="{768A7FEF-7040-152E-543B-94BE8B4AD2F7}"/>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553200" y="2898393"/>
            <a:ext cx="1371952" cy="1373293"/>
          </a:xfrm>
          <a:prstGeom prst="ellipse">
            <a:avLst/>
          </a:prstGeom>
        </p:spPr>
      </p:pic>
    </p:spTree>
    <p:extLst>
      <p:ext uri="{BB962C8B-B14F-4D97-AF65-F5344CB8AC3E}">
        <p14:creationId xmlns:p14="http://schemas.microsoft.com/office/powerpoint/2010/main" val="10861341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7647B8-144D-1A25-275B-3C5EE7836133}"/>
              </a:ext>
            </a:extLst>
          </p:cNvPr>
          <p:cNvSpPr>
            <a:spLocks noGrp="1"/>
          </p:cNvSpPr>
          <p:nvPr>
            <p:ph type="title"/>
          </p:nvPr>
        </p:nvSpPr>
        <p:spPr>
          <a:xfrm>
            <a:off x="-685800" y="-104685"/>
            <a:ext cx="8229600" cy="857250"/>
          </a:xfrm>
        </p:spPr>
        <p:txBody>
          <a:bodyPr/>
          <a:lstStyle/>
          <a:p>
            <a:pPr algn="r"/>
            <a:r>
              <a:rPr lang="en-US" sz="4000" dirty="0" smtClean="0">
                <a:solidFill>
                  <a:srgbClr val="FFFF00"/>
                </a:solidFill>
                <a:effectLst/>
                <a:latin typeface="Verdana" panose="020B0604030504040204" pitchFamily="34" charset="0"/>
                <a:ea typeface="Verdana" panose="020B0604030504040204" pitchFamily="34" charset="0"/>
              </a:rPr>
              <a:t>Questions ?</a:t>
            </a:r>
            <a:endParaRPr lang="en-US" sz="4000" dirty="0">
              <a:solidFill>
                <a:srgbClr val="FFFF00"/>
              </a:solidFill>
              <a:effectLst/>
              <a:latin typeface="Verdana" panose="020B0604030504040204" pitchFamily="34" charset="0"/>
              <a:ea typeface="Verdana" panose="020B0604030504040204" pitchFamily="34" charset="0"/>
            </a:endParaRPr>
          </a:p>
        </p:txBody>
      </p:sp>
      <p:pic>
        <p:nvPicPr>
          <p:cNvPr id="4" name="Content Placeholder 3"/>
          <p:cNvPicPr>
            <a:picLocks noGrp="1" noChangeAspect="1"/>
          </p:cNvPicPr>
          <p:nvPr>
            <p:ph idx="1"/>
          </p:nvPr>
        </p:nvPicPr>
        <p:blipFill rotWithShape="1">
          <a:blip r:embed="rId2"/>
          <a:srcRect l="25475" t="8968" r="15951" b="13484"/>
          <a:stretch/>
        </p:blipFill>
        <p:spPr>
          <a:xfrm>
            <a:off x="3170557" y="715977"/>
            <a:ext cx="5961305" cy="4439456"/>
          </a:xfrm>
          <a:prstGeom prst="rect">
            <a:avLst/>
          </a:prstGeom>
        </p:spPr>
      </p:pic>
      <p:sp>
        <p:nvSpPr>
          <p:cNvPr id="5" name="Rectangle 4"/>
          <p:cNvSpPr/>
          <p:nvPr/>
        </p:nvSpPr>
        <p:spPr>
          <a:xfrm>
            <a:off x="0" y="3019431"/>
            <a:ext cx="3276600" cy="2092881"/>
          </a:xfrm>
          <a:prstGeom prst="rect">
            <a:avLst/>
          </a:prstGeom>
        </p:spPr>
        <p:txBody>
          <a:bodyPr wrap="square">
            <a:spAutoFit/>
          </a:bodyPr>
          <a:lstStyle/>
          <a:p>
            <a:pPr lvl="0" algn="ctr" defTabSz="1219170">
              <a:spcBef>
                <a:spcPts val="800"/>
              </a:spcBef>
            </a:pPr>
            <a:r>
              <a:rPr lang="en-US" sz="2600" i="1" dirty="0">
                <a:solidFill>
                  <a:srgbClr val="FFFF00"/>
                </a:solidFill>
                <a:effectLst>
                  <a:outerShdw blurRad="38100" dist="38100" dir="2700000" algn="tl">
                    <a:srgbClr val="000000">
                      <a:alpha val="43137"/>
                    </a:srgbClr>
                  </a:outerShdw>
                </a:effectLst>
                <a:latin typeface="Verdana" panose="020B0604030504040204" pitchFamily="34" charset="0"/>
                <a:ea typeface="Verdana" panose="020B0604030504040204" pitchFamily="34" charset="0"/>
              </a:rPr>
              <a:t>Protecting Alaska’s Finfish &amp; Shellfish Resources from Diseases</a:t>
            </a:r>
            <a:endParaRPr lang="en-US" sz="2600" i="1" dirty="0">
              <a:solidFill>
                <a:srgbClr val="FFFF00"/>
              </a:solidFill>
              <a:effectLst>
                <a:outerShdw blurRad="38100" dist="38100" dir="2700000" algn="tl">
                  <a:srgbClr val="000000">
                    <a:alpha val="43137"/>
                  </a:srgbClr>
                </a:outerShdw>
              </a:effectLst>
              <a:latin typeface="Verdana" panose="020B0604030504040204" pitchFamily="34" charset="0"/>
              <a:ea typeface="Verdana" panose="020B0604030504040204" pitchFamily="34" charset="0"/>
            </a:endParaRPr>
          </a:p>
        </p:txBody>
      </p:sp>
      <p:sp>
        <p:nvSpPr>
          <p:cNvPr id="6" name="Rectangle 5"/>
          <p:cNvSpPr/>
          <p:nvPr/>
        </p:nvSpPr>
        <p:spPr>
          <a:xfrm>
            <a:off x="0" y="1663750"/>
            <a:ext cx="3241803" cy="1292662"/>
          </a:xfrm>
          <a:prstGeom prst="rect">
            <a:avLst/>
          </a:prstGeom>
        </p:spPr>
        <p:txBody>
          <a:bodyPr wrap="square">
            <a:spAutoFit/>
          </a:bodyPr>
          <a:lstStyle/>
          <a:p>
            <a:pPr lvl="0" algn="ctr" defTabSz="1219170">
              <a:spcBef>
                <a:spcPts val="800"/>
              </a:spcBef>
            </a:pPr>
            <a:r>
              <a:rPr lang="en-US" sz="2600" u="sng" dirty="0">
                <a:solidFill>
                  <a:srgbClr val="FFFF00"/>
                </a:solidFill>
                <a:latin typeface="Verdana" panose="020B0604030504040204" pitchFamily="34" charset="0"/>
                <a:ea typeface="Verdana" panose="020B0604030504040204" pitchFamily="34" charset="0"/>
              </a:rPr>
              <a:t>ADF&amp;G Statewide Fish Pathology Program</a:t>
            </a:r>
            <a:endParaRPr lang="en-US" sz="2600" u="sng" dirty="0">
              <a:solidFill>
                <a:srgbClr val="FFFF00"/>
              </a:solidFill>
              <a:latin typeface="Verdana" panose="020B0604030504040204" pitchFamily="34" charset="0"/>
              <a:ea typeface="Verdana" panose="020B0604030504040204" pitchFamily="34" charset="0"/>
            </a:endParaRPr>
          </a:p>
        </p:txBody>
      </p:sp>
      <p:pic>
        <p:nvPicPr>
          <p:cNvPr id="7" name="Picture 6" descr="A black and white logo with a syringe and a drop of liquid&#10;&#10;Description automatically generated">
            <a:extLst>
              <a:ext uri="{FF2B5EF4-FFF2-40B4-BE49-F238E27FC236}">
                <a16:creationId xmlns:a16="http://schemas.microsoft.com/office/drawing/2014/main" id="{7D20C93C-4DD4-B5BF-7F65-F776D670406A}"/>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b="-2766"/>
          <a:stretch/>
        </p:blipFill>
        <p:spPr>
          <a:xfrm>
            <a:off x="76319" y="11021"/>
            <a:ext cx="1447681" cy="1510218"/>
          </a:xfrm>
          <a:prstGeom prst="ellipse">
            <a:avLst/>
          </a:prstGeom>
        </p:spPr>
      </p:pic>
      <p:pic>
        <p:nvPicPr>
          <p:cNvPr id="8" name="Picture 7" descr="ADFGcmyksmall2">
            <a:extLst>
              <a:ext uri="{FF2B5EF4-FFF2-40B4-BE49-F238E27FC236}">
                <a16:creationId xmlns:a16="http://schemas.microsoft.com/office/drawing/2014/main" id="{BE82348B-2CDD-74FA-467C-D59BE7E2083E}"/>
              </a:ext>
            </a:extLst>
          </p:cNvPr>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1612196" y="77880"/>
            <a:ext cx="1470164" cy="1470164"/>
          </a:xfrm>
          <a:prstGeom prst="ellipse">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59095439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14300"/>
            <a:ext cx="8229600" cy="857250"/>
          </a:xfrm>
        </p:spPr>
        <p:txBody>
          <a:bodyPr/>
          <a:lstStyle/>
          <a:p>
            <a:r>
              <a:rPr lang="en-US" sz="4200" dirty="0">
                <a:solidFill>
                  <a:srgbClr val="FFFF00"/>
                </a:solidFill>
                <a:effectLst/>
                <a:latin typeface="Verdana" panose="020B0604030504040204" pitchFamily="34" charset="0"/>
                <a:ea typeface="Verdana" panose="020B0604030504040204" pitchFamily="34" charset="0"/>
                <a:cs typeface="Times New Roman" panose="02020603050405020304" pitchFamily="18" charset="0"/>
              </a:rPr>
              <a:t>Background- Yukon River</a:t>
            </a:r>
            <a:endParaRPr lang="en-US" sz="4200" dirty="0">
              <a:effectLst/>
              <a:latin typeface="Verdana" panose="020B0604030504040204" pitchFamily="34" charset="0"/>
              <a:ea typeface="Verdana" panose="020B0604030504040204" pitchFamily="34" charset="0"/>
              <a:cs typeface="Times New Roman" panose="02020603050405020304" pitchFamily="18" charset="0"/>
            </a:endParaRPr>
          </a:p>
        </p:txBody>
      </p:sp>
      <p:sp>
        <p:nvSpPr>
          <p:cNvPr id="3" name="Content Placeholder 2"/>
          <p:cNvSpPr>
            <a:spLocks noGrp="1"/>
          </p:cNvSpPr>
          <p:nvPr>
            <p:ph idx="1"/>
          </p:nvPr>
        </p:nvSpPr>
        <p:spPr>
          <a:xfrm>
            <a:off x="0" y="742949"/>
            <a:ext cx="9144000" cy="4343401"/>
          </a:xfrm>
        </p:spPr>
        <p:txBody>
          <a:bodyPr/>
          <a:lstStyle/>
          <a:p>
            <a:pPr>
              <a:buSzPct val="75000"/>
            </a:pPr>
            <a:r>
              <a:rPr lang="en-US" sz="3000" dirty="0">
                <a:effectLst/>
                <a:latin typeface="Verdana" panose="020B0604030504040204" pitchFamily="34" charset="0"/>
                <a:ea typeface="Verdana" panose="020B0604030504040204" pitchFamily="34" charset="0"/>
                <a:cs typeface="Times New Roman" panose="02020603050405020304" pitchFamily="18" charset="0"/>
              </a:rPr>
              <a:t>Yukon River- 3</a:t>
            </a:r>
            <a:r>
              <a:rPr lang="en-US" sz="3000" baseline="30000" dirty="0">
                <a:effectLst/>
                <a:latin typeface="Verdana" panose="020B0604030504040204" pitchFamily="34" charset="0"/>
                <a:ea typeface="Verdana" panose="020B0604030504040204" pitchFamily="34" charset="0"/>
                <a:cs typeface="Times New Roman" panose="02020603050405020304" pitchFamily="18" charset="0"/>
              </a:rPr>
              <a:t>rd</a:t>
            </a:r>
            <a:r>
              <a:rPr lang="en-US" sz="3000" dirty="0">
                <a:effectLst/>
                <a:latin typeface="Verdana" panose="020B0604030504040204" pitchFamily="34" charset="0"/>
                <a:ea typeface="Verdana" panose="020B0604030504040204" pitchFamily="34" charset="0"/>
                <a:cs typeface="Times New Roman" panose="02020603050405020304" pitchFamily="18" charset="0"/>
              </a:rPr>
              <a:t> longest river North America</a:t>
            </a:r>
          </a:p>
          <a:p>
            <a:pPr lvl="1"/>
            <a:r>
              <a:rPr lang="en-US" sz="2400" dirty="0">
                <a:effectLst/>
                <a:latin typeface="Verdana" panose="020B0604030504040204" pitchFamily="34" charset="0"/>
                <a:ea typeface="Verdana" panose="020B0604030504040204" pitchFamily="34" charset="0"/>
                <a:cs typeface="Times New Roman" panose="02020603050405020304" pitchFamily="18" charset="0"/>
              </a:rPr>
              <a:t>2,000 mi mainstem; transboundary</a:t>
            </a:r>
          </a:p>
          <a:p>
            <a:pPr lvl="1"/>
            <a:r>
              <a:rPr lang="en-US" sz="2400" dirty="0">
                <a:effectLst/>
                <a:latin typeface="Verdana" panose="020B0604030504040204" pitchFamily="34" charset="0"/>
                <a:ea typeface="Verdana" panose="020B0604030504040204" pitchFamily="34" charset="0"/>
                <a:cs typeface="Times New Roman" panose="02020603050405020304" pitchFamily="18" charset="0"/>
              </a:rPr>
              <a:t>Longest salmon migration </a:t>
            </a:r>
          </a:p>
          <a:p>
            <a:pPr lvl="2">
              <a:buSzPct val="75000"/>
            </a:pPr>
            <a:r>
              <a:rPr lang="en-US" sz="2000" dirty="0">
                <a:effectLst/>
                <a:latin typeface="Verdana" panose="020B0604030504040204" pitchFamily="34" charset="0"/>
                <a:ea typeface="Verdana" panose="020B0604030504040204" pitchFamily="34" charset="0"/>
                <a:cs typeface="Times New Roman" panose="02020603050405020304" pitchFamily="18" charset="0"/>
              </a:rPr>
              <a:t>30 mi/day; 1mo. migration</a:t>
            </a:r>
          </a:p>
          <a:p>
            <a:pPr lvl="2">
              <a:buSzPct val="75000"/>
            </a:pPr>
            <a:r>
              <a:rPr lang="en-US" sz="2000" dirty="0">
                <a:effectLst/>
                <a:latin typeface="Verdana" panose="020B0604030504040204" pitchFamily="34" charset="0"/>
                <a:ea typeface="Verdana" panose="020B0604030504040204" pitchFamily="34" charset="0"/>
                <a:cs typeface="Times New Roman" panose="02020603050405020304" pitchFamily="18" charset="0"/>
              </a:rPr>
              <a:t>Fast current, rapids</a:t>
            </a:r>
          </a:p>
          <a:p>
            <a:pPr lvl="1">
              <a:buSzPct val="75000"/>
            </a:pPr>
            <a:r>
              <a:rPr lang="en-US" sz="2400" dirty="0">
                <a:effectLst/>
                <a:latin typeface="Verdana" panose="020B0604030504040204" pitchFamily="34" charset="0"/>
                <a:ea typeface="Verdana" panose="020B0604030504040204" pitchFamily="34" charset="0"/>
                <a:cs typeface="Times New Roman" panose="02020603050405020304" pitchFamily="18" charset="0"/>
              </a:rPr>
              <a:t>World’s largest </a:t>
            </a:r>
          </a:p>
          <a:p>
            <a:pPr marL="457200" lvl="1" indent="0">
              <a:buSzPct val="75000"/>
              <a:buNone/>
            </a:pPr>
            <a:r>
              <a:rPr lang="en-US" sz="2400" dirty="0">
                <a:effectLst/>
                <a:latin typeface="Verdana" panose="020B0604030504040204" pitchFamily="34" charset="0"/>
                <a:ea typeface="Verdana" panose="020B0604030504040204" pitchFamily="34" charset="0"/>
                <a:cs typeface="Times New Roman" panose="02020603050405020304" pitchFamily="18" charset="0"/>
              </a:rPr>
              <a:t>   subsistence fishery</a:t>
            </a:r>
          </a:p>
          <a:p>
            <a:pPr lvl="1">
              <a:buSzPct val="75000"/>
            </a:pPr>
            <a:r>
              <a:rPr lang="en-US" sz="2400" dirty="0">
                <a:effectLst/>
                <a:latin typeface="Verdana" panose="020B0604030504040204" pitchFamily="34" charset="0"/>
                <a:ea typeface="Verdana" panose="020B0604030504040204" pitchFamily="34" charset="0"/>
                <a:cs typeface="Times New Roman" panose="02020603050405020304" pitchFamily="18" charset="0"/>
              </a:rPr>
              <a:t>Chinook, summer/fall </a:t>
            </a:r>
          </a:p>
          <a:p>
            <a:pPr marL="457200" lvl="1" indent="0">
              <a:buSzPct val="75000"/>
              <a:buNone/>
            </a:pPr>
            <a:r>
              <a:rPr lang="en-US" sz="2400" dirty="0">
                <a:effectLst/>
                <a:latin typeface="Verdana" panose="020B0604030504040204" pitchFamily="34" charset="0"/>
                <a:ea typeface="Verdana" panose="020B0604030504040204" pitchFamily="34" charset="0"/>
                <a:cs typeface="Times New Roman" panose="02020603050405020304" pitchFamily="18" charset="0"/>
              </a:rPr>
              <a:t>   chum, coho, pink, sockeye</a:t>
            </a:r>
          </a:p>
          <a:p>
            <a:pPr marL="457200" lvl="1" indent="0">
              <a:buSzPct val="75000"/>
              <a:buNone/>
            </a:pPr>
            <a:endParaRPr lang="en-US" sz="24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a:p>
            <a:pPr lvl="1">
              <a:buSzPct val="75000"/>
            </a:pPr>
            <a:endParaRPr lang="en-US"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a:p>
            <a:pPr marL="914400" lvl="2" indent="0">
              <a:buSzPct val="75000"/>
              <a:buNone/>
            </a:pPr>
            <a:endParaRPr lang="en-US"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pic>
        <p:nvPicPr>
          <p:cNvPr id="10" name="Picture 9" descr="Map&#10;&#10;Description automatically generated">
            <a:extLst>
              <a:ext uri="{FF2B5EF4-FFF2-40B4-BE49-F238E27FC236}">
                <a16:creationId xmlns:a16="http://schemas.microsoft.com/office/drawing/2014/main" id="{A847D778-1667-4367-AA20-ABBA97DD073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029200" y="1809750"/>
            <a:ext cx="4011994" cy="3048001"/>
          </a:xfrm>
          <a:prstGeom prst="rect">
            <a:avLst/>
          </a:prstGeom>
        </p:spPr>
      </p:pic>
    </p:spTree>
    <p:extLst>
      <p:ext uri="{BB962C8B-B14F-4D97-AF65-F5344CB8AC3E}">
        <p14:creationId xmlns:p14="http://schemas.microsoft.com/office/powerpoint/2010/main" val="16288870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3" end="3"/>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6" end="6"/>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7" end="7"/>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90500"/>
            <a:ext cx="8229600" cy="857250"/>
          </a:xfrm>
        </p:spPr>
        <p:txBody>
          <a:bodyPr/>
          <a:lstStyle/>
          <a:p>
            <a:r>
              <a:rPr lang="en-US" dirty="0">
                <a:solidFill>
                  <a:srgbClr val="FFFF00"/>
                </a:solidFill>
                <a:latin typeface="Times New Roman" panose="02020603050405020304" pitchFamily="18" charset="0"/>
                <a:cs typeface="Times New Roman" panose="02020603050405020304" pitchFamily="18" charset="0"/>
              </a:rPr>
              <a:t>Background- </a:t>
            </a:r>
            <a:r>
              <a:rPr lang="en-US" i="1" dirty="0" err="1">
                <a:solidFill>
                  <a:srgbClr val="FFFF00"/>
                </a:solidFill>
                <a:latin typeface="Times New Roman" panose="02020603050405020304" pitchFamily="18" charset="0"/>
                <a:cs typeface="Times New Roman" panose="02020603050405020304" pitchFamily="18" charset="0"/>
              </a:rPr>
              <a:t>Ichthyophonus</a:t>
            </a:r>
            <a:endParaRPr lang="en-US" i="1"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0" y="1254999"/>
            <a:ext cx="9144000" cy="4212351"/>
          </a:xfrm>
        </p:spPr>
        <p:txBody>
          <a:bodyPr/>
          <a:lstStyle/>
          <a:p>
            <a:pPr marL="342900" lvl="1" indent="-342900">
              <a:buClr>
                <a:schemeClr val="hlink"/>
              </a:buClr>
              <a:buSzPct val="90000"/>
              <a:buBlip>
                <a:blip r:embed="rId3"/>
              </a:buBlip>
            </a:pPr>
            <a:r>
              <a:rPr lang="en-US"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Unicellular, multinucleated </a:t>
            </a:r>
            <a:r>
              <a:rPr lang="en-US" dirty="0" err="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mesomycetozoan</a:t>
            </a:r>
            <a:endParaRPr lang="en-US"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a:p>
            <a:pPr marL="742950" lvl="2" indent="-342900">
              <a:buClr>
                <a:schemeClr val="hlink"/>
              </a:buClr>
              <a:buBlip>
                <a:blip r:embed="rId3"/>
              </a:buBlip>
            </a:pPr>
            <a:r>
              <a:rPr lang="en-US"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Cryptic species- Yukon isolate marine origin</a:t>
            </a:r>
          </a:p>
          <a:p>
            <a:pPr marL="400050" lvl="2" indent="0">
              <a:buClr>
                <a:schemeClr val="hlink"/>
              </a:buClr>
              <a:buNone/>
            </a:pPr>
            <a:endParaRPr lang="en-US"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a:p>
            <a:pPr marL="342900" lvl="1" indent="-342900">
              <a:buClr>
                <a:schemeClr val="hlink"/>
              </a:buClr>
              <a:buBlip>
                <a:blip r:embed="rId3"/>
              </a:buBlip>
            </a:pPr>
            <a:r>
              <a:rPr lang="en-US"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Piscivorous fish- infected prey</a:t>
            </a:r>
          </a:p>
          <a:p>
            <a:pPr marL="742950" lvl="2" indent="-342900">
              <a:buClr>
                <a:schemeClr val="hlink"/>
              </a:buClr>
              <a:buBlip>
                <a:blip r:embed="rId3"/>
              </a:buBlip>
            </a:pPr>
            <a:r>
              <a:rPr lang="en-US"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Amoeboid invades gut mucosa</a:t>
            </a:r>
          </a:p>
          <a:p>
            <a:pPr marL="742950" lvl="2" indent="-342900">
              <a:buClr>
                <a:schemeClr val="hlink"/>
              </a:buClr>
              <a:buBlip>
                <a:blip r:embed="rId3"/>
              </a:buBlip>
            </a:pPr>
            <a:r>
              <a:rPr lang="en-US"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Organs, submicron blood stage</a:t>
            </a:r>
          </a:p>
          <a:p>
            <a:pPr marL="742950" lvl="2" indent="-342900">
              <a:buClr>
                <a:schemeClr val="hlink"/>
              </a:buClr>
              <a:buBlip>
                <a:blip r:embed="rId3"/>
              </a:buBlip>
            </a:pPr>
            <a:r>
              <a:rPr lang="en-US"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size, asexual ÷ (schizont)</a:t>
            </a:r>
          </a:p>
          <a:p>
            <a:pPr marL="742950" lvl="2" indent="-342900">
              <a:buClr>
                <a:schemeClr val="hlink"/>
              </a:buClr>
              <a:buBlip>
                <a:blip r:embed="rId3"/>
              </a:buBlip>
            </a:pPr>
            <a:r>
              <a:rPr lang="en-US"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Infected fish dies or eaten</a:t>
            </a:r>
            <a:endParaRPr lang="en-US" sz="2200" dirty="0">
              <a:effectLst>
                <a:outerShdw blurRad="38100" dist="38100" dir="2700000" algn="tl">
                  <a:srgbClr val="000000">
                    <a:alpha val="43137"/>
                  </a:srgbClr>
                </a:outerShdw>
              </a:effectLst>
            </a:endParaRPr>
          </a:p>
        </p:txBody>
      </p:sp>
      <p:sp>
        <p:nvSpPr>
          <p:cNvPr id="8" name="Down Arrow 3">
            <a:extLst>
              <a:ext uri="{FF2B5EF4-FFF2-40B4-BE49-F238E27FC236}">
                <a16:creationId xmlns:a16="http://schemas.microsoft.com/office/drawing/2014/main" id="{63BB5D87-5587-4B1C-A99D-6BE5FE134FFC}"/>
              </a:ext>
            </a:extLst>
          </p:cNvPr>
          <p:cNvSpPr/>
          <p:nvPr/>
        </p:nvSpPr>
        <p:spPr bwMode="auto">
          <a:xfrm rot="10800000">
            <a:off x="762000" y="4095750"/>
            <a:ext cx="228600" cy="304800"/>
          </a:xfrm>
          <a:prstGeom prst="downArrow">
            <a:avLst/>
          </a:prstGeom>
          <a:solidFill>
            <a:schemeClr val="tx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solidFill>
                  <a:schemeClr val="tx1"/>
                </a:solidFill>
              </a:ln>
              <a:solidFill>
                <a:schemeClr val="tx2"/>
              </a:solidFill>
              <a:effectLst/>
              <a:latin typeface="Arial" charset="0"/>
            </a:endParaRPr>
          </a:p>
        </p:txBody>
      </p:sp>
      <p:grpSp>
        <p:nvGrpSpPr>
          <p:cNvPr id="15" name="Group 14">
            <a:extLst>
              <a:ext uri="{FF2B5EF4-FFF2-40B4-BE49-F238E27FC236}">
                <a16:creationId xmlns:a16="http://schemas.microsoft.com/office/drawing/2014/main" id="{F13CEC3C-91BD-4121-BAE1-E02254A68A35}"/>
              </a:ext>
            </a:extLst>
          </p:cNvPr>
          <p:cNvGrpSpPr/>
          <p:nvPr/>
        </p:nvGrpSpPr>
        <p:grpSpPr>
          <a:xfrm>
            <a:off x="4800600" y="2266950"/>
            <a:ext cx="4267200" cy="2798848"/>
            <a:chOff x="4763387" y="2495550"/>
            <a:chExt cx="4380614" cy="2464636"/>
          </a:xfrm>
        </p:grpSpPr>
        <p:grpSp>
          <p:nvGrpSpPr>
            <p:cNvPr id="14" name="Group 13">
              <a:extLst>
                <a:ext uri="{FF2B5EF4-FFF2-40B4-BE49-F238E27FC236}">
                  <a16:creationId xmlns:a16="http://schemas.microsoft.com/office/drawing/2014/main" id="{9E9E1DFC-0629-404A-BBEB-FADBAF6198A7}"/>
                </a:ext>
              </a:extLst>
            </p:cNvPr>
            <p:cNvGrpSpPr/>
            <p:nvPr/>
          </p:nvGrpSpPr>
          <p:grpSpPr>
            <a:xfrm>
              <a:off x="4763387" y="2495550"/>
              <a:ext cx="4380614" cy="2464636"/>
              <a:chOff x="4763387" y="2495550"/>
              <a:chExt cx="4380614" cy="2464636"/>
            </a:xfrm>
          </p:grpSpPr>
          <p:grpSp>
            <p:nvGrpSpPr>
              <p:cNvPr id="13" name="Group 12">
                <a:extLst>
                  <a:ext uri="{FF2B5EF4-FFF2-40B4-BE49-F238E27FC236}">
                    <a16:creationId xmlns:a16="http://schemas.microsoft.com/office/drawing/2014/main" id="{5D306583-E6CF-4240-A9C7-0FAD47F62F2C}"/>
                  </a:ext>
                </a:extLst>
              </p:cNvPr>
              <p:cNvGrpSpPr/>
              <p:nvPr/>
            </p:nvGrpSpPr>
            <p:grpSpPr>
              <a:xfrm>
                <a:off x="4763387" y="2495550"/>
                <a:ext cx="4380614" cy="2464636"/>
                <a:chOff x="4763387" y="2495550"/>
                <a:chExt cx="4380614" cy="2464636"/>
              </a:xfrm>
            </p:grpSpPr>
            <p:pic>
              <p:nvPicPr>
                <p:cNvPr id="4" name="Picture 3" descr="Diagram&#10;&#10;Description automatically generated">
                  <a:extLst>
                    <a:ext uri="{FF2B5EF4-FFF2-40B4-BE49-F238E27FC236}">
                      <a16:creationId xmlns:a16="http://schemas.microsoft.com/office/drawing/2014/main" id="{01AEED80-0F26-43F8-9F1B-5FF9A06016E6}"/>
                    </a:ext>
                    <a:ext uri="{C183D7F6-B498-43B3-948B-1728B52AA6E4}">
                      <adec:decorative xmlns:adec="http://schemas.microsoft.com/office/drawing/2017/decorative" xmlns="" val="0"/>
                    </a:ext>
                  </a:extLst>
                </p:cNvPr>
                <p:cNvPicPr/>
                <p:nvPr/>
              </p:nvPicPr>
              <p:blipFill rotWithShape="1">
                <a:blip r:embed="rId4" cstate="print">
                  <a:extLst>
                    <a:ext uri="{BEBA8EAE-BF5A-486C-A8C5-ECC9F3942E4B}">
                      <a14:imgProps xmlns:a14="http://schemas.microsoft.com/office/drawing/2010/main">
                        <a14:imgLayer r:embed="rId5">
                          <a14:imgEffect>
                            <a14:sharpenSoften amount="50000"/>
                          </a14:imgEffect>
                        </a14:imgLayer>
                      </a14:imgProps>
                    </a:ext>
                    <a:ext uri="{28A0092B-C50C-407E-A947-70E740481C1C}">
                      <a14:useLocalDpi xmlns:a14="http://schemas.microsoft.com/office/drawing/2010/main" val="0"/>
                    </a:ext>
                  </a:extLst>
                </a:blip>
                <a:srcRect l="882" b="16321"/>
                <a:stretch/>
              </p:blipFill>
              <p:spPr bwMode="auto">
                <a:xfrm>
                  <a:off x="4763387" y="2495550"/>
                  <a:ext cx="4380614" cy="2085201"/>
                </a:xfrm>
                <a:prstGeom prst="rect">
                  <a:avLst/>
                </a:prstGeom>
                <a:noFill/>
                <a:ln>
                  <a:noFill/>
                </a:ln>
              </p:spPr>
            </p:pic>
            <p:sp>
              <p:nvSpPr>
                <p:cNvPr id="9" name="TextBox 8">
                  <a:extLst>
                    <a:ext uri="{FF2B5EF4-FFF2-40B4-BE49-F238E27FC236}">
                      <a16:creationId xmlns:a16="http://schemas.microsoft.com/office/drawing/2014/main" id="{411C372D-310E-4F79-8DAA-44A1EA6E061A}"/>
                    </a:ext>
                  </a:extLst>
                </p:cNvPr>
                <p:cNvSpPr txBox="1"/>
                <p:nvPr/>
              </p:nvSpPr>
              <p:spPr>
                <a:xfrm>
                  <a:off x="4763387" y="4580751"/>
                  <a:ext cx="4380614" cy="379435"/>
                </a:xfrm>
                <a:prstGeom prst="rect">
                  <a:avLst/>
                </a:prstGeom>
                <a:solidFill>
                  <a:schemeClr val="tx2"/>
                </a:solidFill>
              </p:spPr>
              <p:txBody>
                <a:bodyPr wrap="square" rtlCol="0">
                  <a:spAutoFit/>
                </a:bodyPr>
                <a:lstStyle/>
                <a:p>
                  <a:r>
                    <a:rPr lang="en-US" sz="1100" dirty="0">
                      <a:solidFill>
                        <a:srgbClr val="000000"/>
                      </a:solidFill>
                    </a:rPr>
                    <a:t>        = expt. confirmed;       = </a:t>
                  </a:r>
                  <a:r>
                    <a:rPr lang="en-US" sz="1100" dirty="0" err="1">
                      <a:solidFill>
                        <a:srgbClr val="000000"/>
                      </a:solidFill>
                    </a:rPr>
                    <a:t>uk</a:t>
                  </a:r>
                  <a:r>
                    <a:rPr lang="en-US" sz="1100" dirty="0">
                      <a:solidFill>
                        <a:srgbClr val="000000"/>
                      </a:solidFill>
                    </a:rPr>
                    <a:t> mech, but confirmed infective</a:t>
                  </a:r>
                </a:p>
                <a:p>
                  <a:r>
                    <a:rPr lang="en-US" sz="1100" dirty="0">
                      <a:solidFill>
                        <a:srgbClr val="000000"/>
                      </a:solidFill>
                    </a:rPr>
                    <a:t> </a:t>
                  </a:r>
                  <a:r>
                    <a:rPr lang="en-US" sz="1000" dirty="0">
                      <a:solidFill>
                        <a:srgbClr val="000000"/>
                      </a:solidFill>
                    </a:rPr>
                    <a:t>(Kocan 2019)</a:t>
                  </a:r>
                </a:p>
              </p:txBody>
            </p:sp>
          </p:grpSp>
          <p:sp>
            <p:nvSpPr>
              <p:cNvPr id="11" name="Down Arrow 3">
                <a:extLst>
                  <a:ext uri="{FF2B5EF4-FFF2-40B4-BE49-F238E27FC236}">
                    <a16:creationId xmlns:a16="http://schemas.microsoft.com/office/drawing/2014/main" id="{FE8F6B53-10C1-4D0B-9275-A4142959EA9F}"/>
                  </a:ext>
                </a:extLst>
              </p:cNvPr>
              <p:cNvSpPr/>
              <p:nvPr/>
            </p:nvSpPr>
            <p:spPr bwMode="auto">
              <a:xfrm rot="16049493">
                <a:off x="4934339" y="4585569"/>
                <a:ext cx="161458" cy="188175"/>
              </a:xfrm>
              <a:prstGeom prst="downArrow">
                <a:avLst/>
              </a:prstGeom>
              <a:solidFill>
                <a:srgbClr val="000000"/>
              </a:solidFill>
              <a:ln w="9525" cap="flat" cmpd="sng" algn="ctr">
                <a:solidFill>
                  <a:srgbClr val="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solidFill>
                      <a:schemeClr val="tx1"/>
                    </a:solidFill>
                  </a:ln>
                  <a:solidFill>
                    <a:schemeClr val="tx2"/>
                  </a:solidFill>
                  <a:effectLst/>
                  <a:latin typeface="Arial" charset="0"/>
                </a:endParaRPr>
              </a:p>
            </p:txBody>
          </p:sp>
        </p:grpSp>
        <p:sp>
          <p:nvSpPr>
            <p:cNvPr id="12" name="Down Arrow 3">
              <a:extLst>
                <a:ext uri="{FF2B5EF4-FFF2-40B4-BE49-F238E27FC236}">
                  <a16:creationId xmlns:a16="http://schemas.microsoft.com/office/drawing/2014/main" id="{1F6C2A55-D77D-4991-85AE-6A4910CA285E}"/>
                </a:ext>
              </a:extLst>
            </p:cNvPr>
            <p:cNvSpPr/>
            <p:nvPr/>
          </p:nvSpPr>
          <p:spPr bwMode="auto">
            <a:xfrm rot="16049493">
              <a:off x="6360176" y="4601523"/>
              <a:ext cx="123810" cy="182386"/>
            </a:xfrm>
            <a:prstGeom prst="downArrow">
              <a:avLst/>
            </a:prstGeom>
            <a:solidFill>
              <a:schemeClr val="tx1"/>
            </a:solidFill>
            <a:ln w="9525" cap="flat" cmpd="sng" algn="ctr">
              <a:solidFill>
                <a:srgbClr val="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solidFill>
                    <a:schemeClr val="tx1"/>
                  </a:solidFill>
                </a:ln>
                <a:solidFill>
                  <a:schemeClr val="tx2"/>
                </a:solidFill>
                <a:effectLst/>
                <a:latin typeface="Arial" charset="0"/>
              </a:endParaRPr>
            </a:p>
          </p:txBody>
        </p:sp>
      </p:grpSp>
    </p:spTree>
    <p:extLst>
      <p:ext uri="{BB962C8B-B14F-4D97-AF65-F5344CB8AC3E}">
        <p14:creationId xmlns:p14="http://schemas.microsoft.com/office/powerpoint/2010/main" val="3825427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4" end="4"/>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5" end="5"/>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6" end="6"/>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7" end="7"/>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D87EFE-55D5-4D7A-88AC-B962102376F0}"/>
              </a:ext>
            </a:extLst>
          </p:cNvPr>
          <p:cNvSpPr>
            <a:spLocks noGrp="1"/>
          </p:cNvSpPr>
          <p:nvPr>
            <p:ph type="title"/>
          </p:nvPr>
        </p:nvSpPr>
        <p:spPr>
          <a:xfrm>
            <a:off x="28353" y="47625"/>
            <a:ext cx="8915400" cy="857250"/>
          </a:xfrm>
        </p:spPr>
        <p:txBody>
          <a:bodyPr/>
          <a:lstStyle/>
          <a:p>
            <a:r>
              <a:rPr lang="en-US" sz="3800" dirty="0">
                <a:solidFill>
                  <a:srgbClr val="FFFF00"/>
                </a:solidFill>
                <a:effectLst/>
                <a:latin typeface="Verdana" panose="020B0604030504040204" pitchFamily="34" charset="0"/>
                <a:ea typeface="Verdana" panose="020B0604030504040204" pitchFamily="34" charset="0"/>
                <a:cs typeface="Times New Roman" panose="02020603050405020304" pitchFamily="18" charset="0"/>
              </a:rPr>
              <a:t>Previous Yukon Chinook </a:t>
            </a:r>
            <a:r>
              <a:rPr lang="en-US" sz="3800" i="1" dirty="0">
                <a:solidFill>
                  <a:srgbClr val="FFFF00"/>
                </a:solidFill>
                <a:effectLst/>
                <a:latin typeface="Verdana" panose="020B0604030504040204" pitchFamily="34" charset="0"/>
                <a:ea typeface="Verdana" panose="020B0604030504040204" pitchFamily="34" charset="0"/>
                <a:cs typeface="Times New Roman" panose="02020603050405020304" pitchFamily="18" charset="0"/>
              </a:rPr>
              <a:t>Ich</a:t>
            </a:r>
            <a:r>
              <a:rPr lang="en-US" sz="3800" dirty="0">
                <a:solidFill>
                  <a:srgbClr val="FFFF00"/>
                </a:solidFill>
                <a:effectLst/>
                <a:latin typeface="Verdana" panose="020B0604030504040204" pitchFamily="34" charset="0"/>
                <a:ea typeface="Verdana" panose="020B0604030504040204" pitchFamily="34" charset="0"/>
                <a:cs typeface="Times New Roman" panose="02020603050405020304" pitchFamily="18" charset="0"/>
              </a:rPr>
              <a:t> Studies</a:t>
            </a:r>
            <a:endParaRPr lang="en-US" sz="3800" dirty="0">
              <a:effectLst/>
              <a:latin typeface="Verdana" panose="020B0604030504040204" pitchFamily="34" charset="0"/>
              <a:ea typeface="Verdana" panose="020B0604030504040204" pitchFamily="34" charset="0"/>
            </a:endParaRPr>
          </a:p>
        </p:txBody>
      </p:sp>
      <p:sp>
        <p:nvSpPr>
          <p:cNvPr id="3" name="Content Placeholder 2">
            <a:extLst>
              <a:ext uri="{FF2B5EF4-FFF2-40B4-BE49-F238E27FC236}">
                <a16:creationId xmlns:a16="http://schemas.microsoft.com/office/drawing/2014/main" id="{FB4460F6-003E-401E-AD8D-A654F1FF5549}"/>
              </a:ext>
            </a:extLst>
          </p:cNvPr>
          <p:cNvSpPr>
            <a:spLocks noGrp="1"/>
          </p:cNvSpPr>
          <p:nvPr>
            <p:ph idx="1"/>
          </p:nvPr>
        </p:nvSpPr>
        <p:spPr>
          <a:xfrm>
            <a:off x="0" y="1352550"/>
            <a:ext cx="9144000" cy="4267200"/>
          </a:xfrm>
        </p:spPr>
        <p:txBody>
          <a:bodyPr/>
          <a:lstStyle/>
          <a:p>
            <a:pPr>
              <a:spcBef>
                <a:spcPts val="600"/>
              </a:spcBef>
              <a:spcAft>
                <a:spcPts val="600"/>
              </a:spcAft>
            </a:pPr>
            <a:r>
              <a:rPr lang="en-US" sz="3000" dirty="0">
                <a:effectLst/>
                <a:latin typeface="Verdana" panose="020B0604030504040204" pitchFamily="34" charset="0"/>
                <a:ea typeface="Verdana" panose="020B0604030504040204" pitchFamily="34" charset="0"/>
                <a:cs typeface="Times New Roman" panose="02020603050405020304" pitchFamily="18" charset="0"/>
              </a:rPr>
              <a:t>Early 2000’s- low runs &amp; </a:t>
            </a:r>
            <a:r>
              <a:rPr lang="en-US" sz="3000" i="1" dirty="0" err="1">
                <a:effectLst/>
                <a:latin typeface="Verdana" panose="020B0604030504040204" pitchFamily="34" charset="0"/>
                <a:ea typeface="Verdana" panose="020B0604030504040204" pitchFamily="34" charset="0"/>
                <a:cs typeface="Times New Roman" panose="02020603050405020304" pitchFamily="18" charset="0"/>
              </a:rPr>
              <a:t>Ich</a:t>
            </a:r>
            <a:r>
              <a:rPr lang="en-US" sz="3000" dirty="0">
                <a:effectLst/>
                <a:latin typeface="Verdana" panose="020B0604030504040204" pitchFamily="34" charset="0"/>
                <a:ea typeface="Verdana" panose="020B0604030504040204" pitchFamily="34" charset="0"/>
                <a:cs typeface="Times New Roman" panose="02020603050405020304" pitchFamily="18" charset="0"/>
              </a:rPr>
              <a:t>, several studies</a:t>
            </a:r>
            <a:endParaRPr lang="en-US" sz="30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a:p>
            <a:pPr marL="0" indent="0">
              <a:spcBef>
                <a:spcPts val="600"/>
              </a:spcBef>
              <a:spcAft>
                <a:spcPts val="600"/>
              </a:spcAft>
              <a:buNone/>
            </a:pPr>
            <a:r>
              <a:rPr lang="en-US" sz="2200" dirty="0">
                <a:effectLst/>
                <a:latin typeface="Verdana" panose="020B0604030504040204" pitchFamily="34" charset="0"/>
                <a:ea typeface="Verdana" panose="020B0604030504040204" pitchFamily="34" charset="0"/>
                <a:cs typeface="Times New Roman" panose="02020603050405020304" pitchFamily="18" charset="0"/>
              </a:rPr>
              <a:t>   1) </a:t>
            </a:r>
            <a:r>
              <a:rPr lang="en-US" sz="2200" i="1" dirty="0">
                <a:effectLst/>
                <a:latin typeface="Verdana" panose="020B0604030504040204" pitchFamily="34" charset="0"/>
                <a:ea typeface="Verdana" panose="020B0604030504040204" pitchFamily="34" charset="0"/>
                <a:cs typeface="Times New Roman" panose="02020603050405020304" pitchFamily="18" charset="0"/>
              </a:rPr>
              <a:t>Ich   </a:t>
            </a:r>
            <a:r>
              <a:rPr lang="en-US" sz="2200" dirty="0">
                <a:effectLst/>
                <a:latin typeface="Verdana" panose="020B0604030504040204" pitchFamily="34" charset="0"/>
                <a:ea typeface="Verdana" panose="020B0604030504040204" pitchFamily="34" charset="0"/>
                <a:cs typeface="Times New Roman" panose="02020603050405020304" pitchFamily="18" charset="0"/>
              </a:rPr>
              <a:t>lower-mid river, then   at spawning grounds</a:t>
            </a:r>
            <a:endParaRPr lang="en-US" sz="22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a:p>
            <a:pPr marL="0" indent="0">
              <a:spcBef>
                <a:spcPts val="600"/>
              </a:spcBef>
              <a:spcAft>
                <a:spcPts val="600"/>
              </a:spcAft>
              <a:buNone/>
            </a:pPr>
            <a:r>
              <a:rPr lang="en-US" sz="22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2200" dirty="0">
                <a:effectLst/>
                <a:latin typeface="Verdana" panose="020B0604030504040204" pitchFamily="34" charset="0"/>
                <a:ea typeface="Verdana" panose="020B0604030504040204" pitchFamily="34" charset="0"/>
                <a:cs typeface="Times New Roman" panose="02020603050405020304" pitchFamily="18" charset="0"/>
              </a:rPr>
              <a:t>2)   prevalence upriver = assoc. mortality 60% </a:t>
            </a:r>
          </a:p>
          <a:p>
            <a:pPr marL="0" indent="0">
              <a:spcBef>
                <a:spcPts val="600"/>
              </a:spcBef>
              <a:spcAft>
                <a:spcPts val="600"/>
              </a:spcAft>
              <a:buNone/>
            </a:pPr>
            <a:r>
              <a:rPr lang="en-US" sz="2200" dirty="0">
                <a:effectLst/>
                <a:latin typeface="Verdana" panose="020B0604030504040204" pitchFamily="34" charset="0"/>
                <a:ea typeface="Verdana" panose="020B0604030504040204" pitchFamily="34" charset="0"/>
                <a:cs typeface="Times New Roman" panose="02020603050405020304" pitchFamily="18" charset="0"/>
              </a:rPr>
              <a:t>         </a:t>
            </a:r>
            <a:r>
              <a:rPr lang="en-US" sz="1800" dirty="0">
                <a:effectLst/>
                <a:latin typeface="Verdana" panose="020B0604030504040204" pitchFamily="34" charset="0"/>
                <a:ea typeface="Verdana" panose="020B0604030504040204" pitchFamily="34" charset="0"/>
                <a:cs typeface="Times New Roman" panose="02020603050405020304" pitchFamily="18" charset="0"/>
              </a:rPr>
              <a:t>(Kocan et al., 2004)</a:t>
            </a:r>
          </a:p>
          <a:p>
            <a:pPr marL="0" indent="0">
              <a:spcBef>
                <a:spcPts val="600"/>
              </a:spcBef>
              <a:spcAft>
                <a:spcPts val="600"/>
              </a:spcAft>
              <a:buNone/>
            </a:pPr>
            <a:r>
              <a:rPr lang="en-US" sz="2200" dirty="0">
                <a:effectLst/>
                <a:latin typeface="Verdana" panose="020B0604030504040204" pitchFamily="34" charset="0"/>
                <a:ea typeface="Verdana" panose="020B0604030504040204" pitchFamily="34" charset="0"/>
                <a:cs typeface="Times New Roman" panose="02020603050405020304" pitchFamily="18" charset="0"/>
              </a:rPr>
              <a:t>   3) Infected fish spawn as successful uninfected </a:t>
            </a:r>
          </a:p>
          <a:p>
            <a:pPr marL="0" indent="0">
              <a:spcBef>
                <a:spcPts val="600"/>
              </a:spcBef>
              <a:spcAft>
                <a:spcPts val="600"/>
              </a:spcAft>
              <a:buNone/>
            </a:pPr>
            <a:r>
              <a:rPr lang="en-US" sz="18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1800" dirty="0">
                <a:effectLst/>
                <a:latin typeface="Verdana" panose="020B0604030504040204" pitchFamily="34" charset="0"/>
                <a:ea typeface="Verdana" panose="020B0604030504040204" pitchFamily="34" charset="0"/>
                <a:cs typeface="Times New Roman" panose="02020603050405020304" pitchFamily="18" charset="0"/>
              </a:rPr>
              <a:t>(Hamazaki et al. 2013)</a:t>
            </a:r>
          </a:p>
        </p:txBody>
      </p:sp>
      <p:sp>
        <p:nvSpPr>
          <p:cNvPr id="4" name="Down Arrow 3">
            <a:extLst>
              <a:ext uri="{FF2B5EF4-FFF2-40B4-BE49-F238E27FC236}">
                <a16:creationId xmlns:a16="http://schemas.microsoft.com/office/drawing/2014/main" id="{64320235-CB27-4A96-A9A7-6685BAB0CECB}"/>
              </a:ext>
            </a:extLst>
          </p:cNvPr>
          <p:cNvSpPr/>
          <p:nvPr/>
        </p:nvSpPr>
        <p:spPr bwMode="auto">
          <a:xfrm rot="10800000">
            <a:off x="1295400" y="2038350"/>
            <a:ext cx="152402" cy="266700"/>
          </a:xfrm>
          <a:prstGeom prst="downArrow">
            <a:avLst/>
          </a:prstGeom>
          <a:solidFill>
            <a:schemeClr val="tx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US" sz="1800" b="0" i="0" u="none" strike="noStrike" cap="none" normalizeH="0" baseline="0" dirty="0">
                <a:ln>
                  <a:solidFill>
                    <a:schemeClr val="tx1"/>
                  </a:solidFill>
                </a:ln>
                <a:solidFill>
                  <a:schemeClr val="tx2"/>
                </a:solidFill>
                <a:effectLst/>
                <a:latin typeface="Arial" charset="0"/>
              </a:rPr>
              <a:t> </a:t>
            </a:r>
          </a:p>
        </p:txBody>
      </p:sp>
      <p:sp>
        <p:nvSpPr>
          <p:cNvPr id="5" name="Down Arrow 3">
            <a:extLst>
              <a:ext uri="{FF2B5EF4-FFF2-40B4-BE49-F238E27FC236}">
                <a16:creationId xmlns:a16="http://schemas.microsoft.com/office/drawing/2014/main" id="{C9ADE00D-D5CE-44AD-9216-E80B0BF270C8}"/>
              </a:ext>
            </a:extLst>
          </p:cNvPr>
          <p:cNvSpPr/>
          <p:nvPr/>
        </p:nvSpPr>
        <p:spPr bwMode="auto">
          <a:xfrm>
            <a:off x="4571999" y="2038350"/>
            <a:ext cx="152401" cy="266700"/>
          </a:xfrm>
          <a:prstGeom prst="downArrow">
            <a:avLst/>
          </a:prstGeom>
          <a:solidFill>
            <a:schemeClr val="tx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solidFill>
                  <a:schemeClr val="tx1"/>
                </a:solidFill>
              </a:ln>
              <a:solidFill>
                <a:schemeClr val="tx2"/>
              </a:solidFill>
              <a:effectLst/>
              <a:latin typeface="Arial" charset="0"/>
            </a:endParaRPr>
          </a:p>
        </p:txBody>
      </p:sp>
      <p:sp>
        <p:nvSpPr>
          <p:cNvPr id="6" name="Down Arrow 3">
            <a:extLst>
              <a:ext uri="{FF2B5EF4-FFF2-40B4-BE49-F238E27FC236}">
                <a16:creationId xmlns:a16="http://schemas.microsoft.com/office/drawing/2014/main" id="{8F18D9B7-AAD8-44EC-8570-2FBA3BAD5CB2}"/>
              </a:ext>
            </a:extLst>
          </p:cNvPr>
          <p:cNvSpPr/>
          <p:nvPr/>
        </p:nvSpPr>
        <p:spPr bwMode="auto">
          <a:xfrm>
            <a:off x="762000" y="2571750"/>
            <a:ext cx="152400" cy="228600"/>
          </a:xfrm>
          <a:prstGeom prst="downArrow">
            <a:avLst/>
          </a:prstGeom>
          <a:solidFill>
            <a:schemeClr val="tx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solidFill>
                  <a:schemeClr val="tx1"/>
                </a:solidFill>
              </a:ln>
              <a:solidFill>
                <a:schemeClr val="tx2"/>
              </a:solidFill>
              <a:effectLst/>
              <a:latin typeface="Arial" charset="0"/>
            </a:endParaRPr>
          </a:p>
        </p:txBody>
      </p:sp>
      <p:pic>
        <p:nvPicPr>
          <p:cNvPr id="7" name="Picture 6" descr="A person cutting a cake&#10;&#10;Description automatically generated with medium confidence">
            <a:extLst>
              <a:ext uri="{FF2B5EF4-FFF2-40B4-BE49-F238E27FC236}">
                <a16:creationId xmlns:a16="http://schemas.microsoft.com/office/drawing/2014/main" id="{EDE03667-07DE-4F0F-B7C4-316BD3B20FA4}"/>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t="10328" r="2593" b="4093"/>
          <a:stretch/>
        </p:blipFill>
        <p:spPr>
          <a:xfrm>
            <a:off x="7086600" y="2460840"/>
            <a:ext cx="2284838" cy="2676525"/>
          </a:xfrm>
          <a:prstGeom prst="rect">
            <a:avLst/>
          </a:prstGeom>
        </p:spPr>
      </p:pic>
    </p:spTree>
    <p:extLst>
      <p:ext uri="{BB962C8B-B14F-4D97-AF65-F5344CB8AC3E}">
        <p14:creationId xmlns:p14="http://schemas.microsoft.com/office/powerpoint/2010/main" val="4578426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3" end="3"/>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57150"/>
            <a:ext cx="8991600" cy="857250"/>
          </a:xfrm>
        </p:spPr>
        <p:txBody>
          <a:bodyPr/>
          <a:lstStyle/>
          <a:p>
            <a:r>
              <a:rPr lang="en-US" sz="4000" i="1" dirty="0">
                <a:solidFill>
                  <a:srgbClr val="FFFF00"/>
                </a:solidFill>
                <a:effectLst/>
                <a:latin typeface="Verdana" panose="020B0604030504040204" pitchFamily="34" charset="0"/>
                <a:ea typeface="Verdana" panose="020B0604030504040204" pitchFamily="34" charset="0"/>
                <a:cs typeface="Times New Roman" panose="02020603050405020304" pitchFamily="18" charset="0"/>
              </a:rPr>
              <a:t>Ich</a:t>
            </a:r>
            <a:r>
              <a:rPr lang="en-US" sz="4000" dirty="0">
                <a:solidFill>
                  <a:srgbClr val="FFFF00"/>
                </a:solidFill>
                <a:effectLst/>
                <a:latin typeface="Verdana" panose="020B0604030504040204" pitchFamily="34" charset="0"/>
                <a:ea typeface="Verdana" panose="020B0604030504040204" pitchFamily="34" charset="0"/>
                <a:cs typeface="Times New Roman" panose="02020603050405020304" pitchFamily="18" charset="0"/>
              </a:rPr>
              <a:t> Resurgence</a:t>
            </a:r>
            <a:endParaRPr lang="en-US" sz="4000" dirty="0">
              <a:effectLst/>
              <a:latin typeface="Verdana" panose="020B0604030504040204" pitchFamily="34" charset="0"/>
              <a:ea typeface="Verdana" panose="020B0604030504040204" pitchFamily="34" charset="0"/>
              <a:cs typeface="Times New Roman" panose="02020603050405020304" pitchFamily="18" charset="0"/>
            </a:endParaRPr>
          </a:p>
        </p:txBody>
      </p:sp>
      <p:sp>
        <p:nvSpPr>
          <p:cNvPr id="3" name="Content Placeholder 2"/>
          <p:cNvSpPr>
            <a:spLocks noGrp="1"/>
          </p:cNvSpPr>
          <p:nvPr>
            <p:ph idx="1"/>
          </p:nvPr>
        </p:nvSpPr>
        <p:spPr>
          <a:xfrm>
            <a:off x="0" y="895350"/>
            <a:ext cx="9448800" cy="4114800"/>
          </a:xfrm>
        </p:spPr>
        <p:txBody>
          <a:bodyPr/>
          <a:lstStyle/>
          <a:p>
            <a:pPr marL="342900" lvl="1" indent="-342900">
              <a:spcBef>
                <a:spcPts val="1200"/>
              </a:spcBef>
              <a:spcAft>
                <a:spcPts val="600"/>
              </a:spcAft>
              <a:buClr>
                <a:schemeClr val="hlink"/>
              </a:buClr>
              <a:buSzPct val="90000"/>
              <a:buBlip>
                <a:blip r:embed="rId3"/>
              </a:buBlip>
            </a:pPr>
            <a:r>
              <a:rPr lang="en-US" sz="2400" dirty="0">
                <a:effectLst/>
                <a:latin typeface="Verdana" panose="020B0604030504040204" pitchFamily="34" charset="0"/>
                <a:ea typeface="Verdana" panose="020B0604030504040204" pitchFamily="34" charset="0"/>
                <a:cs typeface="Times New Roman" panose="02020603050405020304" pitchFamily="18" charset="0"/>
              </a:rPr>
              <a:t>2020 season - record </a:t>
            </a:r>
            <a:r>
              <a:rPr lang="en-US" sz="2400" i="1" dirty="0">
                <a:effectLst/>
                <a:latin typeface="Verdana" panose="020B0604030504040204" pitchFamily="34" charset="0"/>
                <a:ea typeface="Verdana" panose="020B0604030504040204" pitchFamily="34" charset="0"/>
                <a:cs typeface="Times New Roman" panose="02020603050405020304" pitchFamily="18" charset="0"/>
              </a:rPr>
              <a:t>Ich</a:t>
            </a:r>
            <a:r>
              <a:rPr lang="en-US" sz="2400" dirty="0">
                <a:effectLst/>
                <a:latin typeface="Verdana" panose="020B0604030504040204" pitchFamily="34" charset="0"/>
                <a:ea typeface="Verdana" panose="020B0604030504040204" pitchFamily="34" charset="0"/>
                <a:cs typeface="Times New Roman" panose="02020603050405020304" pitchFamily="18" charset="0"/>
              </a:rPr>
              <a:t> levels in Rampart Rapids since baseline monitoring in early 2000’s </a:t>
            </a:r>
          </a:p>
          <a:p>
            <a:pPr marL="742950" lvl="2" indent="-342900">
              <a:spcBef>
                <a:spcPts val="600"/>
              </a:spcBef>
              <a:spcAft>
                <a:spcPts val="600"/>
              </a:spcAft>
              <a:buClr>
                <a:schemeClr val="hlink"/>
              </a:buClr>
              <a:buBlip>
                <a:blip r:embed="rId3"/>
              </a:buBlip>
            </a:pPr>
            <a:r>
              <a:rPr lang="en-US" sz="1900" dirty="0">
                <a:effectLst/>
                <a:latin typeface="Verdana" panose="020B0604030504040204" pitchFamily="34" charset="0"/>
                <a:ea typeface="Verdana" panose="020B0604030504040204" pitchFamily="34" charset="0"/>
                <a:cs typeface="Times New Roman" panose="02020603050405020304" pitchFamily="18" charset="0"/>
              </a:rPr>
              <a:t>Limited sampling on Chena and </a:t>
            </a:r>
            <a:r>
              <a:rPr lang="en-US" sz="1900" dirty="0" err="1">
                <a:effectLst/>
                <a:latin typeface="Verdana" panose="020B0604030504040204" pitchFamily="34" charset="0"/>
                <a:ea typeface="Verdana" panose="020B0604030504040204" pitchFamily="34" charset="0"/>
                <a:cs typeface="Times New Roman" panose="02020603050405020304" pitchFamily="18" charset="0"/>
              </a:rPr>
              <a:t>Salcha</a:t>
            </a:r>
            <a:r>
              <a:rPr lang="en-US" sz="1900" dirty="0">
                <a:effectLst/>
                <a:latin typeface="Verdana" panose="020B0604030504040204" pitchFamily="34" charset="0"/>
                <a:ea typeface="Verdana" panose="020B0604030504040204" pitchFamily="34" charset="0"/>
                <a:cs typeface="Times New Roman" panose="02020603050405020304" pitchFamily="18" charset="0"/>
              </a:rPr>
              <a:t> spawning grounds (hi H</a:t>
            </a:r>
            <a:r>
              <a:rPr lang="en-US" sz="1900" baseline="-25000" dirty="0">
                <a:effectLst/>
                <a:latin typeface="Verdana" panose="020B0604030504040204" pitchFamily="34" charset="0"/>
                <a:ea typeface="Verdana" panose="020B0604030504040204" pitchFamily="34" charset="0"/>
                <a:cs typeface="Times New Roman" panose="02020603050405020304" pitchFamily="18" charset="0"/>
              </a:rPr>
              <a:t>2</a:t>
            </a:r>
            <a:r>
              <a:rPr lang="en-US" sz="1900" dirty="0">
                <a:effectLst/>
                <a:latin typeface="Verdana" panose="020B0604030504040204" pitchFamily="34" charset="0"/>
                <a:ea typeface="Verdana" panose="020B0604030504040204" pitchFamily="34" charset="0"/>
                <a:cs typeface="Times New Roman" panose="02020603050405020304" pitchFamily="18" charset="0"/>
              </a:rPr>
              <a:t>0)</a:t>
            </a:r>
          </a:p>
          <a:p>
            <a:pPr marL="342900" lvl="1" indent="-342900">
              <a:spcBef>
                <a:spcPts val="600"/>
              </a:spcBef>
              <a:spcAft>
                <a:spcPts val="600"/>
              </a:spcAft>
              <a:buClr>
                <a:schemeClr val="hlink"/>
              </a:buClr>
              <a:buBlip>
                <a:blip r:embed="rId3"/>
              </a:buBlip>
            </a:pPr>
            <a:r>
              <a:rPr lang="en-US" sz="2400" dirty="0">
                <a:effectLst/>
                <a:latin typeface="Verdana" panose="020B0604030504040204" pitchFamily="34" charset="0"/>
                <a:ea typeface="Verdana" panose="020B0604030504040204" pitchFamily="34" charset="0"/>
                <a:cs typeface="Times New Roman" panose="02020603050405020304" pitchFamily="18" charset="0"/>
              </a:rPr>
              <a:t>Since 2020- large discrepancy fish abundance </a:t>
            </a:r>
          </a:p>
          <a:p>
            <a:pPr marL="742950" lvl="2" indent="-342900">
              <a:spcBef>
                <a:spcPts val="600"/>
              </a:spcBef>
              <a:spcAft>
                <a:spcPts val="600"/>
              </a:spcAft>
              <a:buClr>
                <a:schemeClr val="hlink"/>
              </a:buClr>
              <a:buBlip>
                <a:blip r:embed="rId3"/>
              </a:buBlip>
            </a:pPr>
            <a:r>
              <a:rPr lang="en-US" sz="1800" dirty="0">
                <a:effectLst/>
                <a:latin typeface="Verdana" panose="020B0604030504040204" pitchFamily="34" charset="0"/>
                <a:ea typeface="Verdana" panose="020B0604030504040204" pitchFamily="34" charset="0"/>
                <a:cs typeface="Times New Roman" panose="02020603050405020304" pitchFamily="18" charset="0"/>
              </a:rPr>
              <a:t>30-50% less Canadian-origin fish</a:t>
            </a:r>
          </a:p>
          <a:p>
            <a:pPr marL="742950" lvl="2" indent="-342900">
              <a:spcBef>
                <a:spcPts val="600"/>
              </a:spcBef>
              <a:spcAft>
                <a:spcPts val="600"/>
              </a:spcAft>
              <a:buClr>
                <a:schemeClr val="hlink"/>
              </a:buClr>
              <a:buBlip>
                <a:blip r:embed="rId3"/>
              </a:buBlip>
            </a:pPr>
            <a:r>
              <a:rPr lang="en-US" sz="1800" dirty="0">
                <a:effectLst/>
                <a:latin typeface="Verdana" panose="020B0604030504040204" pitchFamily="34" charset="0"/>
                <a:ea typeface="Verdana" panose="020B0604030504040204" pitchFamily="34" charset="0"/>
                <a:cs typeface="Times New Roman" panose="02020603050405020304" pitchFamily="18" charset="0"/>
              </a:rPr>
              <a:t>Sonar in lower river vs. sonar passage at border</a:t>
            </a:r>
          </a:p>
          <a:p>
            <a:pPr marL="1200150" lvl="3" indent="-342900">
              <a:spcBef>
                <a:spcPts val="600"/>
              </a:spcBef>
              <a:spcAft>
                <a:spcPts val="600"/>
              </a:spcAft>
              <a:buClr>
                <a:schemeClr val="hlink"/>
              </a:buClr>
              <a:buBlip>
                <a:blip r:embed="rId3"/>
              </a:buBlip>
            </a:pPr>
            <a:r>
              <a:rPr lang="en-US" sz="1600" dirty="0">
                <a:effectLst/>
                <a:latin typeface="Verdana" panose="020B0604030504040204" pitchFamily="34" charset="0"/>
                <a:ea typeface="Verdana" panose="020B0604030504040204" pitchFamily="34" charset="0"/>
                <a:cs typeface="Times New Roman" panose="02020603050405020304" pitchFamily="18" charset="0"/>
              </a:rPr>
              <a:t>Genetic mixed stock analysis (SNPs) determines country origin</a:t>
            </a:r>
          </a:p>
          <a:p>
            <a:pPr marL="742950" lvl="2" indent="-342900">
              <a:spcBef>
                <a:spcPts val="600"/>
              </a:spcBef>
              <a:spcAft>
                <a:spcPts val="600"/>
              </a:spcAft>
              <a:buClr>
                <a:schemeClr val="hlink"/>
              </a:buClr>
              <a:buBlip>
                <a:blip r:embed="rId3"/>
              </a:buBlip>
            </a:pPr>
            <a:r>
              <a:rPr lang="en-US" sz="1800" dirty="0">
                <a:effectLst/>
                <a:latin typeface="Verdana" panose="020B0604030504040204" pitchFamily="34" charset="0"/>
                <a:ea typeface="Verdana" panose="020B0604030504040204" pitchFamily="34" charset="0"/>
                <a:cs typeface="Times New Roman" panose="02020603050405020304" pitchFamily="18" charset="0"/>
              </a:rPr>
              <a:t>High </a:t>
            </a:r>
            <a:r>
              <a:rPr lang="en-US" sz="1800" i="1" dirty="0">
                <a:effectLst/>
                <a:latin typeface="Verdana" panose="020B0604030504040204" pitchFamily="34" charset="0"/>
                <a:ea typeface="Verdana" panose="020B0604030504040204" pitchFamily="34" charset="0"/>
                <a:cs typeface="Times New Roman" panose="02020603050405020304" pitchFamily="18" charset="0"/>
              </a:rPr>
              <a:t>Ich</a:t>
            </a:r>
            <a:r>
              <a:rPr lang="en-US" sz="1800" dirty="0">
                <a:effectLst/>
                <a:latin typeface="Verdana" panose="020B0604030504040204" pitchFamily="34" charset="0"/>
                <a:ea typeface="Verdana" panose="020B0604030504040204" pitchFamily="34" charset="0"/>
                <a:cs typeface="Times New Roman" panose="02020603050405020304" pitchFamily="18" charset="0"/>
              </a:rPr>
              <a:t> with small run size &amp; unprecedented harvest restrictions</a:t>
            </a:r>
          </a:p>
          <a:p>
            <a:pPr marL="342900" lvl="1" indent="-342900">
              <a:spcBef>
                <a:spcPts val="600"/>
              </a:spcBef>
              <a:spcAft>
                <a:spcPts val="600"/>
              </a:spcAft>
              <a:buClr>
                <a:schemeClr val="hlink"/>
              </a:buClr>
              <a:buBlip>
                <a:blip r:embed="rId3"/>
              </a:buBlip>
            </a:pPr>
            <a:r>
              <a:rPr lang="en-US" sz="2400" i="1" u="sng" dirty="0">
                <a:effectLst/>
                <a:latin typeface="Verdana" panose="020B0604030504040204" pitchFamily="34" charset="0"/>
                <a:ea typeface="Verdana" panose="020B0604030504040204" pitchFamily="34" charset="0"/>
                <a:cs typeface="Times New Roman" panose="02020603050405020304" pitchFamily="18" charset="0"/>
              </a:rPr>
              <a:t>Ich</a:t>
            </a:r>
            <a:r>
              <a:rPr lang="en-US" sz="2400" u="sng" dirty="0">
                <a:effectLst/>
                <a:latin typeface="Verdana" panose="020B0604030504040204" pitchFamily="34" charset="0"/>
                <a:ea typeface="Verdana" panose="020B0604030504040204" pitchFamily="34" charset="0"/>
                <a:cs typeface="Times New Roman" panose="02020603050405020304" pitchFamily="18" charset="0"/>
              </a:rPr>
              <a:t>-associated </a:t>
            </a:r>
            <a:r>
              <a:rPr lang="en-US" sz="2400" i="1" u="sng" dirty="0" err="1">
                <a:effectLst/>
                <a:latin typeface="Verdana" panose="020B0604030504040204" pitchFamily="34" charset="0"/>
                <a:ea typeface="Verdana" panose="020B0604030504040204" pitchFamily="34" charset="0"/>
                <a:cs typeface="Times New Roman" panose="02020603050405020304" pitchFamily="18" charset="0"/>
              </a:rPr>
              <a:t>en</a:t>
            </a:r>
            <a:r>
              <a:rPr lang="en-US" sz="2400" i="1" u="sng" dirty="0">
                <a:effectLst/>
                <a:latin typeface="Verdana" panose="020B0604030504040204" pitchFamily="34" charset="0"/>
                <a:ea typeface="Verdana" panose="020B0604030504040204" pitchFamily="34" charset="0"/>
                <a:cs typeface="Times New Roman" panose="02020603050405020304" pitchFamily="18" charset="0"/>
              </a:rPr>
              <a:t> route </a:t>
            </a:r>
            <a:r>
              <a:rPr lang="en-US" sz="2400" u="sng" dirty="0">
                <a:effectLst/>
                <a:latin typeface="Verdana" panose="020B0604030504040204" pitchFamily="34" charset="0"/>
                <a:ea typeface="Verdana" panose="020B0604030504040204" pitchFamily="34" charset="0"/>
                <a:cs typeface="Times New Roman" panose="02020603050405020304" pitchFamily="18" charset="0"/>
              </a:rPr>
              <a:t>mortality leading hypothesis</a:t>
            </a:r>
          </a:p>
        </p:txBody>
      </p:sp>
      <p:grpSp>
        <p:nvGrpSpPr>
          <p:cNvPr id="8" name="Group 7">
            <a:extLst>
              <a:ext uri="{FF2B5EF4-FFF2-40B4-BE49-F238E27FC236}">
                <a16:creationId xmlns:a16="http://schemas.microsoft.com/office/drawing/2014/main" id="{86AA74B8-7CC7-47C7-B8AD-0A5C4072EB18}"/>
              </a:ext>
            </a:extLst>
          </p:cNvPr>
          <p:cNvGrpSpPr/>
          <p:nvPr/>
        </p:nvGrpSpPr>
        <p:grpSpPr>
          <a:xfrm>
            <a:off x="1447800" y="819150"/>
            <a:ext cx="7254949" cy="3952875"/>
            <a:chOff x="1600200" y="966787"/>
            <a:chExt cx="7254949" cy="3952875"/>
          </a:xfrm>
        </p:grpSpPr>
        <p:pic>
          <p:nvPicPr>
            <p:cNvPr id="5" name="Picture 4">
              <a:extLst>
                <a:ext uri="{FF2B5EF4-FFF2-40B4-BE49-F238E27FC236}">
                  <a16:creationId xmlns:a16="http://schemas.microsoft.com/office/drawing/2014/main" id="{2E0F5F23-42AC-95B3-8E9A-AD9C46E7981E}"/>
                </a:ext>
              </a:extLst>
            </p:cNvPr>
            <p:cNvPicPr>
              <a:picLocks noChangeAspect="1"/>
            </p:cNvPicPr>
            <p:nvPr/>
          </p:nvPicPr>
          <p:blipFill>
            <a:blip r:embed="rId4"/>
            <a:stretch>
              <a:fillRect/>
            </a:stretch>
          </p:blipFill>
          <p:spPr>
            <a:xfrm>
              <a:off x="1600200" y="966787"/>
              <a:ext cx="5638800" cy="3952875"/>
            </a:xfrm>
            <a:prstGeom prst="rect">
              <a:avLst/>
            </a:prstGeom>
          </p:spPr>
        </p:pic>
        <p:grpSp>
          <p:nvGrpSpPr>
            <p:cNvPr id="7" name="Group 6">
              <a:extLst>
                <a:ext uri="{FF2B5EF4-FFF2-40B4-BE49-F238E27FC236}">
                  <a16:creationId xmlns:a16="http://schemas.microsoft.com/office/drawing/2014/main" id="{34FCA15F-DD74-46AA-A7C9-BCB6033C63FF}"/>
                </a:ext>
              </a:extLst>
            </p:cNvPr>
            <p:cNvGrpSpPr/>
            <p:nvPr/>
          </p:nvGrpSpPr>
          <p:grpSpPr>
            <a:xfrm>
              <a:off x="6840918" y="2315731"/>
              <a:ext cx="2014231" cy="1483326"/>
              <a:chOff x="6840918" y="2315731"/>
              <a:chExt cx="2014231" cy="1483326"/>
            </a:xfrm>
          </p:grpSpPr>
          <p:sp>
            <p:nvSpPr>
              <p:cNvPr id="4" name="TextBox 3">
                <a:extLst>
                  <a:ext uri="{FF2B5EF4-FFF2-40B4-BE49-F238E27FC236}">
                    <a16:creationId xmlns:a16="http://schemas.microsoft.com/office/drawing/2014/main" id="{2334B732-5B59-4CD3-BDEE-5F1A87AB4D1C}"/>
                  </a:ext>
                </a:extLst>
              </p:cNvPr>
              <p:cNvSpPr txBox="1"/>
              <p:nvPr/>
            </p:nvSpPr>
            <p:spPr>
              <a:xfrm>
                <a:off x="7254949" y="2315731"/>
                <a:ext cx="1600200" cy="369332"/>
              </a:xfrm>
              <a:prstGeom prst="rect">
                <a:avLst/>
              </a:prstGeom>
              <a:solidFill>
                <a:schemeClr val="tx1"/>
              </a:solidFill>
            </p:spPr>
            <p:txBody>
              <a:bodyPr wrap="square" rtlCol="0">
                <a:spAutoFit/>
              </a:bodyPr>
              <a:lstStyle/>
              <a:p>
                <a:r>
                  <a:rPr lang="en-US" dirty="0">
                    <a:solidFill>
                      <a:srgbClr val="000000"/>
                    </a:solidFill>
                  </a:rPr>
                  <a:t>Since 2020</a:t>
                </a:r>
              </a:p>
            </p:txBody>
          </p:sp>
          <p:sp>
            <p:nvSpPr>
              <p:cNvPr id="6" name="Arrow: Up 5">
                <a:extLst>
                  <a:ext uri="{FF2B5EF4-FFF2-40B4-BE49-F238E27FC236}">
                    <a16:creationId xmlns:a16="http://schemas.microsoft.com/office/drawing/2014/main" id="{7825BAA5-7A5C-4E8E-9892-AF910D563809}"/>
                  </a:ext>
                </a:extLst>
              </p:cNvPr>
              <p:cNvSpPr/>
              <p:nvPr/>
            </p:nvSpPr>
            <p:spPr bwMode="auto">
              <a:xfrm rot="1300729">
                <a:off x="6840918" y="2522662"/>
                <a:ext cx="304800" cy="1276395"/>
              </a:xfrm>
              <a:prstGeom prst="upArrow">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charset="0"/>
                </a:endParaRPr>
              </a:p>
            </p:txBody>
          </p:sp>
        </p:grpSp>
      </p:grpSp>
    </p:spTree>
    <p:extLst>
      <p:ext uri="{BB962C8B-B14F-4D97-AF65-F5344CB8AC3E}">
        <p14:creationId xmlns:p14="http://schemas.microsoft.com/office/powerpoint/2010/main" val="10438790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3" end="3"/>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5" end="5"/>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342151-BA07-439A-BBAC-6F7D56E6F3B5}"/>
              </a:ext>
            </a:extLst>
          </p:cNvPr>
          <p:cNvSpPr>
            <a:spLocks noGrp="1"/>
          </p:cNvSpPr>
          <p:nvPr>
            <p:ph type="title"/>
          </p:nvPr>
        </p:nvSpPr>
        <p:spPr>
          <a:xfrm>
            <a:off x="76200" y="-171450"/>
            <a:ext cx="9067800" cy="915590"/>
          </a:xfrm>
        </p:spPr>
        <p:txBody>
          <a:bodyPr/>
          <a:lstStyle/>
          <a:p>
            <a:r>
              <a:rPr lang="en-US" sz="4000" i="1" dirty="0">
                <a:solidFill>
                  <a:srgbClr val="FFFF00"/>
                </a:solidFill>
                <a:effectLst/>
                <a:latin typeface="Verdana" panose="020B0604030504040204" pitchFamily="34" charset="0"/>
                <a:ea typeface="Verdana" panose="020B0604030504040204" pitchFamily="34" charset="0"/>
                <a:cs typeface="Times New Roman" panose="02020603050405020304" pitchFamily="18" charset="0"/>
              </a:rPr>
              <a:t>Ich</a:t>
            </a:r>
            <a:r>
              <a:rPr lang="en-US" sz="4000" dirty="0">
                <a:solidFill>
                  <a:srgbClr val="FFFF00"/>
                </a:solidFill>
                <a:effectLst/>
                <a:latin typeface="Verdana" panose="020B0604030504040204" pitchFamily="34" charset="0"/>
                <a:ea typeface="Verdana" panose="020B0604030504040204" pitchFamily="34" charset="0"/>
                <a:cs typeface="Times New Roman" panose="02020603050405020304" pitchFamily="18" charset="0"/>
              </a:rPr>
              <a:t> Resurgence</a:t>
            </a:r>
            <a:endParaRPr lang="en-US" sz="4000" dirty="0">
              <a:effectLst/>
              <a:latin typeface="Verdana" panose="020B0604030504040204" pitchFamily="34" charset="0"/>
              <a:ea typeface="Verdana" panose="020B0604030504040204" pitchFamily="34" charset="0"/>
              <a:cs typeface="Times New Roman" panose="02020603050405020304" pitchFamily="18" charset="0"/>
            </a:endParaRPr>
          </a:p>
        </p:txBody>
      </p:sp>
      <p:pic>
        <p:nvPicPr>
          <p:cNvPr id="5" name="Content Placeholder 4">
            <a:extLst>
              <a:ext uri="{FF2B5EF4-FFF2-40B4-BE49-F238E27FC236}">
                <a16:creationId xmlns:a16="http://schemas.microsoft.com/office/drawing/2014/main" id="{0AD3FCEA-BE81-498B-A89D-F1251BFFB93B}"/>
              </a:ext>
            </a:extLst>
          </p:cNvPr>
          <p:cNvPicPr>
            <a:picLocks noGrp="1" noChangeAspect="1"/>
          </p:cNvPicPr>
          <p:nvPr>
            <p:ph idx="1"/>
          </p:nvPr>
        </p:nvPicPr>
        <p:blipFill rotWithShape="1">
          <a:blip r:embed="rId3"/>
          <a:srcRect l="9259" t="23157" r="70370" b="4904"/>
          <a:stretch/>
        </p:blipFill>
        <p:spPr>
          <a:xfrm>
            <a:off x="5210476" y="895350"/>
            <a:ext cx="3810000" cy="3784305"/>
          </a:xfrm>
        </p:spPr>
      </p:pic>
      <p:pic>
        <p:nvPicPr>
          <p:cNvPr id="7" name="Picture 6">
            <a:extLst>
              <a:ext uri="{FF2B5EF4-FFF2-40B4-BE49-F238E27FC236}">
                <a16:creationId xmlns:a16="http://schemas.microsoft.com/office/drawing/2014/main" id="{86AE4565-0167-4678-93E9-5637A4078C94}"/>
              </a:ext>
            </a:extLst>
          </p:cNvPr>
          <p:cNvPicPr>
            <a:picLocks noChangeAspect="1"/>
          </p:cNvPicPr>
          <p:nvPr/>
        </p:nvPicPr>
        <p:blipFill rotWithShape="1">
          <a:blip r:embed="rId4"/>
          <a:srcRect l="5814" t="22437" r="70000" b="8519"/>
          <a:stretch/>
        </p:blipFill>
        <p:spPr>
          <a:xfrm>
            <a:off x="65567" y="659814"/>
            <a:ext cx="3899857" cy="3131136"/>
          </a:xfrm>
          <a:prstGeom prst="rect">
            <a:avLst/>
          </a:prstGeom>
        </p:spPr>
      </p:pic>
      <p:pic>
        <p:nvPicPr>
          <p:cNvPr id="9" name="Picture 8">
            <a:extLst>
              <a:ext uri="{FF2B5EF4-FFF2-40B4-BE49-F238E27FC236}">
                <a16:creationId xmlns:a16="http://schemas.microsoft.com/office/drawing/2014/main" id="{98BB4EC5-9CF7-494F-B3EB-C5F89D2988BA}"/>
              </a:ext>
            </a:extLst>
          </p:cNvPr>
          <p:cNvPicPr>
            <a:picLocks noChangeAspect="1"/>
          </p:cNvPicPr>
          <p:nvPr/>
        </p:nvPicPr>
        <p:blipFill rotWithShape="1">
          <a:blip r:embed="rId5"/>
          <a:srcRect l="6666" t="17407" r="70833" b="14445"/>
          <a:stretch/>
        </p:blipFill>
        <p:spPr>
          <a:xfrm>
            <a:off x="2438400" y="2772128"/>
            <a:ext cx="2895600" cy="2466622"/>
          </a:xfrm>
          <a:prstGeom prst="rect">
            <a:avLst/>
          </a:prstGeom>
        </p:spPr>
      </p:pic>
    </p:spTree>
    <p:extLst>
      <p:ext uri="{BB962C8B-B14F-4D97-AF65-F5344CB8AC3E}">
        <p14:creationId xmlns:p14="http://schemas.microsoft.com/office/powerpoint/2010/main" val="25014236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266700"/>
            <a:ext cx="8839200" cy="857250"/>
          </a:xfrm>
        </p:spPr>
        <p:txBody>
          <a:bodyPr/>
          <a:lstStyle/>
          <a:p>
            <a:r>
              <a:rPr lang="en-US" sz="3300" dirty="0">
                <a:solidFill>
                  <a:srgbClr val="FFFF00"/>
                </a:solidFill>
                <a:latin typeface="Verdana" panose="020B0604030504040204" pitchFamily="34" charset="0"/>
                <a:ea typeface="Verdana" panose="020B0604030504040204" pitchFamily="34" charset="0"/>
                <a:cs typeface="Times New Roman" panose="02020603050405020304" pitchFamily="18" charset="0"/>
              </a:rPr>
              <a:t>Impacts of </a:t>
            </a:r>
            <a:r>
              <a:rPr lang="en-US" sz="3300" dirty="0">
                <a:solidFill>
                  <a:srgbClr val="FFFF00"/>
                </a:solidFill>
                <a:effectLst>
                  <a:outerShdw blurRad="38100" dist="38100" dir="2700000" algn="tl">
                    <a:srgbClr val="000000">
                      <a:alpha val="43137"/>
                    </a:srgbClr>
                  </a:outerShdw>
                </a:effectLst>
                <a:latin typeface="Verdana" panose="020B0604030504040204" pitchFamily="34" charset="0"/>
                <a:ea typeface="Verdana" panose="020B0604030504040204" pitchFamily="34" charset="0"/>
                <a:cs typeface="Times New Roman" panose="02020603050405020304" pitchFamily="18" charset="0"/>
              </a:rPr>
              <a:t>Parasite-associated Mortality on </a:t>
            </a:r>
            <a:r>
              <a:rPr lang="en-US" sz="3300" dirty="0">
                <a:solidFill>
                  <a:srgbClr val="FFFF00"/>
                </a:solidFill>
                <a:latin typeface="Verdana" panose="020B0604030504040204" pitchFamily="34" charset="0"/>
                <a:ea typeface="Verdana" panose="020B0604030504040204" pitchFamily="34" charset="0"/>
                <a:cs typeface="Times New Roman" panose="02020603050405020304" pitchFamily="18" charset="0"/>
              </a:rPr>
              <a:t>Yukon Chinook Fishery Management </a:t>
            </a:r>
            <a:endParaRPr lang="en-US" sz="3300" dirty="0">
              <a:latin typeface="Verdana" panose="020B0604030504040204" pitchFamily="34" charset="0"/>
              <a:ea typeface="Verdana" panose="020B0604030504040204" pitchFamily="34" charset="0"/>
              <a:cs typeface="Times New Roman" panose="02020603050405020304" pitchFamily="18" charset="0"/>
            </a:endParaRPr>
          </a:p>
        </p:txBody>
      </p:sp>
      <p:sp>
        <p:nvSpPr>
          <p:cNvPr id="3" name="Content Placeholder 2"/>
          <p:cNvSpPr>
            <a:spLocks noGrp="1"/>
          </p:cNvSpPr>
          <p:nvPr>
            <p:ph idx="1"/>
          </p:nvPr>
        </p:nvSpPr>
        <p:spPr>
          <a:xfrm>
            <a:off x="0" y="1393298"/>
            <a:ext cx="9829800" cy="4531252"/>
          </a:xfrm>
        </p:spPr>
        <p:txBody>
          <a:bodyPr/>
          <a:lstStyle/>
          <a:p>
            <a:pPr marL="342900" lvl="1" indent="-342900">
              <a:spcBef>
                <a:spcPts val="1200"/>
              </a:spcBef>
              <a:spcAft>
                <a:spcPts val="600"/>
              </a:spcAft>
              <a:buClr>
                <a:schemeClr val="hlink"/>
              </a:buClr>
              <a:buSzPct val="90000"/>
              <a:buBlip>
                <a:blip r:embed="rId3"/>
              </a:buBlip>
            </a:pPr>
            <a:r>
              <a:rPr lang="en-US" sz="2400" dirty="0">
                <a:effectLst/>
                <a:latin typeface="Verdana" panose="020B0604030504040204" pitchFamily="34" charset="0"/>
                <a:ea typeface="Verdana" panose="020B0604030504040204" pitchFamily="34" charset="0"/>
                <a:cs typeface="Times New Roman" panose="02020603050405020304" pitchFamily="18" charset="0"/>
              </a:rPr>
              <a:t>Escapement Goal </a:t>
            </a:r>
            <a:r>
              <a:rPr lang="en-US" sz="2400" dirty="0" err="1">
                <a:effectLst/>
                <a:latin typeface="Verdana" panose="020B0604030504040204" pitchFamily="34" charset="0"/>
                <a:ea typeface="Verdana" panose="020B0604030504040204" pitchFamily="34" charset="0"/>
                <a:cs typeface="Times New Roman" panose="02020603050405020304" pitchFamily="18" charset="0"/>
              </a:rPr>
              <a:t>Mgmt</a:t>
            </a:r>
            <a:r>
              <a:rPr lang="en-US" sz="2400" dirty="0">
                <a:effectLst/>
                <a:latin typeface="Verdana" panose="020B0604030504040204" pitchFamily="34" charset="0"/>
                <a:ea typeface="Verdana" panose="020B0604030504040204" pitchFamily="34" charset="0"/>
                <a:cs typeface="Times New Roman" panose="02020603050405020304" pitchFamily="18" charset="0"/>
              </a:rPr>
              <a:t>- # fish on spawning ground</a:t>
            </a:r>
          </a:p>
          <a:p>
            <a:pPr marL="742950" lvl="2" indent="-342900">
              <a:spcBef>
                <a:spcPts val="1200"/>
              </a:spcBef>
              <a:spcAft>
                <a:spcPts val="600"/>
              </a:spcAft>
              <a:buClr>
                <a:schemeClr val="hlink"/>
              </a:buClr>
              <a:buBlip>
                <a:blip r:embed="rId3"/>
              </a:buBlip>
            </a:pPr>
            <a:r>
              <a:rPr lang="en-US" sz="2000" dirty="0">
                <a:effectLst/>
                <a:latin typeface="Verdana" panose="020B0604030504040204" pitchFamily="34" charset="0"/>
                <a:ea typeface="Verdana" panose="020B0604030504040204" pitchFamily="34" charset="0"/>
                <a:cs typeface="Times New Roman" panose="02020603050405020304" pitchFamily="18" charset="0"/>
              </a:rPr>
              <a:t>Projected Escapement = Projected (Run – Harvest)</a:t>
            </a:r>
          </a:p>
          <a:p>
            <a:pPr marL="342900" lvl="1" indent="-342900">
              <a:spcBef>
                <a:spcPts val="1200"/>
              </a:spcBef>
              <a:spcAft>
                <a:spcPts val="600"/>
              </a:spcAft>
              <a:buClr>
                <a:schemeClr val="hlink"/>
              </a:buClr>
              <a:buBlip>
                <a:blip r:embed="rId3"/>
              </a:buBlip>
            </a:pPr>
            <a:r>
              <a:rPr lang="en-US" sz="2000" dirty="0">
                <a:effectLst/>
                <a:latin typeface="Verdana" panose="020B0604030504040204" pitchFamily="34" charset="0"/>
                <a:ea typeface="Verdana" panose="020B0604030504040204" pitchFamily="34" charset="0"/>
                <a:cs typeface="Times New Roman" panose="02020603050405020304" pitchFamily="18" charset="0"/>
              </a:rPr>
              <a:t>Impacts of Parasite-associated Mortality</a:t>
            </a:r>
          </a:p>
          <a:p>
            <a:pPr marL="742950" lvl="2" indent="-342900">
              <a:spcBef>
                <a:spcPts val="1200"/>
              </a:spcBef>
              <a:spcAft>
                <a:spcPts val="600"/>
              </a:spcAft>
              <a:buClr>
                <a:schemeClr val="hlink"/>
              </a:buClr>
              <a:buBlip>
                <a:blip r:embed="rId3"/>
              </a:buBlip>
            </a:pPr>
            <a:r>
              <a:rPr lang="en-US" sz="2000" dirty="0">
                <a:effectLst/>
                <a:latin typeface="Verdana" panose="020B0604030504040204" pitchFamily="34" charset="0"/>
                <a:ea typeface="Verdana" panose="020B0604030504040204" pitchFamily="34" charset="0"/>
                <a:cs typeface="Times New Roman" panose="02020603050405020304" pitchFamily="18" charset="0"/>
              </a:rPr>
              <a:t>Projected Escapement = Projected (Run – Harvest) - Parasite associated mortality (???)    </a:t>
            </a:r>
          </a:p>
          <a:p>
            <a:pPr marL="742950" lvl="2" indent="-342900">
              <a:spcBef>
                <a:spcPts val="1200"/>
              </a:spcBef>
              <a:spcAft>
                <a:spcPts val="600"/>
              </a:spcAft>
              <a:buClr>
                <a:schemeClr val="hlink"/>
              </a:buClr>
              <a:buBlip>
                <a:blip r:embed="rId3"/>
              </a:buBlip>
            </a:pPr>
            <a:r>
              <a:rPr lang="en-US" sz="2000" u="sng" dirty="0">
                <a:effectLst/>
                <a:latin typeface="Verdana" panose="020B0604030504040204" pitchFamily="34" charset="0"/>
                <a:ea typeface="Verdana" panose="020B0604030504040204" pitchFamily="34" charset="0"/>
                <a:cs typeface="Times New Roman" panose="02020603050405020304" pitchFamily="18" charset="0"/>
              </a:rPr>
              <a:t>Ignore Parasite associated mortality = escapement goal not met</a:t>
            </a:r>
          </a:p>
          <a:p>
            <a:pPr marL="742950" lvl="2" indent="-342900">
              <a:spcBef>
                <a:spcPts val="1200"/>
              </a:spcBef>
              <a:spcAft>
                <a:spcPts val="600"/>
              </a:spcAft>
              <a:buClr>
                <a:schemeClr val="hlink"/>
              </a:buClr>
              <a:buBlip>
                <a:blip r:embed="rId3"/>
              </a:buBlip>
            </a:pPr>
            <a:r>
              <a:rPr lang="en-US" sz="2000" u="sng" dirty="0">
                <a:solidFill>
                  <a:srgbClr val="FFFF00"/>
                </a:solidFill>
                <a:effectLst/>
                <a:latin typeface="Verdana" panose="020B0604030504040204" pitchFamily="34" charset="0"/>
                <a:ea typeface="Verdana" panose="020B0604030504040204" pitchFamily="34" charset="0"/>
                <a:cs typeface="Times New Roman" panose="02020603050405020304" pitchFamily="18" charset="0"/>
              </a:rPr>
              <a:t>Can we predict parasite-associated mortality in season? </a:t>
            </a:r>
            <a:endParaRPr lang="en-US" dirty="0"/>
          </a:p>
        </p:txBody>
      </p:sp>
    </p:spTree>
    <p:extLst>
      <p:ext uri="{BB962C8B-B14F-4D97-AF65-F5344CB8AC3E}">
        <p14:creationId xmlns:p14="http://schemas.microsoft.com/office/powerpoint/2010/main" val="26886255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438150"/>
            <a:ext cx="9144000" cy="857250"/>
          </a:xfrm>
        </p:spPr>
        <p:txBody>
          <a:bodyPr/>
          <a:lstStyle/>
          <a:p>
            <a:r>
              <a:rPr lang="en-US" sz="3500" dirty="0">
                <a:solidFill>
                  <a:srgbClr val="FFFF00"/>
                </a:solidFill>
                <a:latin typeface="Verdana" panose="020B0604030504040204" pitchFamily="34" charset="0"/>
                <a:ea typeface="Verdana" panose="020B0604030504040204" pitchFamily="34" charset="0"/>
                <a:cs typeface="Times New Roman" panose="02020603050405020304" pitchFamily="18" charset="0"/>
              </a:rPr>
              <a:t>Overall study:</a:t>
            </a:r>
            <a:br>
              <a:rPr lang="en-US" sz="3500" dirty="0">
                <a:solidFill>
                  <a:srgbClr val="FFFF00"/>
                </a:solidFill>
                <a:latin typeface="Verdana" panose="020B0604030504040204" pitchFamily="34" charset="0"/>
                <a:ea typeface="Verdana" panose="020B0604030504040204" pitchFamily="34" charset="0"/>
                <a:cs typeface="Times New Roman" panose="02020603050405020304" pitchFamily="18" charset="0"/>
              </a:rPr>
            </a:br>
            <a:r>
              <a:rPr lang="en-US" sz="3500" dirty="0">
                <a:solidFill>
                  <a:srgbClr val="FFFF00"/>
                </a:solidFill>
                <a:latin typeface="Verdana" panose="020B0604030504040204" pitchFamily="34" charset="0"/>
                <a:ea typeface="Verdana" panose="020B0604030504040204" pitchFamily="34" charset="0"/>
                <a:cs typeface="Times New Roman" panose="02020603050405020304" pitchFamily="18" charset="0"/>
              </a:rPr>
              <a:t>Develop a method </a:t>
            </a:r>
            <a:r>
              <a:rPr lang="en-US" sz="3500" dirty="0">
                <a:solidFill>
                  <a:srgbClr val="FFFF00"/>
                </a:solidFill>
                <a:effectLst>
                  <a:outerShdw blurRad="38100" dist="38100" dir="2700000" algn="tl">
                    <a:srgbClr val="000000">
                      <a:alpha val="43137"/>
                    </a:srgbClr>
                  </a:outerShdw>
                </a:effectLst>
                <a:latin typeface="Verdana" panose="020B0604030504040204" pitchFamily="34" charset="0"/>
                <a:ea typeface="Verdana" panose="020B0604030504040204" pitchFamily="34" charset="0"/>
                <a:cs typeface="Times New Roman" panose="02020603050405020304" pitchFamily="18" charset="0"/>
              </a:rPr>
              <a:t>to predict parasite-associated mortality in season</a:t>
            </a:r>
            <a:r>
              <a:rPr lang="en-US" sz="3500" dirty="0">
                <a:solidFill>
                  <a:srgbClr val="FFFF00"/>
                </a:solidFill>
                <a:latin typeface="Verdana" panose="020B0604030504040204" pitchFamily="34" charset="0"/>
                <a:ea typeface="Verdana" panose="020B0604030504040204" pitchFamily="34" charset="0"/>
                <a:cs typeface="Times New Roman" panose="02020603050405020304" pitchFamily="18" charset="0"/>
              </a:rPr>
              <a:t> </a:t>
            </a:r>
            <a:endParaRPr lang="en-US" sz="3500" dirty="0">
              <a:latin typeface="Verdana" panose="020B0604030504040204" pitchFamily="34" charset="0"/>
              <a:ea typeface="Verdana" panose="020B0604030504040204" pitchFamily="34" charset="0"/>
              <a:cs typeface="Times New Roman" panose="02020603050405020304" pitchFamily="18" charset="0"/>
            </a:endParaRPr>
          </a:p>
        </p:txBody>
      </p:sp>
      <p:sp>
        <p:nvSpPr>
          <p:cNvPr id="11" name="Content Placeholder 10">
            <a:extLst>
              <a:ext uri="{FF2B5EF4-FFF2-40B4-BE49-F238E27FC236}">
                <a16:creationId xmlns:a16="http://schemas.microsoft.com/office/drawing/2014/main" id="{9A85A56F-209F-A680-F88A-8E7E986EC12B}"/>
              </a:ext>
            </a:extLst>
          </p:cNvPr>
          <p:cNvSpPr>
            <a:spLocks noGrp="1"/>
          </p:cNvSpPr>
          <p:nvPr>
            <p:ph idx="1"/>
          </p:nvPr>
        </p:nvSpPr>
        <p:spPr>
          <a:xfrm>
            <a:off x="76200" y="2343150"/>
            <a:ext cx="8991600" cy="2286000"/>
          </a:xfrm>
        </p:spPr>
        <p:txBody>
          <a:bodyPr/>
          <a:lstStyle/>
          <a:p>
            <a:pPr marL="457200" indent="-457200">
              <a:buClr>
                <a:srgbClr val="FFC000"/>
              </a:buClr>
              <a:buFont typeface="+mj-lt"/>
              <a:buAutoNum type="arabicParenR"/>
            </a:pPr>
            <a:r>
              <a:rPr lang="en-US" sz="2600" dirty="0">
                <a:effectLst/>
                <a:latin typeface="Verdana" panose="020B0604030504040204" pitchFamily="34" charset="0"/>
                <a:ea typeface="Verdana" panose="020B0604030504040204" pitchFamily="34" charset="0"/>
                <a:cs typeface="Times New Roman" panose="02020603050405020304" pitchFamily="18" charset="0"/>
              </a:rPr>
              <a:t>Develop rapid screening method assessing infection prevalence and density</a:t>
            </a:r>
          </a:p>
          <a:p>
            <a:pPr marL="457200" indent="-457200">
              <a:buClr>
                <a:srgbClr val="FFC000"/>
              </a:buClr>
              <a:buFont typeface="+mj-lt"/>
              <a:buAutoNum type="arabicParenR"/>
            </a:pPr>
            <a:r>
              <a:rPr lang="en-US" sz="2600" dirty="0">
                <a:effectLst/>
                <a:latin typeface="Verdana" panose="020B0604030504040204" pitchFamily="34" charset="0"/>
                <a:ea typeface="Verdana" panose="020B0604030504040204" pitchFamily="34" charset="0"/>
                <a:cs typeface="Times New Roman" panose="02020603050405020304" pitchFamily="18" charset="0"/>
              </a:rPr>
              <a:t>Determine lethal threshold infection density level</a:t>
            </a:r>
          </a:p>
          <a:p>
            <a:pPr marL="457200" indent="-457200">
              <a:buClr>
                <a:srgbClr val="FFC000"/>
              </a:buClr>
              <a:buFont typeface="+mj-lt"/>
              <a:buAutoNum type="arabicParenR"/>
            </a:pPr>
            <a:r>
              <a:rPr lang="en-US" sz="2600" dirty="0">
                <a:effectLst/>
                <a:latin typeface="Verdana" panose="020B0604030504040204" pitchFamily="34" charset="0"/>
                <a:ea typeface="Verdana" panose="020B0604030504040204" pitchFamily="34" charset="0"/>
                <a:cs typeface="Times New Roman" panose="02020603050405020304" pitchFamily="18" charset="0"/>
              </a:rPr>
              <a:t>Develop a prediction model  </a:t>
            </a:r>
          </a:p>
          <a:p>
            <a:pPr marL="0" indent="0">
              <a:buNone/>
            </a:pPr>
            <a:endParaRPr lang="en-US" sz="2400" dirty="0"/>
          </a:p>
        </p:txBody>
      </p:sp>
      <p:sp>
        <p:nvSpPr>
          <p:cNvPr id="3" name="Oval 2">
            <a:extLst>
              <a:ext uri="{FF2B5EF4-FFF2-40B4-BE49-F238E27FC236}">
                <a16:creationId xmlns:a16="http://schemas.microsoft.com/office/drawing/2014/main" id="{50FC150E-9F40-8836-8D4C-C519AF793E1B}"/>
              </a:ext>
            </a:extLst>
          </p:cNvPr>
          <p:cNvSpPr/>
          <p:nvPr/>
        </p:nvSpPr>
        <p:spPr bwMode="auto">
          <a:xfrm>
            <a:off x="76200" y="1962150"/>
            <a:ext cx="8001000" cy="1371600"/>
          </a:xfrm>
          <a:prstGeom prst="ellipse">
            <a:avLst/>
          </a:prstGeom>
          <a:noFill/>
          <a:ln w="28575"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solidFill>
                  <a:srgbClr val="FF0000"/>
                </a:solidFill>
              </a:ln>
              <a:noFill/>
              <a:effectLst/>
              <a:latin typeface="Arial" charset="0"/>
            </a:endParaRPr>
          </a:p>
        </p:txBody>
      </p:sp>
    </p:spTree>
    <p:extLst>
      <p:ext uri="{BB962C8B-B14F-4D97-AF65-F5344CB8AC3E}">
        <p14:creationId xmlns:p14="http://schemas.microsoft.com/office/powerpoint/2010/main" val="3998098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7D8599-3D5A-4880-AF76-82C85C7B9982}"/>
              </a:ext>
            </a:extLst>
          </p:cNvPr>
          <p:cNvSpPr>
            <a:spLocks noGrp="1"/>
          </p:cNvSpPr>
          <p:nvPr>
            <p:ph type="title"/>
          </p:nvPr>
        </p:nvSpPr>
        <p:spPr>
          <a:xfrm>
            <a:off x="0" y="971550"/>
            <a:ext cx="9144000" cy="857250"/>
          </a:xfrm>
        </p:spPr>
        <p:txBody>
          <a:bodyPr/>
          <a:lstStyle/>
          <a:p>
            <a:pPr>
              <a:lnSpc>
                <a:spcPts val="4400"/>
              </a:lnSpc>
              <a:spcBef>
                <a:spcPts val="0"/>
              </a:spcBef>
              <a:spcAft>
                <a:spcPts val="0"/>
              </a:spcAft>
            </a:pPr>
            <a:r>
              <a:rPr lang="en-US" sz="4000" dirty="0">
                <a:solidFill>
                  <a:srgbClr val="FFFF00"/>
                </a:solidFill>
                <a:effectLst/>
                <a:latin typeface="Verdana" panose="020B0604030504040204" pitchFamily="34" charset="0"/>
                <a:ea typeface="Verdana" panose="020B0604030504040204" pitchFamily="34" charset="0"/>
                <a:cs typeface="Times New Roman" panose="02020603050405020304" pitchFamily="18" charset="0"/>
              </a:rPr>
              <a:t>Initial Study Objective:</a:t>
            </a:r>
            <a:br>
              <a:rPr lang="en-US" sz="4000" dirty="0">
                <a:solidFill>
                  <a:srgbClr val="FFFF00"/>
                </a:solidFill>
                <a:effectLst/>
                <a:latin typeface="Verdana" panose="020B0604030504040204" pitchFamily="34" charset="0"/>
                <a:ea typeface="Verdana" panose="020B0604030504040204" pitchFamily="34" charset="0"/>
                <a:cs typeface="Times New Roman" panose="02020603050405020304" pitchFamily="18" charset="0"/>
              </a:rPr>
            </a:br>
            <a:r>
              <a:rPr lang="en-US" sz="3000" dirty="0">
                <a:effectLst/>
                <a:latin typeface="Verdana" panose="020B0604030504040204" pitchFamily="34" charset="0"/>
                <a:ea typeface="Verdana" panose="020B0604030504040204" pitchFamily="34" charset="0"/>
                <a:cs typeface="Times New Roman" panose="02020603050405020304" pitchFamily="18" charset="0"/>
              </a:rPr>
              <a:t>Develop rapid screening method assessing infection prevalence and density: qPCR</a:t>
            </a:r>
            <a:r>
              <a:rPr lang="en-US" sz="4000" dirty="0"/>
              <a:t/>
            </a:r>
            <a:br>
              <a:rPr lang="en-US" sz="4000" dirty="0"/>
            </a:br>
            <a:r>
              <a:rPr lang="en-US" sz="4000" dirty="0">
                <a:solidFill>
                  <a:srgbClr val="FFFF00"/>
                </a:solidFill>
                <a:latin typeface="Times New Roman" panose="02020603050405020304" pitchFamily="18" charset="0"/>
                <a:cs typeface="Times New Roman" panose="02020603050405020304" pitchFamily="18" charset="0"/>
              </a:rPr>
              <a:t> </a:t>
            </a:r>
            <a:endParaRPr lang="en-US" sz="4000" dirty="0"/>
          </a:p>
        </p:txBody>
      </p:sp>
      <p:sp>
        <p:nvSpPr>
          <p:cNvPr id="3" name="Content Placeholder 2">
            <a:extLst>
              <a:ext uri="{FF2B5EF4-FFF2-40B4-BE49-F238E27FC236}">
                <a16:creationId xmlns:a16="http://schemas.microsoft.com/office/drawing/2014/main" id="{37E4A25D-D45C-4F53-B607-D66A70EF2383}"/>
              </a:ext>
            </a:extLst>
          </p:cNvPr>
          <p:cNvSpPr>
            <a:spLocks noGrp="1"/>
          </p:cNvSpPr>
          <p:nvPr>
            <p:ph idx="1"/>
          </p:nvPr>
        </p:nvSpPr>
        <p:spPr>
          <a:xfrm>
            <a:off x="0" y="2343150"/>
            <a:ext cx="9296400" cy="4324350"/>
          </a:xfrm>
        </p:spPr>
        <p:txBody>
          <a:bodyPr/>
          <a:lstStyle/>
          <a:p>
            <a:pPr marR="0" lvl="0">
              <a:lnSpc>
                <a:spcPct val="138000"/>
              </a:lnSpc>
              <a:spcBef>
                <a:spcPts val="600"/>
              </a:spcBef>
              <a:spcAft>
                <a:spcPts val="600"/>
              </a:spcAft>
              <a:buClr>
                <a:srgbClr val="FF0000"/>
              </a:buClr>
              <a:buFont typeface="Wingdings" panose="05000000000000000000" pitchFamily="2" charset="2"/>
              <a:buChar char="v"/>
            </a:pPr>
            <a:r>
              <a:rPr lang="en-US" sz="2200" dirty="0">
                <a:effectLst/>
                <a:latin typeface="Verdana" panose="020B0604030504040204" pitchFamily="34" charset="0"/>
                <a:ea typeface="Verdana" panose="020B0604030504040204" pitchFamily="34" charset="0"/>
                <a:cs typeface="Times New Roman" panose="02020603050405020304" pitchFamily="18" charset="0"/>
              </a:rPr>
              <a:t>Compare </a:t>
            </a:r>
            <a:r>
              <a:rPr lang="en-US" sz="2200" i="1" dirty="0">
                <a:effectLst/>
                <a:latin typeface="Verdana" panose="020B0604030504040204" pitchFamily="34" charset="0"/>
                <a:ea typeface="Verdana" panose="020B0604030504040204" pitchFamily="34" charset="0"/>
                <a:cs typeface="Times New Roman" panose="02020603050405020304" pitchFamily="18" charset="0"/>
              </a:rPr>
              <a:t>Ich </a:t>
            </a:r>
            <a:r>
              <a:rPr lang="en-US" sz="2200" dirty="0">
                <a:effectLst/>
                <a:latin typeface="Verdana" panose="020B0604030504040204" pitchFamily="34" charset="0"/>
                <a:ea typeface="Verdana" panose="020B0604030504040204" pitchFamily="34" charset="0"/>
                <a:cs typeface="Times New Roman" panose="02020603050405020304" pitchFamily="18" charset="0"/>
              </a:rPr>
              <a:t>prevalence by culture (gold standard) vs. qPCR</a:t>
            </a:r>
          </a:p>
          <a:p>
            <a:pPr lvl="1">
              <a:lnSpc>
                <a:spcPct val="138000"/>
              </a:lnSpc>
              <a:spcBef>
                <a:spcPts val="600"/>
              </a:spcBef>
              <a:spcAft>
                <a:spcPts val="600"/>
              </a:spcAft>
              <a:buClr>
                <a:srgbClr val="FF0000"/>
              </a:buClr>
              <a:buFont typeface="Wingdings" panose="05000000000000000000" pitchFamily="2" charset="2"/>
              <a:buChar char="v"/>
            </a:pPr>
            <a:r>
              <a:rPr lang="en-US" sz="1800" dirty="0">
                <a:effectLst/>
                <a:latin typeface="Verdana" panose="020B0604030504040204" pitchFamily="34" charset="0"/>
                <a:ea typeface="Verdana" panose="020B0604030504040204" pitchFamily="34" charset="0"/>
                <a:cs typeface="Times New Roman" panose="02020603050405020304" pitchFamily="18" charset="0"/>
              </a:rPr>
              <a:t>Chi-squared analysis</a:t>
            </a:r>
          </a:p>
          <a:p>
            <a:pPr lvl="1">
              <a:lnSpc>
                <a:spcPct val="138000"/>
              </a:lnSpc>
              <a:spcBef>
                <a:spcPts val="600"/>
              </a:spcBef>
              <a:spcAft>
                <a:spcPts val="600"/>
              </a:spcAft>
              <a:buClr>
                <a:srgbClr val="FF0000"/>
              </a:buClr>
              <a:buFont typeface="Wingdings" panose="05000000000000000000" pitchFamily="2" charset="2"/>
              <a:buChar char="v"/>
            </a:pPr>
            <a:r>
              <a:rPr lang="en-US" sz="1800" dirty="0">
                <a:effectLst/>
                <a:latin typeface="Verdana" panose="020B0604030504040204" pitchFamily="34" charset="0"/>
                <a:ea typeface="Verdana" panose="020B0604030504040204" pitchFamily="34" charset="0"/>
                <a:cs typeface="Times New Roman" panose="02020603050405020304" pitchFamily="18" charset="0"/>
              </a:rPr>
              <a:t>Evaluate Sensitivity (Se) &amp; Specificity (</a:t>
            </a:r>
            <a:r>
              <a:rPr lang="en-US" sz="1800" dirty="0" err="1">
                <a:effectLst/>
                <a:latin typeface="Verdana" panose="020B0604030504040204" pitchFamily="34" charset="0"/>
                <a:ea typeface="Verdana" panose="020B0604030504040204" pitchFamily="34" charset="0"/>
                <a:cs typeface="Times New Roman" panose="02020603050405020304" pitchFamily="18" charset="0"/>
              </a:rPr>
              <a:t>Sp</a:t>
            </a:r>
            <a:r>
              <a:rPr lang="en-US" sz="1800" dirty="0">
                <a:effectLst/>
                <a:latin typeface="Verdana" panose="020B0604030504040204" pitchFamily="34" charset="0"/>
                <a:ea typeface="Verdana" panose="020B0604030504040204" pitchFamily="34" charset="0"/>
                <a:cs typeface="Times New Roman" panose="02020603050405020304" pitchFamily="18" charset="0"/>
              </a:rPr>
              <a:t>) qPCR vs. culture</a:t>
            </a:r>
          </a:p>
          <a:p>
            <a:pPr marR="0" lvl="0">
              <a:lnSpc>
                <a:spcPct val="138000"/>
              </a:lnSpc>
              <a:spcBef>
                <a:spcPts val="600"/>
              </a:spcBef>
              <a:spcAft>
                <a:spcPts val="600"/>
              </a:spcAft>
              <a:buClr>
                <a:srgbClr val="FF0000"/>
              </a:buClr>
              <a:buFont typeface="Wingdings" panose="05000000000000000000" pitchFamily="2" charset="2"/>
              <a:buChar char="v"/>
            </a:pPr>
            <a:r>
              <a:rPr lang="en-US" sz="2200" dirty="0">
                <a:effectLst/>
                <a:latin typeface="Verdana" panose="020B0604030504040204" pitchFamily="34" charset="0"/>
                <a:ea typeface="Verdana" panose="020B0604030504040204" pitchFamily="34" charset="0"/>
                <a:cs typeface="Times New Roman" panose="02020603050405020304" pitchFamily="18" charset="0"/>
              </a:rPr>
              <a:t>Compare </a:t>
            </a:r>
            <a:r>
              <a:rPr lang="en-US" sz="2200" i="1" dirty="0" err="1">
                <a:effectLst/>
                <a:latin typeface="Verdana" panose="020B0604030504040204" pitchFamily="34" charset="0"/>
                <a:ea typeface="Verdana" panose="020B0604030504040204" pitchFamily="34" charset="0"/>
                <a:cs typeface="Times New Roman" panose="02020603050405020304" pitchFamily="18" charset="0"/>
              </a:rPr>
              <a:t>Ich</a:t>
            </a:r>
            <a:r>
              <a:rPr lang="en-US" sz="2200" dirty="0">
                <a:effectLst/>
                <a:latin typeface="Verdana" panose="020B0604030504040204" pitchFamily="34" charset="0"/>
                <a:ea typeface="Verdana" panose="020B0604030504040204" pitchFamily="34" charset="0"/>
                <a:cs typeface="Times New Roman" panose="02020603050405020304" pitchFamily="18" charset="0"/>
              </a:rPr>
              <a:t> density by histology (gold standard) vs. qPCR </a:t>
            </a:r>
          </a:p>
          <a:p>
            <a:pPr lvl="1">
              <a:lnSpc>
                <a:spcPct val="138000"/>
              </a:lnSpc>
              <a:spcBef>
                <a:spcPts val="600"/>
              </a:spcBef>
              <a:spcAft>
                <a:spcPts val="600"/>
              </a:spcAft>
              <a:buClr>
                <a:srgbClr val="FF0000"/>
              </a:buClr>
              <a:buFont typeface="Wingdings" panose="05000000000000000000" pitchFamily="2" charset="2"/>
              <a:buChar char="v"/>
            </a:pPr>
            <a:r>
              <a:rPr lang="en-US" sz="1800" dirty="0">
                <a:effectLst/>
                <a:latin typeface="Verdana" panose="020B0604030504040204" pitchFamily="34" charset="0"/>
                <a:ea typeface="Verdana" panose="020B0604030504040204" pitchFamily="34" charset="0"/>
                <a:cs typeface="Times New Roman" panose="02020603050405020304" pitchFamily="18" charset="0"/>
              </a:rPr>
              <a:t>Linear regression</a:t>
            </a:r>
            <a:endParaRPr lang="en-US" sz="1800" b="1" i="1" dirty="0">
              <a:effectLst/>
              <a:latin typeface="Verdana" panose="020B0604030504040204" pitchFamily="34" charset="0"/>
              <a:ea typeface="Verdana" panose="020B0604030504040204" pitchFamily="34" charset="0"/>
            </a:endParaRPr>
          </a:p>
          <a:p>
            <a:pPr marL="0" indent="0" algn="just">
              <a:spcBef>
                <a:spcPts val="0"/>
              </a:spcBef>
              <a:spcAft>
                <a:spcPts val="0"/>
              </a:spcAft>
              <a:buNone/>
            </a:pPr>
            <a:endParaRPr lang="en-US" sz="18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31398769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Beam">
  <a:themeElements>
    <a:clrScheme name="Beam 2">
      <a:dk1>
        <a:srgbClr val="000080"/>
      </a:dk1>
      <a:lt1>
        <a:srgbClr val="FFFFFF"/>
      </a:lt1>
      <a:dk2>
        <a:srgbClr val="000099"/>
      </a:dk2>
      <a:lt2>
        <a:srgbClr val="FFFFFF"/>
      </a:lt2>
      <a:accent1>
        <a:srgbClr val="3366FF"/>
      </a:accent1>
      <a:accent2>
        <a:srgbClr val="7B46D0"/>
      </a:accent2>
      <a:accent3>
        <a:srgbClr val="AAAACA"/>
      </a:accent3>
      <a:accent4>
        <a:srgbClr val="DADADA"/>
      </a:accent4>
      <a:accent5>
        <a:srgbClr val="ADB8FF"/>
      </a:accent5>
      <a:accent6>
        <a:srgbClr val="6F3FBC"/>
      </a:accent6>
      <a:hlink>
        <a:srgbClr val="86D1EC"/>
      </a:hlink>
      <a:folHlink>
        <a:srgbClr val="45C984"/>
      </a:folHlink>
    </a:clrScheme>
    <a:fontScheme name="Beam">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lnDef>
  </a:objectDefaults>
  <a:extraClrSchemeLst>
    <a:extraClrScheme>
      <a:clrScheme name="Beam 1">
        <a:dk1>
          <a:srgbClr val="1A006C"/>
        </a:dk1>
        <a:lt1>
          <a:srgbClr val="FFFFFF"/>
        </a:lt1>
        <a:dk2>
          <a:srgbClr val="000066"/>
        </a:dk2>
        <a:lt2>
          <a:srgbClr val="CCCCFF"/>
        </a:lt2>
        <a:accent1>
          <a:srgbClr val="0099CC"/>
        </a:accent1>
        <a:accent2>
          <a:srgbClr val="6600CC"/>
        </a:accent2>
        <a:accent3>
          <a:srgbClr val="AAAAB8"/>
        </a:accent3>
        <a:accent4>
          <a:srgbClr val="DADADA"/>
        </a:accent4>
        <a:accent5>
          <a:srgbClr val="AACAE2"/>
        </a:accent5>
        <a:accent6>
          <a:srgbClr val="5C00B9"/>
        </a:accent6>
        <a:hlink>
          <a:srgbClr val="9999FF"/>
        </a:hlink>
        <a:folHlink>
          <a:srgbClr val="33CCCC"/>
        </a:folHlink>
      </a:clrScheme>
      <a:clrMap bg1="dk2" tx1="lt1" bg2="dk1" tx2="lt2" accent1="accent1" accent2="accent2" accent3="accent3" accent4="accent4" accent5="accent5" accent6="accent6" hlink="hlink" folHlink="folHlink"/>
    </a:extraClrScheme>
    <a:extraClrScheme>
      <a:clrScheme name="Beam 2">
        <a:dk1>
          <a:srgbClr val="000080"/>
        </a:dk1>
        <a:lt1>
          <a:srgbClr val="FFFFFF"/>
        </a:lt1>
        <a:dk2>
          <a:srgbClr val="000099"/>
        </a:dk2>
        <a:lt2>
          <a:srgbClr val="FFFFFF"/>
        </a:lt2>
        <a:accent1>
          <a:srgbClr val="3366FF"/>
        </a:accent1>
        <a:accent2>
          <a:srgbClr val="7B46D0"/>
        </a:accent2>
        <a:accent3>
          <a:srgbClr val="AAAACA"/>
        </a:accent3>
        <a:accent4>
          <a:srgbClr val="DADADA"/>
        </a:accent4>
        <a:accent5>
          <a:srgbClr val="ADB8FF"/>
        </a:accent5>
        <a:accent6>
          <a:srgbClr val="6F3FBC"/>
        </a:accent6>
        <a:hlink>
          <a:srgbClr val="86D1EC"/>
        </a:hlink>
        <a:folHlink>
          <a:srgbClr val="45C984"/>
        </a:folHlink>
      </a:clrScheme>
      <a:clrMap bg1="dk2" tx1="lt1" bg2="dk1" tx2="lt2" accent1="accent1" accent2="accent2" accent3="accent3" accent4="accent4" accent5="accent5" accent6="accent6" hlink="hlink" folHlink="folHlink"/>
    </a:extraClrScheme>
    <a:extraClrScheme>
      <a:clrScheme name="Beam 3">
        <a:dk1>
          <a:srgbClr val="3F4873"/>
        </a:dk1>
        <a:lt1>
          <a:srgbClr val="FFFFFF"/>
        </a:lt1>
        <a:dk2>
          <a:srgbClr val="4F598D"/>
        </a:dk2>
        <a:lt2>
          <a:srgbClr val="CCECFF"/>
        </a:lt2>
        <a:accent1>
          <a:srgbClr val="0099CC"/>
        </a:accent1>
        <a:accent2>
          <a:srgbClr val="4C8470"/>
        </a:accent2>
        <a:accent3>
          <a:srgbClr val="B2B5C5"/>
        </a:accent3>
        <a:accent4>
          <a:srgbClr val="DADADA"/>
        </a:accent4>
        <a:accent5>
          <a:srgbClr val="AACAE2"/>
        </a:accent5>
        <a:accent6>
          <a:srgbClr val="447765"/>
        </a:accent6>
        <a:hlink>
          <a:srgbClr val="99CC00"/>
        </a:hlink>
        <a:folHlink>
          <a:srgbClr val="96A4C8"/>
        </a:folHlink>
      </a:clrScheme>
      <a:clrMap bg1="dk2" tx1="lt1" bg2="dk1" tx2="lt2" accent1="accent1" accent2="accent2" accent3="accent3" accent4="accent4" accent5="accent5" accent6="accent6" hlink="hlink" folHlink="folHlink"/>
    </a:extraClrScheme>
    <a:extraClrScheme>
      <a:clrScheme name="Beam 4">
        <a:dk1>
          <a:srgbClr val="006E6B"/>
        </a:dk1>
        <a:lt1>
          <a:srgbClr val="FFFFFF"/>
        </a:lt1>
        <a:dk2>
          <a:srgbClr val="008080"/>
        </a:dk2>
        <a:lt2>
          <a:srgbClr val="E2EFCD"/>
        </a:lt2>
        <a:accent1>
          <a:srgbClr val="33CCCC"/>
        </a:accent1>
        <a:accent2>
          <a:srgbClr val="6352B8"/>
        </a:accent2>
        <a:accent3>
          <a:srgbClr val="AAC0C0"/>
        </a:accent3>
        <a:accent4>
          <a:srgbClr val="DADADA"/>
        </a:accent4>
        <a:accent5>
          <a:srgbClr val="ADE2E2"/>
        </a:accent5>
        <a:accent6>
          <a:srgbClr val="5949A6"/>
        </a:accent6>
        <a:hlink>
          <a:srgbClr val="CCFFFF"/>
        </a:hlink>
        <a:folHlink>
          <a:srgbClr val="99CCFF"/>
        </a:folHlink>
      </a:clrScheme>
      <a:clrMap bg1="dk2" tx1="lt1" bg2="dk1" tx2="lt2" accent1="accent1" accent2="accent2" accent3="accent3" accent4="accent4" accent5="accent5" accent6="accent6" hlink="hlink" folHlink="folHlink"/>
    </a:extraClrScheme>
    <a:extraClrScheme>
      <a:clrScheme name="Beam 5">
        <a:dk1>
          <a:srgbClr val="48562C"/>
        </a:dk1>
        <a:lt1>
          <a:srgbClr val="FFFFFF"/>
        </a:lt1>
        <a:dk2>
          <a:srgbClr val="546434"/>
        </a:dk2>
        <a:lt2>
          <a:srgbClr val="FFFFCC"/>
        </a:lt2>
        <a:accent1>
          <a:srgbClr val="7B8A6E"/>
        </a:accent1>
        <a:accent2>
          <a:srgbClr val="527C3A"/>
        </a:accent2>
        <a:accent3>
          <a:srgbClr val="B3B8AE"/>
        </a:accent3>
        <a:accent4>
          <a:srgbClr val="DADADA"/>
        </a:accent4>
        <a:accent5>
          <a:srgbClr val="BFC4BA"/>
        </a:accent5>
        <a:accent6>
          <a:srgbClr val="497034"/>
        </a:accent6>
        <a:hlink>
          <a:srgbClr val="55B55E"/>
        </a:hlink>
        <a:folHlink>
          <a:srgbClr val="85B3B1"/>
        </a:folHlink>
      </a:clrScheme>
      <a:clrMap bg1="dk2" tx1="lt1" bg2="dk1" tx2="lt2" accent1="accent1" accent2="accent2" accent3="accent3" accent4="accent4" accent5="accent5" accent6="accent6" hlink="hlink" folHlink="folHlink"/>
    </a:extraClrScheme>
    <a:extraClrScheme>
      <a:clrScheme name="Beam 6">
        <a:dk1>
          <a:srgbClr val="96B29E"/>
        </a:dk1>
        <a:lt1>
          <a:srgbClr val="FFFFFF"/>
        </a:lt1>
        <a:dk2>
          <a:srgbClr val="A5BDAC"/>
        </a:dk2>
        <a:lt2>
          <a:srgbClr val="FFFFCC"/>
        </a:lt2>
        <a:accent1>
          <a:srgbClr val="4E8880"/>
        </a:accent1>
        <a:accent2>
          <a:srgbClr val="2F71B9"/>
        </a:accent2>
        <a:accent3>
          <a:srgbClr val="CFDBD2"/>
        </a:accent3>
        <a:accent4>
          <a:srgbClr val="DADADA"/>
        </a:accent4>
        <a:accent5>
          <a:srgbClr val="B2C3C0"/>
        </a:accent5>
        <a:accent6>
          <a:srgbClr val="2A66A7"/>
        </a:accent6>
        <a:hlink>
          <a:srgbClr val="9DC0E7"/>
        </a:hlink>
        <a:folHlink>
          <a:srgbClr val="54CA89"/>
        </a:folHlink>
      </a:clrScheme>
      <a:clrMap bg1="dk2" tx1="lt1" bg2="dk1" tx2="lt2" accent1="accent1" accent2="accent2" accent3="accent3" accent4="accent4" accent5="accent5" accent6="accent6" hlink="hlink" folHlink="folHlink"/>
    </a:extraClrScheme>
    <a:extraClrScheme>
      <a:clrScheme name="Beam 7">
        <a:dk1>
          <a:srgbClr val="D49C00"/>
        </a:dk1>
        <a:lt1>
          <a:srgbClr val="FFFFFF"/>
        </a:lt1>
        <a:dk2>
          <a:srgbClr val="CC9900"/>
        </a:dk2>
        <a:lt2>
          <a:srgbClr val="CEBD40"/>
        </a:lt2>
        <a:accent1>
          <a:srgbClr val="CC6600"/>
        </a:accent1>
        <a:accent2>
          <a:srgbClr val="808000"/>
        </a:accent2>
        <a:accent3>
          <a:srgbClr val="E2CAAA"/>
        </a:accent3>
        <a:accent4>
          <a:srgbClr val="DADADA"/>
        </a:accent4>
        <a:accent5>
          <a:srgbClr val="E2B8AA"/>
        </a:accent5>
        <a:accent6>
          <a:srgbClr val="737300"/>
        </a:accent6>
        <a:hlink>
          <a:srgbClr val="FF9900"/>
        </a:hlink>
        <a:folHlink>
          <a:srgbClr val="FFFF99"/>
        </a:folHlink>
      </a:clrScheme>
      <a:clrMap bg1="dk2" tx1="lt1" bg2="dk1" tx2="lt2" accent1="accent1" accent2="accent2" accent3="accent3" accent4="accent4" accent5="accent5" accent6="accent6" hlink="hlink" folHlink="folHlink"/>
    </a:extraClrScheme>
    <a:extraClrScheme>
      <a:clrScheme name="Beam 8">
        <a:dk1>
          <a:srgbClr val="881700"/>
        </a:dk1>
        <a:lt1>
          <a:srgbClr val="FAF9E6"/>
        </a:lt1>
        <a:dk2>
          <a:srgbClr val="990000"/>
        </a:dk2>
        <a:lt2>
          <a:srgbClr val="EADC78"/>
        </a:lt2>
        <a:accent1>
          <a:srgbClr val="FF6600"/>
        </a:accent1>
        <a:accent2>
          <a:srgbClr val="B86D52"/>
        </a:accent2>
        <a:accent3>
          <a:srgbClr val="CAAAAA"/>
        </a:accent3>
        <a:accent4>
          <a:srgbClr val="D6D5C4"/>
        </a:accent4>
        <a:accent5>
          <a:srgbClr val="FFB8AA"/>
        </a:accent5>
        <a:accent6>
          <a:srgbClr val="A66249"/>
        </a:accent6>
        <a:hlink>
          <a:srgbClr val="D78D15"/>
        </a:hlink>
        <a:folHlink>
          <a:srgbClr val="C6B37E"/>
        </a:folHlink>
      </a:clrScheme>
      <a:clrMap bg1="dk2" tx1="lt1" bg2="dk1" tx2="lt2" accent1="accent1" accent2="accent2" accent3="accent3" accent4="accent4" accent5="accent5" accent6="accent6" hlink="hlink" folHlink="folHlink"/>
    </a:extraClrScheme>
    <a:extraClrScheme>
      <a:clrScheme name="Beam 9">
        <a:dk1>
          <a:srgbClr val="000000"/>
        </a:dk1>
        <a:lt1>
          <a:srgbClr val="FFFFFF"/>
        </a:lt1>
        <a:dk2>
          <a:srgbClr val="000000"/>
        </a:dk2>
        <a:lt2>
          <a:srgbClr val="DDDDDD"/>
        </a:lt2>
        <a:accent1>
          <a:srgbClr val="E6F5F6"/>
        </a:accent1>
        <a:accent2>
          <a:srgbClr val="A5E1A8"/>
        </a:accent2>
        <a:accent3>
          <a:srgbClr val="FFFFFF"/>
        </a:accent3>
        <a:accent4>
          <a:srgbClr val="000000"/>
        </a:accent4>
        <a:accent5>
          <a:srgbClr val="F0F9FA"/>
        </a:accent5>
        <a:accent6>
          <a:srgbClr val="95CC98"/>
        </a:accent6>
        <a:hlink>
          <a:srgbClr val="5B00B6"/>
        </a:hlink>
        <a:folHlink>
          <a:srgbClr val="34988E"/>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9229</TotalTime>
  <Words>1719</Words>
  <Application>Microsoft Office PowerPoint</Application>
  <PresentationFormat>On-screen Show (16:9)</PresentationFormat>
  <Paragraphs>261</Paragraphs>
  <Slides>18</Slides>
  <Notes>13</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18</vt:i4>
      </vt:variant>
    </vt:vector>
  </HeadingPairs>
  <TitlesOfParts>
    <vt:vector size="25" baseType="lpstr">
      <vt:lpstr>Aptos</vt:lpstr>
      <vt:lpstr>Arial</vt:lpstr>
      <vt:lpstr>Calibri</vt:lpstr>
      <vt:lpstr>Times New Roman</vt:lpstr>
      <vt:lpstr>Verdana</vt:lpstr>
      <vt:lpstr>Wingdings</vt:lpstr>
      <vt:lpstr>Beam</vt:lpstr>
      <vt:lpstr>Comparison of qPCR, histology, &amp; explant culture for assessing Ichthyophonus in Yukon Chinook salmon</vt:lpstr>
      <vt:lpstr>Background- Yukon River</vt:lpstr>
      <vt:lpstr>Background- Ichthyophonus</vt:lpstr>
      <vt:lpstr>Previous Yukon Chinook Ich Studies</vt:lpstr>
      <vt:lpstr>Ich Resurgence</vt:lpstr>
      <vt:lpstr>Ich Resurgence</vt:lpstr>
      <vt:lpstr>Impacts of Parasite-associated Mortality on Yukon Chinook Fishery Management </vt:lpstr>
      <vt:lpstr>Overall study: Develop a method to predict parasite-associated mortality in season </vt:lpstr>
      <vt:lpstr>Initial Study Objective: Develop rapid screening method assessing infection prevalence and density: qPCR  </vt:lpstr>
      <vt:lpstr>Study site</vt:lpstr>
      <vt:lpstr>Methods</vt:lpstr>
      <vt:lpstr>Prevalence</vt:lpstr>
      <vt:lpstr>Analytical sensitivity &amp; specificity</vt:lpstr>
      <vt:lpstr>Density: qPCR vs histology</vt:lpstr>
      <vt:lpstr>PowerPoint Presentation</vt:lpstr>
      <vt:lpstr>Conclusions</vt:lpstr>
      <vt:lpstr>Acknowledgments </vt:lpstr>
      <vt:lpstr>Questions ?</vt:lpstr>
    </vt:vector>
  </TitlesOfParts>
  <Company>ADFG</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Assessing the Impacts of Chronic Diseases in Fishes – a Disease Ecology approach</dc:title>
  <dc:creator>jaferguson</dc:creator>
  <cp:lastModifiedBy>adfgfieldadmin</cp:lastModifiedBy>
  <cp:revision>259</cp:revision>
  <dcterms:created xsi:type="dcterms:W3CDTF">2012-03-15T18:22:33Z</dcterms:created>
  <dcterms:modified xsi:type="dcterms:W3CDTF">2024-03-27T15:50:14Z</dcterms:modified>
</cp:coreProperties>
</file>