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749" r:id="rId2"/>
    <p:sldId id="750" r:id="rId3"/>
    <p:sldId id="765" r:id="rId4"/>
    <p:sldId id="406" r:id="rId5"/>
    <p:sldId id="751" r:id="rId6"/>
    <p:sldId id="389" r:id="rId7"/>
    <p:sldId id="752" r:id="rId8"/>
    <p:sldId id="377" r:id="rId9"/>
    <p:sldId id="408" r:id="rId10"/>
    <p:sldId id="381" r:id="rId11"/>
    <p:sldId id="392" r:id="rId12"/>
    <p:sldId id="396" r:id="rId13"/>
    <p:sldId id="400" r:id="rId14"/>
    <p:sldId id="756" r:id="rId15"/>
    <p:sldId id="759" r:id="rId16"/>
    <p:sldId id="385" r:id="rId17"/>
    <p:sldId id="753" r:id="rId18"/>
    <p:sldId id="74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33CC33"/>
    <a:srgbClr val="33CCCC"/>
    <a:srgbClr val="0000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89863" autoAdjust="0"/>
  </p:normalViewPr>
  <p:slideViewPr>
    <p:cSldViewPr>
      <p:cViewPr varScale="1">
        <p:scale>
          <a:sx n="82" d="100"/>
          <a:sy n="82" d="100"/>
        </p:scale>
        <p:origin x="1184" y="40"/>
      </p:cViewPr>
      <p:guideLst>
        <p:guide orient="horz" pos="1620"/>
        <p:guide pos="2880"/>
      </p:guideLst>
    </p:cSldViewPr>
  </p:slideViewPr>
  <p:outlineViewPr>
    <p:cViewPr>
      <p:scale>
        <a:sx n="33" d="100"/>
        <a:sy n="33" d="100"/>
      </p:scale>
      <p:origin x="0" y="1824"/>
    </p:cViewPr>
  </p:outlineViewPr>
  <p:notesTextViewPr>
    <p:cViewPr>
      <p:scale>
        <a:sx n="3" d="2"/>
        <a:sy n="3" d="2"/>
      </p:scale>
      <p:origin x="0" y="0"/>
    </p:cViewPr>
  </p:notesTextViewPr>
  <p:sorterViewPr>
    <p:cViewPr>
      <p:scale>
        <a:sx n="100" d="100"/>
        <a:sy n="100" d="100"/>
      </p:scale>
      <p:origin x="0" y="-452"/>
    </p:cViewPr>
  </p:sorterViewPr>
  <p:notesViewPr>
    <p:cSldViewPr>
      <p:cViewPr varScale="1">
        <p:scale>
          <a:sx n="63" d="100"/>
          <a:sy n="63" d="100"/>
        </p:scale>
        <p:origin x="-1534" y="-6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2868B-2919-46B3-9717-331BC7D82BF1}" type="datetimeFigureOut">
              <a:rPr lang="en-US" smtClean="0"/>
              <a:pPr/>
              <a:t>9/19/2024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45BBA-696D-4A13-9F3A-20E4D88D9CE1}" type="slidenum">
              <a:rPr lang="en-US" smtClean="0"/>
              <a:pPr/>
              <a:t>‹#›</a:t>
            </a:fld>
            <a:endParaRPr lang="en-US"/>
          </a:p>
        </p:txBody>
      </p:sp>
    </p:spTree>
    <p:extLst>
      <p:ext uri="{BB962C8B-B14F-4D97-AF65-F5344CB8AC3E}">
        <p14:creationId xmlns:p14="http://schemas.microsoft.com/office/powerpoint/2010/main" val="38613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ac.dfo-mpo.gc.ca/consultation/yukon/yrp-cfy/jtc-ctm-e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ac.dfo-mpo.gc.ca/fm-gp/species-especes/salmon-saumon/pol/pst-tsp/index-e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a:t>
            </a:fld>
            <a:endParaRPr lang="en-US"/>
          </a:p>
        </p:txBody>
      </p:sp>
    </p:spTree>
    <p:extLst>
      <p:ext uri="{BB962C8B-B14F-4D97-AF65-F5344CB8AC3E}">
        <p14:creationId xmlns:p14="http://schemas.microsoft.com/office/powerpoint/2010/main" val="156711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Figure 4.</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Histopathology of</a:t>
            </a:r>
            <a:r>
              <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Ichthyophonus</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infections in Yukon Chinook salmon showing examples of inflammation index. a) Grade-0, parasite is intimately associated with myocytes and void of inflammation (arrow), b) Grade-1, parasite surrounded by mild inflammation (arrow), c) Grade-2, parasites encapsulated by discrete granulomas (arrow), d) Grade-3, obliterative necrotizing granulomatous inflammation (arrow), parasite present in lesion in previous section, n = caseous necrosis.</a:t>
            </a:r>
            <a:endPar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11</a:t>
            </a:fld>
            <a:endParaRPr lang="en-US"/>
          </a:p>
        </p:txBody>
      </p:sp>
    </p:spTree>
    <p:extLst>
      <p:ext uri="{BB962C8B-B14F-4D97-AF65-F5344CB8AC3E}">
        <p14:creationId xmlns:p14="http://schemas.microsoft.com/office/powerpoint/2010/main" val="327419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effectLst/>
                <a:latin typeface="Verdana" panose="020B0604030504040204" pitchFamily="34" charset="0"/>
                <a:ea typeface="Verdana" panose="020B0604030504040204" pitchFamily="34" charset="0"/>
              </a:rPr>
              <a:t>No</a:t>
            </a:r>
            <a:r>
              <a:rPr lang="en-US" sz="2400" baseline="0" dirty="0">
                <a:effectLst/>
                <a:latin typeface="Verdana" panose="020B0604030504040204" pitchFamily="34" charset="0"/>
                <a:ea typeface="Verdana" panose="020B0604030504040204" pitchFamily="34" charset="0"/>
              </a:rPr>
              <a:t> </a:t>
            </a:r>
            <a:r>
              <a:rPr lang="en-US" sz="2400" dirty="0">
                <a:effectLst/>
                <a:latin typeface="Verdana" panose="020B0604030504040204" pitchFamily="34" charset="0"/>
                <a:ea typeface="Verdana" panose="020B0604030504040204" pitchFamily="34" charset="0"/>
              </a:rPr>
              <a:t>diff by test, sex, size, or country of origin </a:t>
            </a:r>
            <a:r>
              <a:rPr lang="en-US" sz="2000" dirty="0">
                <a:effectLst/>
                <a:latin typeface="Verdana" panose="020B0604030504040204" pitchFamily="34" charset="0"/>
                <a:ea typeface="Verdana" panose="020B0604030504040204" pitchFamily="34" charset="0"/>
              </a:rPr>
              <a:t>(χ2);</a:t>
            </a:r>
            <a:r>
              <a:rPr lang="en-US" sz="2000" baseline="0" dirty="0">
                <a:effectLst/>
                <a:latin typeface="Verdana" panose="020B0604030504040204" pitchFamily="34" charset="0"/>
                <a:ea typeface="Verdana" panose="020B0604030504040204" pitchFamily="34" charset="0"/>
              </a:rPr>
              <a:t> </a:t>
            </a:r>
            <a:r>
              <a:rPr lang="en-US" sz="1800" dirty="0">
                <a:effectLst/>
                <a:latin typeface="Verdana" panose="020B0604030504040204" pitchFamily="34" charset="0"/>
                <a:ea typeface="Verdana" panose="020B0604030504040204" pitchFamily="34" charset="0"/>
              </a:rPr>
              <a:t>Differed by age: 1.3yr lower prevalence than 1.4 </a:t>
            </a:r>
            <a:r>
              <a:rPr lang="en-US" sz="1800" dirty="0" err="1">
                <a:effectLst/>
                <a:latin typeface="Verdana" panose="020B0604030504040204" pitchFamily="34" charset="0"/>
                <a:ea typeface="Verdana" panose="020B0604030504040204" pitchFamily="34" charset="0"/>
              </a:rPr>
              <a:t>yr</a:t>
            </a:r>
            <a:endParaRPr lang="en-US" sz="1800" dirty="0">
              <a:effectLst/>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F8245BBA-696D-4A13-9F3A-20E4D88D9CE1}" type="slidenum">
              <a:rPr lang="en-US" smtClean="0"/>
              <a:pPr/>
              <a:t>12</a:t>
            </a:fld>
            <a:endParaRPr lang="en-US"/>
          </a:p>
        </p:txBody>
      </p:sp>
    </p:spTree>
    <p:extLst>
      <p:ext uri="{BB962C8B-B14F-4D97-AF65-F5344CB8AC3E}">
        <p14:creationId xmlns:p14="http://schemas.microsoft.com/office/powerpoint/2010/main" val="359720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&gt;/= 97%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Table 5.</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Calculations of diagnostic sensitivity (Se), Specificity (</a:t>
            </a:r>
            <a:r>
              <a:rPr lang="en-US" sz="1800" i="0" dirty="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Sp</a:t>
            </a: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Positive Predictive Value (PPV), and Negative Predictive Value (NPV) of qPCR using explant tissue culture as the gold standard. The modified results from these two tests after accounting for histology results are also summarized</a:t>
            </a:r>
            <a:r>
              <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13</a:t>
            </a:fld>
            <a:endParaRPr lang="en-US"/>
          </a:p>
        </p:txBody>
      </p:sp>
    </p:spTree>
    <p:extLst>
      <p:ext uri="{BB962C8B-B14F-4D97-AF65-F5344CB8AC3E}">
        <p14:creationId xmlns:p14="http://schemas.microsoft.com/office/powerpoint/2010/main" val="362460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latin typeface="Verdana" panose="020B0604030504040204" pitchFamily="34" charset="0"/>
                <a:ea typeface="Verdana" panose="020B0604030504040204" pitchFamily="34" charset="0"/>
              </a:rPr>
              <a:t>1 schizont = 6.7x10^3 copies (2021); 1 schizont = 1.0x10^5; I think the 2021 data need re-testing as they may need diluting</a:t>
            </a:r>
          </a:p>
          <a:p>
            <a:pPr>
              <a:spcBef>
                <a:spcPts val="600"/>
              </a:spcBef>
              <a:spcAft>
                <a:spcPts val="600"/>
              </a:spcAft>
            </a:pPr>
            <a:r>
              <a:rPr lang="en-US" sz="2800" dirty="0">
                <a:latin typeface="Verdana" panose="020B0604030504040204" pitchFamily="34" charset="0"/>
                <a:ea typeface="Verdana" panose="020B0604030504040204" pitchFamily="34" charset="0"/>
              </a:rPr>
              <a:t>vs</a:t>
            </a:r>
          </a:p>
          <a:p>
            <a:r>
              <a:rPr lang="en-US" sz="2800" dirty="0">
                <a:latin typeface="Verdana" panose="020B0604030504040204" pitchFamily="34" charset="0"/>
                <a:ea typeface="Verdana" panose="020B0604030504040204" pitchFamily="34" charset="0"/>
              </a:rPr>
              <a:t>1 </a:t>
            </a:r>
            <a:r>
              <a:rPr lang="en-US" sz="2800" dirty="0" err="1">
                <a:latin typeface="Verdana" panose="020B0604030504040204" pitchFamily="34" charset="0"/>
                <a:ea typeface="Verdana" panose="020B0604030504040204" pitchFamily="34" charset="0"/>
              </a:rPr>
              <a:t>schizont</a:t>
            </a:r>
            <a:r>
              <a:rPr lang="en-US" sz="2800" dirty="0">
                <a:latin typeface="Verdana" panose="020B0604030504040204" pitchFamily="34" charset="0"/>
                <a:ea typeface="Verdana" panose="020B0604030504040204" pitchFamily="34" charset="0"/>
              </a:rPr>
              <a:t> = 1.4x10</a:t>
            </a:r>
            <a:r>
              <a:rPr lang="en-US" sz="2800" baseline="30000" dirty="0">
                <a:latin typeface="Verdana" panose="020B0604030504040204" pitchFamily="34" charset="0"/>
                <a:ea typeface="Verdana" panose="020B0604030504040204" pitchFamily="34" charset="0"/>
              </a:rPr>
              <a:t>4</a:t>
            </a:r>
            <a:r>
              <a:rPr lang="en-US" sz="2800" dirty="0">
                <a:latin typeface="Verdana" panose="020B0604030504040204" pitchFamily="34" charset="0"/>
                <a:ea typeface="Verdana" panose="020B0604030504040204" pitchFamily="34" charset="0"/>
              </a:rPr>
              <a:t> copies (Lowe et al., 2018)</a:t>
            </a:r>
          </a:p>
          <a:p>
            <a:endParaRPr lang="en-US" sz="2800" dirty="0">
              <a:latin typeface="Verdana" panose="020B0604030504040204" pitchFamily="34" charset="0"/>
              <a:ea typeface="Verdana" panose="020B0604030504040204" pitchFamily="34" charset="0"/>
            </a:endParaRPr>
          </a:p>
          <a:p>
            <a:pPr marL="285750" indent="-285750">
              <a:buFontTx/>
              <a:buChar char="-"/>
            </a:pPr>
            <a:r>
              <a:rPr lang="en-US" sz="2800" dirty="0">
                <a:latin typeface="Verdana" panose="020B0604030504040204" pitchFamily="34" charset="0"/>
                <a:ea typeface="Verdana" panose="020B0604030504040204" pitchFamily="34" charset="0"/>
              </a:rPr>
              <a:t>Different hosts: herring vs salmon</a:t>
            </a:r>
          </a:p>
          <a:p>
            <a:pPr marL="285750" indent="-285750">
              <a:buFontTx/>
              <a:buChar char="-"/>
            </a:pPr>
            <a:r>
              <a:rPr lang="en-US" sz="2800" dirty="0">
                <a:latin typeface="Verdana" panose="020B0604030504040204" pitchFamily="34" charset="0"/>
                <a:ea typeface="Verdana" panose="020B0604030504040204" pitchFamily="34" charset="0"/>
              </a:rPr>
              <a:t>Counts culture vs histology</a:t>
            </a:r>
          </a:p>
          <a:p>
            <a:pPr marL="285750" indent="-285750">
              <a:buFontTx/>
              <a:buChar char="-"/>
            </a:pPr>
            <a:r>
              <a:rPr lang="en-US" sz="2800" dirty="0">
                <a:latin typeface="Verdana" panose="020B0604030504040204" pitchFamily="34" charset="0"/>
                <a:ea typeface="Verdana" panose="020B0604030504040204" pitchFamily="34" charset="0"/>
              </a:rPr>
              <a:t>Histology low sensitivity, light infections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Verdana" panose="020B0604030504040204" pitchFamily="34" charset="0"/>
                <a:ea typeface="Verdana" panose="020B0604030504040204" pitchFamily="34" charset="0"/>
              </a:rPr>
              <a:t>Increase 1 gene copy #/mg predicts that average schizonts/mm</a:t>
            </a:r>
            <a:r>
              <a:rPr lang="en-US" sz="2800" baseline="30000" dirty="0">
                <a:latin typeface="Verdana" panose="020B0604030504040204" pitchFamily="34" charset="0"/>
                <a:ea typeface="Verdana" panose="020B0604030504040204" pitchFamily="34" charset="0"/>
              </a:rPr>
              <a:t>3</a:t>
            </a:r>
            <a:r>
              <a:rPr lang="en-US" sz="2800" dirty="0">
                <a:latin typeface="Verdana" panose="020B0604030504040204" pitchFamily="34" charset="0"/>
                <a:ea typeface="Verdana" panose="020B0604030504040204" pitchFamily="34" charset="0"/>
              </a:rPr>
              <a:t> increase by 1.5x</a:t>
            </a:r>
            <a:r>
              <a:rPr lang="en-US" sz="2800" baseline="30000" dirty="0">
                <a:latin typeface="Verdana" panose="020B0604030504040204" pitchFamily="34" charset="0"/>
                <a:ea typeface="Verdana" panose="020B0604030504040204" pitchFamily="34" charset="0"/>
              </a:rPr>
              <a:t>10-4 </a:t>
            </a:r>
            <a:r>
              <a:rPr lang="en-US" sz="2800" baseline="0" dirty="0">
                <a:latin typeface="Verdana" panose="020B0604030504040204" pitchFamily="34" charset="0"/>
                <a:ea typeface="Verdana" panose="020B0604030504040204" pitchFamily="34" charset="0"/>
              </a:rPr>
              <a:t>+/-9.9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correlated increase may appear small, but the resulting number of parasites in section is much higher when considering that samples contained an average of 2.9x10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copies/g and a maximum of 2.1x10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copies/g that would correlate to 44 schizonts/mm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320 schizonts/mm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respectively, in histological section.  Note: 1 schizont = 1.4x10^4 copies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8245BBA-696D-4A13-9F3A-20E4D88D9CE1}" type="slidenum">
              <a:rPr lang="en-US" smtClean="0"/>
              <a:pPr/>
              <a:t>14</a:t>
            </a:fld>
            <a:endParaRPr lang="en-US"/>
          </a:p>
        </p:txBody>
      </p:sp>
    </p:spTree>
    <p:extLst>
      <p:ext uri="{BB962C8B-B14F-4D97-AF65-F5344CB8AC3E}">
        <p14:creationId xmlns:p14="http://schemas.microsoft.com/office/powerpoint/2010/main" val="155485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15</a:t>
            </a:fld>
            <a:endParaRPr lang="en-US"/>
          </a:p>
        </p:txBody>
      </p:sp>
    </p:spTree>
    <p:extLst>
      <p:ext uri="{BB962C8B-B14F-4D97-AF65-F5344CB8AC3E}">
        <p14:creationId xmlns:p14="http://schemas.microsoft.com/office/powerpoint/2010/main" val="398085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Yukon River Salmon Agreement (the Agreement) establishing the Yukon River Panel (YRP) and its </a:t>
            </a:r>
            <a:r>
              <a:rPr lang="en-US" dirty="0">
                <a:hlinkClick r:id="rId3"/>
              </a:rPr>
              <a:t>Joint Technical Committee (JTC)</a:t>
            </a:r>
            <a:r>
              <a:rPr lang="en-US" dirty="0"/>
              <a:t> was recognized by both the US and Canada as an executive agreement on December 4, 2002 and now forms Chapter 8 of the </a:t>
            </a:r>
            <a:r>
              <a:rPr lang="en-US" dirty="0">
                <a:hlinkClick r:id="rId4"/>
              </a:rPr>
              <a:t>Pacific Salmon Treaty</a:t>
            </a:r>
            <a:r>
              <a:rPr lang="en-US" dirty="0"/>
              <a:t> (1985). The Agreement helps to ensure that adequate numbers of salmon are allowed to pass from the US into Canada and spawn in their natal streams.</a:t>
            </a:r>
          </a:p>
        </p:txBody>
      </p:sp>
      <p:sp>
        <p:nvSpPr>
          <p:cNvPr id="4" name="Slide Number Placeholder 3"/>
          <p:cNvSpPr>
            <a:spLocks noGrp="1"/>
          </p:cNvSpPr>
          <p:nvPr>
            <p:ph type="sldNum" sz="quarter" idx="5"/>
          </p:nvPr>
        </p:nvSpPr>
        <p:spPr/>
        <p:txBody>
          <a:bodyPr/>
          <a:lstStyle/>
          <a:p>
            <a:fld id="{F8245BBA-696D-4A13-9F3A-20E4D88D9CE1}" type="slidenum">
              <a:rPr lang="en-US" smtClean="0"/>
              <a:pPr/>
              <a:t>17</a:t>
            </a:fld>
            <a:endParaRPr lang="en-US"/>
          </a:p>
        </p:txBody>
      </p:sp>
    </p:spTree>
    <p:extLst>
      <p:ext uri="{BB962C8B-B14F-4D97-AF65-F5344CB8AC3E}">
        <p14:creationId xmlns:p14="http://schemas.microsoft.com/office/powerpoint/2010/main" val="391087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&amp; Mississippi 1</a:t>
            </a:r>
            <a:r>
              <a:rPr lang="en-US" baseline="30000" dirty="0"/>
              <a:t>st</a:t>
            </a:r>
            <a:r>
              <a:rPr lang="en-US" dirty="0"/>
              <a:t> &amp; 2</a:t>
            </a:r>
            <a:r>
              <a:rPr lang="en-US" baseline="30000" dirty="0"/>
              <a:t>nd</a:t>
            </a:r>
            <a:r>
              <a:rPr lang="en-US" dirty="0"/>
              <a:t> longest; 35-50% Chinook Canadian-origin/</a:t>
            </a:r>
            <a:r>
              <a:rPr lang="en-US" dirty="0" err="1"/>
              <a:t>rtn</a:t>
            </a:r>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2</a:t>
            </a:fld>
            <a:endParaRPr lang="en-US"/>
          </a:p>
        </p:txBody>
      </p:sp>
    </p:spTree>
    <p:extLst>
      <p:ext uri="{BB962C8B-B14F-4D97-AF65-F5344CB8AC3E}">
        <p14:creationId xmlns:p14="http://schemas.microsoft.com/office/powerpoint/2010/main" val="259876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Working knowledge of </a:t>
            </a:r>
            <a:r>
              <a:rPr lang="en-US" sz="1200" i="1" dirty="0" err="1">
                <a:effectLst/>
                <a:latin typeface="Times New Roman" panose="02020603050405020304" pitchFamily="18" charset="0"/>
                <a:ea typeface="Times New Roman" panose="02020603050405020304" pitchFamily="18" charset="0"/>
              </a:rPr>
              <a:t>Ichthyophonus</a:t>
            </a:r>
            <a:r>
              <a:rPr lang="en-US" sz="1200" dirty="0">
                <a:effectLst/>
                <a:latin typeface="Times New Roman" panose="02020603050405020304" pitchFamily="18" charset="0"/>
                <a:ea typeface="Times New Roman" panose="02020603050405020304" pitchFamily="18" charset="0"/>
              </a:rPr>
              <a:t> transmission between piscivores and </a:t>
            </a:r>
            <a:r>
              <a:rPr lang="en-US" sz="1200" dirty="0" err="1">
                <a:effectLst/>
                <a:latin typeface="Times New Roman" panose="02020603050405020304" pitchFamily="18" charset="0"/>
                <a:ea typeface="Times New Roman" panose="02020603050405020304" pitchFamily="18" charset="0"/>
              </a:rPr>
              <a:t>planktivores</a:t>
            </a:r>
            <a:r>
              <a:rPr lang="en-US" sz="1200" dirty="0">
                <a:effectLst/>
                <a:latin typeface="Times New Roman" panose="02020603050405020304" pitchFamily="18" charset="0"/>
                <a:ea typeface="Times New Roman" panose="02020603050405020304" pitchFamily="18" charset="0"/>
              </a:rPr>
              <a:t>, as well as among demersal piscivores. (+) = infected prey; (*) = waterborne infective cell. </a:t>
            </a:r>
            <a:r>
              <a:rPr lang="en-US" sz="1200" b="1" dirty="0">
                <a:effectLst/>
                <a:latin typeface="Times New Roman" panose="02020603050405020304" pitchFamily="18" charset="0"/>
                <a:ea typeface="Times New Roman" panose="02020603050405020304" pitchFamily="18" charset="0"/>
              </a:rPr>
              <a:t>(b) </a:t>
            </a:r>
            <a:r>
              <a:rPr lang="en-US" sz="1200" dirty="0">
                <a:effectLst/>
                <a:latin typeface="Times New Roman" panose="02020603050405020304" pitchFamily="18" charset="0"/>
                <a:ea typeface="Times New Roman" panose="02020603050405020304" pitchFamily="18" charset="0"/>
              </a:rPr>
              <a:t>Portal of entry and exit of </a:t>
            </a:r>
            <a:r>
              <a:rPr lang="en-US" sz="1200" i="1" dirty="0" err="1">
                <a:effectLst/>
                <a:latin typeface="Times New Roman" panose="02020603050405020304" pitchFamily="18" charset="0"/>
                <a:ea typeface="Times New Roman" panose="02020603050405020304" pitchFamily="18" charset="0"/>
              </a:rPr>
              <a:t>Ichthyophonus</a:t>
            </a:r>
            <a:r>
              <a:rPr lang="en-US" sz="1200" dirty="0">
                <a:effectLst/>
                <a:latin typeface="Times New Roman" panose="02020603050405020304" pitchFamily="18" charset="0"/>
                <a:ea typeface="Times New Roman" panose="02020603050405020304" pitchFamily="18" charset="0"/>
              </a:rPr>
              <a:t> cells from fish. </a:t>
            </a:r>
            <a:r>
              <a:rPr lang="en-US" sz="1200" b="1" dirty="0">
                <a:effectLst/>
                <a:latin typeface="Times New Roman" panose="02020603050405020304" pitchFamily="18" charset="0"/>
                <a:ea typeface="Times New Roman" panose="02020603050405020304" pitchFamily="18" charset="0"/>
              </a:rPr>
              <a:t>Solid arrows = experimentally confirmed</a:t>
            </a:r>
            <a:r>
              <a:rPr lang="en-US" sz="1200" dirty="0">
                <a:effectLst/>
                <a:latin typeface="Times New Roman" panose="02020603050405020304" pitchFamily="18" charset="0"/>
                <a:ea typeface="Times New Roman" panose="02020603050405020304" pitchFamily="18" charset="0"/>
              </a:rPr>
              <a:t>; the fate of cells exiting host is unknown. </a:t>
            </a:r>
            <a:r>
              <a:rPr lang="en-US" sz="1200" b="1" dirty="0">
                <a:effectLst/>
                <a:latin typeface="Times New Roman" panose="02020603050405020304" pitchFamily="18" charset="0"/>
                <a:ea typeface="Times New Roman" panose="02020603050405020304" pitchFamily="18" charset="0"/>
              </a:rPr>
              <a:t>Empty arrows = exit route unknown, but cells confirmed to be infective </a:t>
            </a:r>
            <a:r>
              <a:rPr lang="en-US" sz="1200" dirty="0">
                <a:effectLst/>
                <a:latin typeface="Times New Roman" panose="02020603050405020304" pitchFamily="18" charset="0"/>
                <a:ea typeface="Times New Roman" panose="02020603050405020304" pitchFamily="18" charset="0"/>
              </a:rPr>
              <a:t>(from Kocan, 2019). </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3</a:t>
            </a:fld>
            <a:endParaRPr lang="en-US"/>
          </a:p>
        </p:txBody>
      </p:sp>
    </p:spTree>
    <p:extLst>
      <p:ext uri="{BB962C8B-B14F-4D97-AF65-F5344CB8AC3E}">
        <p14:creationId xmlns:p14="http://schemas.microsoft.com/office/powerpoint/2010/main" val="146900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lvl="1" indent="0">
              <a:buNone/>
            </a:pPr>
            <a:endPar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Tanana confluence- CDN-bound   prevalence &amp; severity vs. Tanana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(Kocan &amp; Hershberger 2006)</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differ resistance- unlikely, chronic persistent infect </a:t>
            </a:r>
            <a:r>
              <a:rPr lang="en-US"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(McVicar &amp; McLay 1985)</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genetic diff. feeding behavior- unlikely, same food source in ocean</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physiological diff. sexual maturation affect disease course- possibly</a:t>
            </a:r>
          </a:p>
          <a:p>
            <a:pPr marL="857250" lvl="2" indent="0">
              <a:buClr>
                <a:srgbClr val="FF0000"/>
              </a:buClr>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Tanana fish 1,000 mi less migration, so less lipid reserve</a:t>
            </a:r>
          </a:p>
          <a:p>
            <a:pPr marL="800100" lvl="1" indent="-342900">
              <a:buAutoNum type="arabicParen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severely infected fish died </a:t>
            </a:r>
            <a:r>
              <a:rPr lang="en-US" sz="22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a:t>
            </a: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route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less infected population- likely</a:t>
            </a:r>
          </a:p>
          <a:p>
            <a:pPr marL="857250" lvl="2" indent="0">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swimming stamina due to cardiac damage</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4</a:t>
            </a:fld>
            <a:endParaRPr lang="en-US"/>
          </a:p>
        </p:txBody>
      </p:sp>
    </p:spTree>
    <p:extLst>
      <p:ext uri="{BB962C8B-B14F-4D97-AF65-F5344CB8AC3E}">
        <p14:creationId xmlns:p14="http://schemas.microsoft.com/office/powerpoint/2010/main" val="18146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samples (</a:t>
            </a:r>
            <a:r>
              <a:rPr lang="en-US" dirty="0" err="1"/>
              <a:t>Salcha</a:t>
            </a:r>
            <a:r>
              <a:rPr lang="en-US" dirty="0"/>
              <a:t>) 1/10, 1.3/mm2 (0.01/mm3)</a:t>
            </a:r>
          </a:p>
        </p:txBody>
      </p:sp>
      <p:sp>
        <p:nvSpPr>
          <p:cNvPr id="4" name="Slide Number Placeholder 3"/>
          <p:cNvSpPr>
            <a:spLocks noGrp="1"/>
          </p:cNvSpPr>
          <p:nvPr>
            <p:ph type="sldNum" sz="quarter" idx="5"/>
          </p:nvPr>
        </p:nvSpPr>
        <p:spPr/>
        <p:txBody>
          <a:bodyPr/>
          <a:lstStyle/>
          <a:p>
            <a:fld id="{F8245BBA-696D-4A13-9F3A-20E4D88D9CE1}" type="slidenum">
              <a:rPr lang="en-US" smtClean="0"/>
              <a:pPr/>
              <a:t>5</a:t>
            </a:fld>
            <a:endParaRPr lang="en-US"/>
          </a:p>
        </p:txBody>
      </p:sp>
    </p:spTree>
    <p:extLst>
      <p:ext uri="{BB962C8B-B14F-4D97-AF65-F5344CB8AC3E}">
        <p14:creationId xmlns:p14="http://schemas.microsoft.com/office/powerpoint/2010/main" val="376912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Fishery disasters significantly impacting rural Alaskan’s basic food security, culture, economics and way of life. A real hardship for these Alaskans. </a:t>
            </a:r>
          </a:p>
        </p:txBody>
      </p:sp>
      <p:sp>
        <p:nvSpPr>
          <p:cNvPr id="4" name="Slide Number Placeholder 3"/>
          <p:cNvSpPr>
            <a:spLocks noGrp="1"/>
          </p:cNvSpPr>
          <p:nvPr>
            <p:ph type="sldNum" sz="quarter" idx="5"/>
          </p:nvPr>
        </p:nvSpPr>
        <p:spPr/>
        <p:txBody>
          <a:bodyPr/>
          <a:lstStyle/>
          <a:p>
            <a:fld id="{F8245BBA-696D-4A13-9F3A-20E4D88D9CE1}" type="slidenum">
              <a:rPr lang="en-US" smtClean="0"/>
              <a:pPr/>
              <a:t>6</a:t>
            </a:fld>
            <a:endParaRPr lang="en-US"/>
          </a:p>
        </p:txBody>
      </p:sp>
    </p:spTree>
    <p:extLst>
      <p:ext uri="{BB962C8B-B14F-4D97-AF65-F5344CB8AC3E}">
        <p14:creationId xmlns:p14="http://schemas.microsoft.com/office/powerpoint/2010/main" val="12715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Rampart Rapids is where my fish camp where we did </a:t>
            </a:r>
            <a:r>
              <a:rPr lang="en-US" dirty="0" err="1"/>
              <a:t>alot</a:t>
            </a:r>
            <a:r>
              <a:rPr lang="en-US" dirty="0"/>
              <a:t> of research. Rampart is the village 35 miles upriver from the Rampart Rapids. Everyone calls the Rampart Rapids the "Rapids". The name Rampart Rapids is in multiple history books and names the place where the river narrows and current speeds up 35 miles down from the village of Rampart. It has a long history as a prime native fishing spot and dangerous place during the gold rush for rafts and scows. One thing that seems to get neglected however is the severity of the ICH in the early 90's. While no studies were done back then myself and Bill </a:t>
            </a:r>
            <a:r>
              <a:rPr lang="en-US" dirty="0" err="1"/>
              <a:t>Fliris</a:t>
            </a:r>
            <a:r>
              <a:rPr lang="en-US" dirty="0"/>
              <a:t>, who first recognized it in the Chinook in the late 80's, have both felt strongly that the severity back then was greater than that of the 2000 years. </a:t>
            </a:r>
          </a:p>
          <a:p>
            <a:r>
              <a:rPr lang="en-US" dirty="0"/>
              <a:t>Size at age returns impacts?</a:t>
            </a:r>
          </a:p>
          <a:p>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7</a:t>
            </a:fld>
            <a:endParaRPr lang="en-US"/>
          </a:p>
        </p:txBody>
      </p:sp>
    </p:spTree>
    <p:extLst>
      <p:ext uri="{BB962C8B-B14F-4D97-AF65-F5344CB8AC3E}">
        <p14:creationId xmlns:p14="http://schemas.microsoft.com/office/powerpoint/2010/main" val="156832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45BBA-696D-4A13-9F3A-20E4D88D9CE1}" type="slidenum">
              <a:rPr lang="en-US" smtClean="0"/>
              <a:pPr/>
              <a:t>8</a:t>
            </a:fld>
            <a:endParaRPr lang="en-US"/>
          </a:p>
        </p:txBody>
      </p:sp>
    </p:spTree>
    <p:extLst>
      <p:ext uri="{BB962C8B-B14F-4D97-AF65-F5344CB8AC3E}">
        <p14:creationId xmlns:p14="http://schemas.microsoft.com/office/powerpoint/2010/main" val="15975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There is an inverse, linear relationship between the logarithm of the initial template amount and the Ct-value. More input DNA results in a lower Ct as fewer cycles are needed for the fluorescence to reach the threshold. </a:t>
            </a:r>
            <a:endParaRPr lang="en-US" dirty="0"/>
          </a:p>
        </p:txBody>
      </p:sp>
      <p:sp>
        <p:nvSpPr>
          <p:cNvPr id="4" name="Slide Number Placeholder 3"/>
          <p:cNvSpPr>
            <a:spLocks noGrp="1"/>
          </p:cNvSpPr>
          <p:nvPr>
            <p:ph type="sldNum" sz="quarter" idx="5"/>
          </p:nvPr>
        </p:nvSpPr>
        <p:spPr/>
        <p:txBody>
          <a:bodyPr/>
          <a:lstStyle/>
          <a:p>
            <a:fld id="{F8245BBA-696D-4A13-9F3A-20E4D88D9CE1}" type="slidenum">
              <a:rPr lang="en-US" smtClean="0"/>
              <a:pPr/>
              <a:t>9</a:t>
            </a:fld>
            <a:endParaRPr lang="en-US"/>
          </a:p>
        </p:txBody>
      </p:sp>
    </p:spTree>
    <p:extLst>
      <p:ext uri="{BB962C8B-B14F-4D97-AF65-F5344CB8AC3E}">
        <p14:creationId xmlns:p14="http://schemas.microsoft.com/office/powerpoint/2010/main" val="201425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42310"/>
            <a:chOff x="0" y="0"/>
            <a:chExt cx="5760" cy="4319"/>
          </a:xfrm>
        </p:grpSpPr>
        <p:sp>
          <p:nvSpPr>
            <p:cNvPr id="348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48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48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348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48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34858" name="Rectangle 42"/>
          <p:cNvSpPr>
            <a:spLocks noGrp="1" noChangeArrowheads="1"/>
          </p:cNvSpPr>
          <p:nvPr>
            <p:ph type="ctrTitle" sz="quarter"/>
          </p:nvPr>
        </p:nvSpPr>
        <p:spPr>
          <a:xfrm>
            <a:off x="457200" y="1200150"/>
            <a:ext cx="8229600" cy="1371600"/>
          </a:xfrm>
        </p:spPr>
        <p:txBody>
          <a:bodyPr/>
          <a:lstStyle>
            <a:lvl1pPr>
              <a:defRPr sz="4800"/>
            </a:lvl1pPr>
          </a:lstStyle>
          <a:p>
            <a:r>
              <a:rPr lang="en-US"/>
              <a:t>Click to edit Master title style</a:t>
            </a:r>
          </a:p>
        </p:txBody>
      </p:sp>
      <p:sp>
        <p:nvSpPr>
          <p:cNvPr id="34859" name="Rectangle 43"/>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sz="3600"/>
            </a:lvl1pPr>
          </a:lstStyle>
          <a:p>
            <a:r>
              <a:rPr lang="en-US"/>
              <a:t>Click to edit Master subtitle style</a:t>
            </a:r>
          </a:p>
        </p:txBody>
      </p:sp>
      <p:sp>
        <p:nvSpPr>
          <p:cNvPr id="3486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3486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4862" name="Rectangle 46"/>
          <p:cNvSpPr>
            <a:spLocks noGrp="1" noChangeArrowheads="1"/>
          </p:cNvSpPr>
          <p:nvPr>
            <p:ph type="sldNum" sz="quarter" idx="4"/>
          </p:nvPr>
        </p:nvSpPr>
        <p:spPr/>
        <p:txBody>
          <a:bodyPr/>
          <a:lstStyle>
            <a:lvl1pPr>
              <a:defRPr/>
            </a:lvl1pPr>
          </a:lstStyle>
          <a:p>
            <a:fld id="{A23D598A-09F0-4985-9FC2-71E5F919EC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A476EC-BBB2-45B4-B5B5-C49C304AD1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FB00A0C-8D1C-4A8B-87A3-F53E347A56D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Chart Placeholder 2"/>
          <p:cNvSpPr>
            <a:spLocks noGrp="1"/>
          </p:cNvSpPr>
          <p:nvPr>
            <p:ph type="chart" sz="half" idx="1"/>
          </p:nvPr>
        </p:nvSpPr>
        <p:spPr>
          <a:xfrm>
            <a:off x="457200" y="1200150"/>
            <a:ext cx="4038600" cy="3398044"/>
          </a:xfrm>
        </p:spPr>
        <p:txBody>
          <a:bodyPr/>
          <a:lstStyle/>
          <a:p>
            <a:endParaRPr lang="en-US"/>
          </a:p>
        </p:txBody>
      </p:sp>
      <p:sp>
        <p:nvSpPr>
          <p:cNvPr id="4" name="Text Placeholder 3"/>
          <p:cNvSpPr>
            <a:spLocks noGrp="1"/>
          </p:cNvSpPr>
          <p:nvPr>
            <p:ph type="body"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DBE05AE9-53D2-4348-9597-C609126D926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0"/>
            <a:ext cx="4038600" cy="3398044"/>
          </a:xfrm>
        </p:spPr>
        <p:txBody>
          <a:bodyPr/>
          <a:lstStyle/>
          <a:p>
            <a:endParaRPr lang="en-US"/>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BA6DE929-9272-4C22-97F7-638B88B3521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971F0CF-C533-4863-A311-CF221E31F1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A2B849-37D3-4B0F-B933-F766059AAAB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30BE46-D352-4C65-8385-8BE9DCAFF0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4E20F2D-F3A9-4174-B3D2-6DF1A061B30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BDA52BD-4CE7-4360-97A2-88224D174D2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F4B03D8-F216-4D0C-8A9A-87DE03734B5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526A238-A3F8-45C2-9ACA-B5639070ECF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BCEFE6B-A32D-447C-9E61-D61B1D98C774}"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5142310"/>
            <a:chOff x="0" y="0"/>
            <a:chExt cx="5760" cy="4319"/>
          </a:xfrm>
        </p:grpSpPr>
        <p:sp>
          <p:nvSpPr>
            <p:cNvPr id="337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7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38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338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338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338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33834" name="Rectangle 42"/>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35"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36" name="Rectangle 44"/>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33837" name="Rectangle 4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33838" name="Rectangle 46"/>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3278DE59-F7BD-4248-A3CB-01D955EE1BC2}"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58119" y="209550"/>
            <a:ext cx="9144000" cy="1375944"/>
          </a:xfrm>
        </p:spPr>
        <p:txBody>
          <a:bodyPr/>
          <a:lstStyle/>
          <a:p>
            <a:r>
              <a:rPr lang="en-US" sz="3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Comparison of qPCR, histology, &amp; explant culture for assessing </a:t>
            </a:r>
            <a:r>
              <a:rPr lang="en-US" sz="3200" i="1" dirty="0" err="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Ichthyophonus</a:t>
            </a:r>
            <a:r>
              <a:rPr lang="en-US" sz="3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in Yukon Chinook salmon</a:t>
            </a:r>
            <a:endParaRPr lang="en-US" sz="32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Rectangle 3"/>
          <p:cNvSpPr>
            <a:spLocks noGrp="1" noChangeArrowheads="1"/>
          </p:cNvSpPr>
          <p:nvPr>
            <p:ph type="subTitle" sz="quarter" idx="1"/>
          </p:nvPr>
        </p:nvSpPr>
        <p:spPr>
          <a:xfrm>
            <a:off x="-18081" y="1823419"/>
            <a:ext cx="9220200" cy="1371600"/>
          </a:xfrm>
        </p:spPr>
        <p:txBody>
          <a:bodyPr/>
          <a:lstStyle/>
          <a:p>
            <a:pPr eaLnBrk="1" hangingPunct="1">
              <a:lnSpc>
                <a:spcPts val="3000"/>
              </a:lnSpc>
              <a:spcBef>
                <a:spcPts val="600"/>
              </a:spcBef>
              <a:spcAft>
                <a:spcPts val="600"/>
              </a:spcAft>
              <a:defRPr/>
            </a:pP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Jayde Ferguson</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Davis Stewart</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Franklin Woitel</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1</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Paul Hershberger</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Richard Kocan</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3</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Elizabeth Lee</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4</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Zach Liller</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8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Toshihide</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Hamazaki</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Fred West</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&amp; Theodore Meyers</a:t>
            </a:r>
            <a:r>
              <a:rPr lang="en-US" sz="1800" baseline="300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6</a:t>
            </a:r>
            <a:endParaRPr lang="en-US" sz="18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6"/>
          <p:cNvSpPr>
            <a:spLocks noChangeArrowheads="1"/>
          </p:cNvSpPr>
          <p:nvPr/>
        </p:nvSpPr>
        <p:spPr bwMode="auto">
          <a:xfrm>
            <a:off x="264116" y="3153498"/>
            <a:ext cx="8797225" cy="1985159"/>
          </a:xfrm>
          <a:prstGeom prst="rect">
            <a:avLst/>
          </a:prstGeom>
          <a:noFill/>
          <a:ln w="9525">
            <a:noFill/>
            <a:miter lim="800000"/>
            <a:headEnd/>
            <a:tailEnd/>
          </a:ln>
        </p:spPr>
        <p:txBody>
          <a:bodyPr wrap="square" anchor="ctr">
            <a:spAutoFit/>
          </a:bodyPr>
          <a:lstStyle/>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1</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Alaska Depart. Fish &amp; Game (ADF&amp;G), Division Commercial Fisheries (DCF), Fish Pathology Laboratory,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2</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U.S.G.S., Western Fisheries Research Center, </a:t>
            </a:r>
            <a:r>
              <a:rPr lang="en-US" sz="1400" dirty="0" err="1">
                <a:solidFill>
                  <a:schemeClr val="tx2"/>
                </a:solidFill>
                <a:latin typeface="Verdana" panose="020B0604030504040204" pitchFamily="34" charset="0"/>
                <a:ea typeface="Verdana" panose="020B0604030504040204" pitchFamily="34" charset="0"/>
                <a:cs typeface="Times New Roman" panose="02020603050405020304" pitchFamily="18" charset="0"/>
              </a:rPr>
              <a:t>Marrowstone</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 Station, </a:t>
            </a:r>
            <a:r>
              <a:rPr lang="en-US" sz="1400" dirty="0" err="1">
                <a:solidFill>
                  <a:schemeClr val="tx2"/>
                </a:solidFill>
                <a:latin typeface="Verdana" panose="020B0604030504040204" pitchFamily="34" charset="0"/>
                <a:ea typeface="Verdana" panose="020B0604030504040204" pitchFamily="34" charset="0"/>
                <a:cs typeface="Times New Roman" panose="02020603050405020304" pitchFamily="18" charset="0"/>
              </a:rPr>
              <a:t>Nordland</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 WA</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3</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School Aquatic &amp; Fishery Sciences, University of Washington, Seattle, WA</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4</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Gene Conservation Laboratory,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5</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Arctic Yukon Kuskokwim Region, Anchorage, AK</a:t>
            </a:r>
          </a:p>
          <a:p>
            <a:pPr algn="ctr">
              <a:spcBef>
                <a:spcPts val="300"/>
              </a:spcBef>
              <a:spcAft>
                <a:spcPts val="300"/>
              </a:spcAft>
            </a:pPr>
            <a:r>
              <a:rPr lang="en-US" sz="1400" baseline="30000" dirty="0">
                <a:solidFill>
                  <a:schemeClr val="tx2"/>
                </a:solidFill>
                <a:latin typeface="Verdana" panose="020B0604030504040204" pitchFamily="34" charset="0"/>
                <a:ea typeface="Verdana" panose="020B0604030504040204" pitchFamily="34" charset="0"/>
                <a:cs typeface="Times New Roman" panose="02020603050405020304" pitchFamily="18" charset="0"/>
              </a:rPr>
              <a:t>6</a:t>
            </a:r>
            <a:r>
              <a:rPr lang="en-US" sz="1400" dirty="0">
                <a:solidFill>
                  <a:schemeClr val="tx2"/>
                </a:solidFill>
                <a:latin typeface="Verdana" panose="020B0604030504040204" pitchFamily="34" charset="0"/>
                <a:ea typeface="Verdana" panose="020B0604030504040204" pitchFamily="34" charset="0"/>
                <a:cs typeface="Times New Roman" panose="02020603050405020304" pitchFamily="18" charset="0"/>
              </a:rPr>
              <a:t>ADF&amp;G, DCF, Fish Pathology Twin Lakes Laboratory, Juneau, AK</a:t>
            </a:r>
          </a:p>
        </p:txBody>
      </p:sp>
    </p:spTree>
  </p:cSld>
  <p:clrMapOvr>
    <a:masterClrMapping/>
  </p:clrMapOvr>
  <mc:AlternateContent xmlns:mc="http://schemas.openxmlformats.org/markup-compatibility/2006" xmlns:p14="http://schemas.microsoft.com/office/powerpoint/2010/main">
    <mc:Choice Requires="p14">
      <p:transition spd="slow" p14:dur="2000" advTm="25582"/>
    </mc:Choice>
    <mc:Fallback xmlns="">
      <p:transition spd="slow" advTm="255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Study site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Content Placeholder 3" descr="Map&#10;&#10;Description automatically generated">
            <a:extLst>
              <a:ext uri="{FF2B5EF4-FFF2-40B4-BE49-F238E27FC236}">
                <a16:creationId xmlns:a16="http://schemas.microsoft.com/office/drawing/2014/main" id="{F057F7A5-0682-4D18-8FF3-BA0A272989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590550"/>
            <a:ext cx="5984744" cy="4495800"/>
          </a:xfrm>
          <a:prstGeom prst="rect">
            <a:avLst/>
          </a:prstGeom>
          <a:noFill/>
          <a:ln>
            <a:noFill/>
          </a:ln>
        </p:spPr>
      </p:pic>
      <p:sp>
        <p:nvSpPr>
          <p:cNvPr id="3" name="TextBox 2">
            <a:extLst>
              <a:ext uri="{FF2B5EF4-FFF2-40B4-BE49-F238E27FC236}">
                <a16:creationId xmlns:a16="http://schemas.microsoft.com/office/drawing/2014/main" id="{9D56A982-26F3-4842-BCA0-35BEE3A2F6EB}"/>
              </a:ext>
            </a:extLst>
          </p:cNvPr>
          <p:cNvSpPr txBox="1"/>
          <p:nvPr/>
        </p:nvSpPr>
        <p:spPr>
          <a:xfrm>
            <a:off x="228600" y="1602254"/>
            <a:ext cx="2784344" cy="2677656"/>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Times New Roman" panose="02020603050405020304" pitchFamily="18" charset="0"/>
              </a:rPr>
              <a:t>Pilot Station handling mortalities- </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dirty="0">
                <a:latin typeface="Verdana" panose="020B0604030504040204" pitchFamily="34" charset="0"/>
                <a:ea typeface="Verdana" panose="020B0604030504040204" pitchFamily="34" charset="0"/>
                <a:cs typeface="Times New Roman" panose="02020603050405020304" pitchFamily="18" charset="0"/>
              </a:rPr>
              <a:t>representative of run by sex, age, and size</a:t>
            </a:r>
          </a:p>
        </p:txBody>
      </p:sp>
      <p:sp>
        <p:nvSpPr>
          <p:cNvPr id="5" name="Oval 4">
            <a:extLst>
              <a:ext uri="{FF2B5EF4-FFF2-40B4-BE49-F238E27FC236}">
                <a16:creationId xmlns:a16="http://schemas.microsoft.com/office/drawing/2014/main" id="{D3DCC159-0D1E-3700-71FB-5FB79BDC116A}"/>
              </a:ext>
            </a:extLst>
          </p:cNvPr>
          <p:cNvSpPr/>
          <p:nvPr/>
        </p:nvSpPr>
        <p:spPr bwMode="auto">
          <a:xfrm>
            <a:off x="3657600" y="4051310"/>
            <a:ext cx="1981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48222282"/>
      </p:ext>
    </p:extLst>
  </p:cSld>
  <p:clrMapOvr>
    <a:masterClrMapping/>
  </p:clrMapOvr>
  <mc:AlternateContent xmlns:mc="http://schemas.openxmlformats.org/markup-compatibility/2006" xmlns:p14="http://schemas.microsoft.com/office/powerpoint/2010/main">
    <mc:Choice Requires="p14">
      <p:transition spd="slow" p14:dur="2000" advTm="17750"/>
    </mc:Choice>
    <mc:Fallback xmlns="">
      <p:transition spd="slow" advTm="17750"/>
    </mc:Fallback>
  </mc:AlternateContent>
  <p:timing>
    <p:tnLst>
      <p:par>
        <p:cTn id="1" dur="indefinite" restart="never" nodeType="tmRoot"/>
      </p:par>
    </p:tnLst>
  </p:timing>
  <p:extLst mod="1">
    <p:ext uri="{3A86A75C-4F4B-4683-9AE1-C65F6400EC91}">
      <p14:laserTraceLst xmlns:p14="http://schemas.microsoft.com/office/powerpoint/2010/main">
        <p14:tracePtLst>
          <p14:tracePt t="2958" x="8520113" y="5110163"/>
          <p14:tracePt t="2966" x="8648700" y="5086350"/>
          <p14:tracePt t="2974" x="8810625" y="5086350"/>
          <p14:tracePt t="2986" x="8967788" y="5110163"/>
          <p14:tracePt t="3002" x="9139238" y="5138738"/>
          <p14:tracePt t="3116" x="9124950" y="5138738"/>
          <p14:tracePt t="3124" x="9105900" y="5138738"/>
          <p14:tracePt t="3131" x="9082088" y="5138738"/>
          <p14:tracePt t="3137" x="9029700" y="5138738"/>
          <p14:tracePt t="3152" x="8943975" y="5138738"/>
          <p14:tracePt t="3169" x="8524875" y="5138738"/>
          <p14:tracePt t="3185" x="8291513" y="5138738"/>
          <p14:tracePt t="3203" x="8181975" y="5138738"/>
          <p14:tracePt t="3219" x="8134350" y="5138738"/>
          <p14:tracePt t="3236" x="8110538" y="5138738"/>
          <p14:tracePt t="3253" x="8086725" y="5138738"/>
          <p14:tracePt t="3269" x="8034338" y="5138738"/>
          <p14:tracePt t="3286" x="7910513" y="5138738"/>
          <p14:tracePt t="3302" x="7615238" y="5138738"/>
          <p14:tracePt t="3319" x="6867525" y="5138738"/>
          <p14:tracePt t="3336" x="6405563" y="5138738"/>
          <p14:tracePt t="3353" x="6096000" y="5138738"/>
          <p14:tracePt t="3369" x="5867400" y="5124450"/>
          <p14:tracePt t="3385" x="5667375" y="5086350"/>
          <p14:tracePt t="3402" x="5434013" y="5000625"/>
          <p14:tracePt t="3420" x="4676775" y="4581525"/>
          <p14:tracePt t="3435" x="3943350" y="4019550"/>
          <p14:tracePt t="3452" x="3190875" y="3357563"/>
          <p14:tracePt t="3468" x="2686050" y="2852738"/>
          <p14:tracePt t="3486" x="2486025" y="2652713"/>
          <p14:tracePt t="3502" x="2414588" y="2571750"/>
          <p14:tracePt t="3519" x="2409825" y="2566988"/>
          <p14:tracePt t="3536" x="2405063" y="2566988"/>
          <p14:tracePt t="3552" x="2405063" y="2581275"/>
          <p14:tracePt t="3570" x="2347913" y="2781300"/>
          <p14:tracePt t="3586" x="2352675" y="2924175"/>
          <p14:tracePt t="3602" x="2409825" y="3100388"/>
          <p14:tracePt t="3620" x="2524125" y="3300413"/>
          <p14:tracePt t="3636" x="2652713" y="3433763"/>
          <p14:tracePt t="3652" x="2747963" y="3500438"/>
          <p14:tracePt t="3669" x="2905125" y="3567113"/>
          <p14:tracePt t="3686" x="3024188" y="3614738"/>
          <p14:tracePt t="3703" x="3157538" y="3652838"/>
          <p14:tracePt t="3720" x="3348038" y="3709988"/>
          <p14:tracePt t="3735" x="3562350" y="3781425"/>
          <p14:tracePt t="3753" x="3781425" y="3867150"/>
          <p14:tracePt t="3769" x="4057650" y="3986213"/>
          <p14:tracePt t="3785" x="4248150" y="4105275"/>
          <p14:tracePt t="3802" x="4376738" y="4176713"/>
          <p14:tracePt t="3819" x="4438650" y="4219575"/>
          <p14:tracePt t="3835" x="4457700" y="4238625"/>
          <p14:tracePt t="3853" x="4467225" y="4243388"/>
          <p14:tracePt t="3869" x="4471988" y="4243388"/>
          <p14:tracePt t="3886" x="4476750" y="4243388"/>
          <p14:tracePt t="3903" x="4491038" y="4248150"/>
          <p14:tracePt t="3919" x="4538663" y="4276725"/>
          <p14:tracePt t="3935" x="4624388" y="4324350"/>
          <p14:tracePt t="3953" x="4752975" y="4381500"/>
          <p14:tracePt t="3969" x="4805363" y="4395788"/>
          <p14:tracePt t="3985" x="4824413" y="4391025"/>
          <p14:tracePt t="4003" x="4829175" y="4381500"/>
          <p14:tracePt t="4020" x="4833938" y="4362450"/>
          <p14:tracePt t="4035" x="4833938" y="4338638"/>
          <p14:tracePt t="4053" x="4833938" y="4319588"/>
          <p14:tracePt t="4069" x="4833938" y="4305300"/>
          <p14:tracePt t="4085" x="4833938" y="4291013"/>
          <p14:tracePt t="4103" x="4829175" y="4281488"/>
          <p14:tracePt t="4119" x="4829175" y="4267200"/>
          <p14:tracePt t="4135" x="4814888" y="4262438"/>
          <p14:tracePt t="4153" x="4791075" y="4243388"/>
          <p14:tracePt t="4169" x="4757738" y="4219575"/>
          <p14:tracePt t="4186" x="4695825" y="4191000"/>
          <p14:tracePt t="4203" x="4595813" y="4138613"/>
          <p14:tracePt t="4219" x="4524375" y="4105275"/>
          <p14:tracePt t="4235" x="4462463" y="4071938"/>
          <p14:tracePt t="4252" x="4424363" y="4043363"/>
          <p14:tracePt t="4268" x="4405313" y="4033838"/>
          <p14:tracePt t="4286" x="4400550" y="4024313"/>
          <p14:tracePt t="4302" x="4391025" y="4024313"/>
          <p14:tracePt t="4320" x="4376738" y="4010025"/>
          <p14:tracePt t="4335" x="4367213" y="4005263"/>
          <p14:tracePt t="4353" x="4333875" y="3990975"/>
          <p14:tracePt t="4369" x="4305300" y="3986213"/>
          <p14:tracePt t="4385" x="4276725" y="3986213"/>
          <p14:tracePt t="4403" x="4238625" y="3995738"/>
          <p14:tracePt t="4419" x="4176713" y="4024313"/>
          <p14:tracePt t="4436" x="4129088" y="4062413"/>
          <p14:tracePt t="4452" x="4090988" y="4110038"/>
          <p14:tracePt t="4470" x="4052888" y="4195763"/>
          <p14:tracePt t="4485" x="4029075" y="4233863"/>
          <p14:tracePt t="4502" x="4010025" y="4267200"/>
          <p14:tracePt t="4519" x="3995738" y="4286250"/>
          <p14:tracePt t="4535" x="3981450" y="4305300"/>
          <p14:tracePt t="4552" x="3971925" y="4314825"/>
          <p14:tracePt t="4570" x="3962400" y="4329113"/>
          <p14:tracePt t="4585" x="3962400" y="4333875"/>
          <p14:tracePt t="4602" x="3962400" y="4338638"/>
          <p14:tracePt t="4619" x="3962400" y="4343400"/>
          <p14:tracePt t="4635" x="3967163" y="4352925"/>
          <p14:tracePt t="4652" x="3971925" y="4357688"/>
          <p14:tracePt t="4669" x="3986213" y="4367213"/>
          <p14:tracePt t="4685" x="4014788" y="4381500"/>
          <p14:tracePt t="4702" x="4048125" y="4405313"/>
          <p14:tracePt t="4703" x="4081463" y="4419600"/>
          <p14:tracePt t="4719" x="4143375" y="4452938"/>
          <p14:tracePt t="4735" x="4214813" y="4491038"/>
          <p14:tracePt t="4752" x="4267200" y="4505325"/>
          <p14:tracePt t="4770" x="4291013" y="4510088"/>
          <p14:tracePt t="4786" x="4305300" y="4514850"/>
          <p14:tracePt t="4803" x="4314825" y="4514850"/>
          <p14:tracePt t="4819" x="4338638" y="4519613"/>
          <p14:tracePt t="4836" x="4433888" y="4548188"/>
          <p14:tracePt t="4853" x="4510088" y="4572000"/>
          <p14:tracePt t="4869" x="4586288" y="4586288"/>
          <p14:tracePt t="4886" x="4638675" y="4600575"/>
          <p14:tracePt t="4902" x="4681538" y="4605338"/>
          <p14:tracePt t="4919" x="4719638" y="4605338"/>
          <p14:tracePt t="4935" x="4776788" y="4605338"/>
          <p14:tracePt t="4953" x="4876800" y="4605338"/>
          <p14:tracePt t="4969" x="4914900" y="4600575"/>
          <p14:tracePt t="4985" x="5010150" y="4567238"/>
          <p14:tracePt t="5003" x="5048250" y="4548188"/>
          <p14:tracePt t="5019" x="5086350" y="4524375"/>
          <p14:tracePt t="5036" x="5110163" y="4495800"/>
          <p14:tracePt t="5053" x="5133975" y="4462463"/>
          <p14:tracePt t="5069" x="5153025" y="4438650"/>
          <p14:tracePt t="5086" x="5172075" y="4410075"/>
          <p14:tracePt t="5103" x="5191125" y="4376738"/>
          <p14:tracePt t="5118" x="5205413" y="4352925"/>
          <p14:tracePt t="5136" x="5214938" y="4338638"/>
          <p14:tracePt t="5153" x="5224463" y="4329113"/>
          <p14:tracePt t="5169" x="5224463" y="4319588"/>
          <p14:tracePt t="5186" x="5229225" y="4310063"/>
          <p14:tracePt t="5202" x="5233988" y="4300538"/>
          <p14:tracePt t="5203" x="5233988" y="4295775"/>
          <p14:tracePt t="5219" x="5233988" y="4286250"/>
          <p14:tracePt t="5235" x="5233988" y="4276725"/>
          <p14:tracePt t="5252" x="5233988" y="4271963"/>
          <p14:tracePt t="5268" x="5229225" y="4262438"/>
          <p14:tracePt t="5285" x="5219700" y="4252913"/>
          <p14:tracePt t="5302" x="5219700" y="4248150"/>
          <p14:tracePt t="5319" x="5210175" y="4233863"/>
          <p14:tracePt t="5335" x="5205413" y="4224338"/>
          <p14:tracePt t="5352" x="5205413" y="4219575"/>
          <p14:tracePt t="5369" x="5200650" y="4210050"/>
          <p14:tracePt t="5386" x="5195888" y="4210050"/>
          <p14:tracePt t="5402" x="5191125" y="4205288"/>
          <p14:tracePt t="5420" x="5191125" y="4200525"/>
          <p14:tracePt t="5436" x="5191125" y="419576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57FB-B336-4CD0-A220-B61F7155AFE9}"/>
              </a:ext>
            </a:extLst>
          </p:cNvPr>
          <p:cNvSpPr>
            <a:spLocks noGrp="1"/>
          </p:cNvSpPr>
          <p:nvPr>
            <p:ph type="title"/>
          </p:nvPr>
        </p:nvSpPr>
        <p:spPr>
          <a:xfrm>
            <a:off x="0" y="-95250"/>
            <a:ext cx="92202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Methods</a:t>
            </a:r>
            <a:endParaRPr lang="en-US" sz="40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AF8C0FC-5C0B-4176-A1FC-0711A2135AFA}"/>
              </a:ext>
            </a:extLst>
          </p:cNvPr>
          <p:cNvSpPr>
            <a:spLocks noGrp="1"/>
          </p:cNvSpPr>
          <p:nvPr>
            <p:ph idx="1"/>
          </p:nvPr>
        </p:nvSpPr>
        <p:spPr>
          <a:xfrm>
            <a:off x="0" y="666750"/>
            <a:ext cx="9220200" cy="4476750"/>
          </a:xfrm>
        </p:spPr>
        <p:txBody>
          <a:bodyPr/>
          <a:lstStyle/>
          <a:p>
            <a:r>
              <a:rPr lang="en-US" sz="2600" dirty="0">
                <a:effectLst/>
                <a:latin typeface="Verdana" panose="020B0604030504040204" pitchFamily="34" charset="0"/>
                <a:ea typeface="Verdana" panose="020B0604030504040204" pitchFamily="34" charset="0"/>
                <a:cs typeface="Times New Roman" panose="02020603050405020304" pitchFamily="18" charset="0"/>
              </a:rPr>
              <a:t>Hearts: 198 (2021); 75 (2023)</a:t>
            </a:r>
          </a:p>
          <a:p>
            <a:pPr lvl="1"/>
            <a:r>
              <a:rPr lang="en-US" sz="2200" dirty="0">
                <a:effectLst/>
                <a:latin typeface="Verdana" panose="020B0604030504040204" pitchFamily="34" charset="0"/>
                <a:ea typeface="Verdana" panose="020B0604030504040204" pitchFamily="34" charset="0"/>
                <a:cs typeface="Times New Roman" panose="02020603050405020304" pitchFamily="18" charset="0"/>
              </a:rPr>
              <a:t>Explant culture: prevalence only, MEM-5</a:t>
            </a:r>
          </a:p>
          <a:p>
            <a:pPr lvl="1"/>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p>
            <a:pPr lvl="1"/>
            <a:r>
              <a:rPr lang="en-US" sz="2200" dirty="0">
                <a:effectLst/>
                <a:latin typeface="Verdana" panose="020B0604030504040204" pitchFamily="34" charset="0"/>
                <a:ea typeface="Verdana" panose="020B0604030504040204" pitchFamily="34" charset="0"/>
                <a:cs typeface="Times New Roman" panose="02020603050405020304" pitchFamily="18" charset="0"/>
              </a:rPr>
              <a:t>Histology: </a:t>
            </a:r>
            <a:r>
              <a:rPr lang="en-US" sz="2000" dirty="0">
                <a:effectLst/>
                <a:latin typeface="Verdana" panose="020B0604030504040204" pitchFamily="34" charset="0"/>
                <a:ea typeface="Verdana" panose="020B0604030504040204" pitchFamily="34" charset="0"/>
                <a:cs typeface="Times New Roman" panose="02020603050405020304" pitchFamily="18" charset="0"/>
              </a:rPr>
              <a:t>schizonts/mm</a:t>
            </a:r>
            <a:r>
              <a:rPr lang="en-US" sz="2000" baseline="30000" dirty="0">
                <a:effectLst/>
                <a:latin typeface="Verdana" panose="020B0604030504040204" pitchFamily="34" charset="0"/>
                <a:ea typeface="Verdana" panose="020B0604030504040204" pitchFamily="34" charset="0"/>
                <a:cs typeface="Times New Roman" panose="02020603050405020304" pitchFamily="18" charset="0"/>
              </a:rPr>
              <a:t>3</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severity graded</a:t>
            </a:r>
          </a:p>
          <a:p>
            <a:pPr lvl="1"/>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p>
            <a:pPr lvl="1"/>
            <a:r>
              <a:rPr lang="en-US" sz="2200" dirty="0">
                <a:effectLst/>
                <a:latin typeface="Verdana" panose="020B0604030504040204" pitchFamily="34" charset="0"/>
                <a:ea typeface="Verdana" panose="020B0604030504040204" pitchFamily="34" charset="0"/>
                <a:cs typeface="Times New Roman" panose="02020603050405020304" pitchFamily="18" charset="0"/>
              </a:rPr>
              <a:t>qPCR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(White et al. 2013):</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18S rDNA, copies/mg</a:t>
            </a:r>
          </a:p>
          <a:p>
            <a:pPr marL="457200" lvl="1" indent="0">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 </a:t>
            </a:r>
            <a:r>
              <a:rPr lang="en-US" sz="1600" dirty="0">
                <a:effectLst/>
                <a:latin typeface="Verdana" panose="020B0604030504040204" pitchFamily="34" charset="0"/>
                <a:ea typeface="Verdana" panose="020B0604030504040204" pitchFamily="34" charset="0"/>
                <a:cs typeface="Times New Roman" panose="02020603050405020304" pitchFamily="18" charset="0"/>
              </a:rPr>
              <a:t>modified, 0.5g homogenized, </a:t>
            </a:r>
          </a:p>
          <a:p>
            <a:pPr marL="457200" lvl="1" indent="0">
              <a:buNone/>
            </a:pPr>
            <a:r>
              <a:rPr lang="en-US" sz="1600" dirty="0">
                <a:effectLst/>
                <a:latin typeface="Verdana" panose="020B0604030504040204" pitchFamily="34" charset="0"/>
                <a:ea typeface="Verdana" panose="020B0604030504040204" pitchFamily="34" charset="0"/>
                <a:cs typeface="Times New Roman" panose="02020603050405020304" pitchFamily="18" charset="0"/>
              </a:rPr>
              <a:t>	   then subsample</a:t>
            </a:r>
          </a:p>
          <a:p>
            <a:pPr marL="457200" lvl="1" indent="0">
              <a:buNone/>
            </a:pP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p>
        </p:txBody>
      </p:sp>
      <p:pic>
        <p:nvPicPr>
          <p:cNvPr id="4" name="Picture 3" descr="Background pattern&#10;&#10;Description automatically generated">
            <a:extLst>
              <a:ext uri="{FF2B5EF4-FFF2-40B4-BE49-F238E27FC236}">
                <a16:creationId xmlns:a16="http://schemas.microsoft.com/office/drawing/2014/main" id="{2E17B2EA-54E5-42D2-83B7-7432926A3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581149"/>
            <a:ext cx="4724400" cy="3534025"/>
          </a:xfrm>
          <a:prstGeom prst="rect">
            <a:avLst/>
          </a:prstGeom>
          <a:noFill/>
          <a:ln>
            <a:noFill/>
          </a:ln>
        </p:spPr>
      </p:pic>
    </p:spTree>
    <p:extLst>
      <p:ext uri="{BB962C8B-B14F-4D97-AF65-F5344CB8AC3E}">
        <p14:creationId xmlns:p14="http://schemas.microsoft.com/office/powerpoint/2010/main" val="1798555614"/>
      </p:ext>
    </p:extLst>
  </p:cSld>
  <p:clrMapOvr>
    <a:masterClrMapping/>
  </p:clrMapOvr>
  <mc:AlternateContent xmlns:mc="http://schemas.openxmlformats.org/markup-compatibility/2006" xmlns:p14="http://schemas.microsoft.com/office/powerpoint/2010/main">
    <mc:Choice Requires="p14">
      <p:transition spd="slow" p14:dur="2000" advTm="62718"/>
    </mc:Choice>
    <mc:Fallback xmlns="">
      <p:transition spd="slow" advTm="62718"/>
    </mc:Fallback>
  </mc:AlternateContent>
  <p:timing>
    <p:tnLst>
      <p:par>
        <p:cTn id="1" dur="indefinite" restart="never" nodeType="tmRoot"/>
      </p:par>
    </p:tnLst>
  </p:timing>
  <p:extLst mod="1">
    <p:ext uri="{3A86A75C-4F4B-4683-9AE1-C65F6400EC91}">
      <p14:laserTraceLst xmlns:p14="http://schemas.microsoft.com/office/powerpoint/2010/main">
        <p14:tracePtLst>
          <p14:tracePt t="21677" x="5191125" y="4200525"/>
          <p14:tracePt t="21756" x="5205413" y="4205288"/>
          <p14:tracePt t="21763" x="5253038" y="4233863"/>
          <p14:tracePt t="21772" x="5343525" y="4281488"/>
          <p14:tracePt t="21784" x="5538788" y="4338638"/>
          <p14:tracePt t="21800" x="5957888" y="4391025"/>
          <p14:tracePt t="21817" x="6253163" y="4386263"/>
          <p14:tracePt t="21834" x="6624638" y="4324350"/>
          <p14:tracePt t="21850" x="6891338" y="4233863"/>
          <p14:tracePt t="21867" x="7096125" y="4157663"/>
          <p14:tracePt t="21883" x="7243763" y="4076700"/>
          <p14:tracePt t="21900" x="7329488" y="3986213"/>
          <p14:tracePt t="21916" x="7386638" y="3857625"/>
          <p14:tracePt t="21933" x="7405688" y="3714750"/>
          <p14:tracePt t="21950" x="7377113" y="3562350"/>
          <p14:tracePt t="21966" x="7315200" y="3390900"/>
          <p14:tracePt t="21984" x="7210425" y="3157538"/>
          <p14:tracePt t="22001" x="7162800" y="3033713"/>
          <p14:tracePt t="22016" x="7124700" y="2933700"/>
          <p14:tracePt t="22033" x="7100888" y="2838450"/>
          <p14:tracePt t="22050" x="7081838" y="2762250"/>
          <p14:tracePt t="22067" x="7067550" y="2686050"/>
          <p14:tracePt t="22083" x="7043738" y="2633663"/>
          <p14:tracePt t="22100" x="7019925" y="2576513"/>
          <p14:tracePt t="22101" x="7005638" y="2552700"/>
          <p14:tracePt t="22116" x="6996113" y="2533650"/>
          <p14:tracePt t="22133" x="6977063" y="2462213"/>
          <p14:tracePt t="22150" x="6967538" y="2414588"/>
          <p14:tracePt t="22166" x="6962775" y="2376488"/>
          <p14:tracePt t="22184" x="6953250" y="2357438"/>
          <p14:tracePt t="22200" x="6943725" y="2333625"/>
          <p14:tracePt t="22217" x="6929438" y="2309813"/>
          <p14:tracePt t="22233" x="6915150" y="2300288"/>
          <p14:tracePt t="22251" x="6900863" y="2286000"/>
          <p14:tracePt t="22266" x="6891338" y="2281238"/>
          <p14:tracePt t="22516" x="6891338" y="2276475"/>
          <p14:tracePt t="22539" x="6891338" y="2266950"/>
          <p14:tracePt t="22546" x="6886575" y="2247900"/>
          <p14:tracePt t="22556" x="6881813" y="2238375"/>
          <p14:tracePt t="22567" x="6867525" y="2205038"/>
          <p14:tracePt t="22583" x="6824663" y="2133600"/>
          <p14:tracePt t="22600" x="6781800" y="2076450"/>
          <p14:tracePt t="22601" x="6748463" y="2038350"/>
          <p14:tracePt t="22616" x="6715125" y="2005013"/>
          <p14:tracePt t="22634" x="6557963" y="1895475"/>
          <p14:tracePt t="22650" x="6457950" y="1857375"/>
          <p14:tracePt t="22667" x="6353175" y="1824038"/>
          <p14:tracePt t="22683" x="6286500" y="1819275"/>
          <p14:tracePt t="22700" x="6267450" y="1814513"/>
          <p14:tracePt t="22717" x="6262688" y="1814513"/>
          <p14:tracePt t="22733" x="6257925" y="1814513"/>
          <p14:tracePt t="22751" x="6243638" y="1819275"/>
          <p14:tracePt t="22766" x="6229350" y="1824038"/>
          <p14:tracePt t="22784" x="6205538" y="1833563"/>
          <p14:tracePt t="22800" x="6176963" y="1838325"/>
          <p14:tracePt t="22817" x="6143625" y="1838325"/>
          <p14:tracePt t="22833" x="6110288" y="1838325"/>
          <p14:tracePt t="22850" x="6072188" y="1824038"/>
          <p14:tracePt t="22851" x="6038850" y="1819275"/>
          <p14:tracePt t="22866" x="6000750" y="1809750"/>
          <p14:tracePt t="22883" x="5948363" y="1785938"/>
          <p14:tracePt t="22899" x="5905500" y="1766888"/>
          <p14:tracePt t="22916" x="5891213" y="1766888"/>
          <p14:tracePt t="22934" x="5881688" y="1766888"/>
          <p14:tracePt t="22950" x="5876925" y="1766888"/>
          <p14:tracePt t="22966" x="5872163" y="1766888"/>
          <p14:tracePt t="22983" x="5872163" y="1762125"/>
          <p14:tracePt t="22999" x="5867400" y="1762125"/>
          <p14:tracePt t="23330" x="5867400" y="1757363"/>
          <p14:tracePt t="23400" x="5872163" y="1757363"/>
          <p14:tracePt t="23408" x="5876925" y="1752600"/>
          <p14:tracePt t="23417" x="5886450" y="1752600"/>
          <p14:tracePt t="23433" x="5943600" y="1743075"/>
          <p14:tracePt t="23451" x="6076950" y="1743075"/>
          <p14:tracePt t="23467" x="6253163" y="1743075"/>
          <p14:tracePt t="23483" x="6496050" y="1743075"/>
          <p14:tracePt t="23500" x="6724650" y="1743075"/>
          <p14:tracePt t="23516" x="6905625" y="1743075"/>
          <p14:tracePt t="23533" x="7048500" y="1743075"/>
          <p14:tracePt t="23551" x="7072313" y="1743075"/>
          <p14:tracePt t="23566" x="7086600" y="1743075"/>
          <p14:tracePt t="23583" x="7105650" y="1743075"/>
          <p14:tracePt t="23600" x="7119938" y="1743075"/>
          <p14:tracePt t="23617" x="7134225" y="1743075"/>
          <p14:tracePt t="23634" x="7158038" y="1743075"/>
          <p14:tracePt t="23650" x="7253288" y="1776413"/>
          <p14:tracePt t="23666" x="7358063" y="1814513"/>
          <p14:tracePt t="23683" x="7481888" y="1866900"/>
          <p14:tracePt t="23700" x="7586663" y="1919288"/>
          <p14:tracePt t="23717" x="7648575" y="1957388"/>
          <p14:tracePt t="23734" x="7672388" y="1995488"/>
          <p14:tracePt t="23750" x="7677150" y="2028825"/>
          <p14:tracePt t="23751" x="7677150" y="2052638"/>
          <p14:tracePt t="23766" x="7677150" y="2066925"/>
          <p14:tracePt t="23784" x="7686675" y="2119313"/>
          <p14:tracePt t="23800" x="7700963" y="2152650"/>
          <p14:tracePt t="23815" x="7710488" y="2176463"/>
          <p14:tracePt t="23833" x="7720013" y="2205038"/>
          <p14:tracePt t="23850" x="7724775" y="2224088"/>
          <p14:tracePt t="23867" x="7739063" y="2252663"/>
          <p14:tracePt t="23883" x="7748588" y="2276475"/>
          <p14:tracePt t="23900" x="7772400" y="2309813"/>
          <p14:tracePt t="23916" x="7829550" y="2419350"/>
          <p14:tracePt t="23933" x="7867650" y="2486025"/>
          <p14:tracePt t="23950" x="7900988" y="2552700"/>
          <p14:tracePt t="23967" x="7939088" y="2614613"/>
          <p14:tracePt t="23983" x="7996238" y="2681288"/>
          <p14:tracePt t="23999" x="8048625" y="2752725"/>
          <p14:tracePt t="24017" x="8101013" y="2824163"/>
          <p14:tracePt t="24033" x="8120063" y="2852738"/>
          <p14:tracePt t="24049" x="8134350" y="2890838"/>
          <p14:tracePt t="24066" x="8148638" y="2943225"/>
          <p14:tracePt t="24083" x="8172450" y="2990850"/>
          <p14:tracePt t="24099" x="8191500" y="3024188"/>
          <p14:tracePt t="24117" x="8210550" y="3052763"/>
          <p14:tracePt t="24134" x="8215313" y="3067050"/>
          <p14:tracePt t="24150" x="8224838" y="3081338"/>
          <p14:tracePt t="24167" x="8229600" y="3095625"/>
          <p14:tracePt t="24182" x="8229600" y="3109913"/>
          <p14:tracePt t="24200" x="8234363" y="3124200"/>
          <p14:tracePt t="24216" x="8234363" y="3143250"/>
          <p14:tracePt t="24233" x="8229600" y="3157538"/>
          <p14:tracePt t="24250" x="8210550" y="3171825"/>
          <p14:tracePt t="24266" x="8191500" y="3190875"/>
          <p14:tracePt t="24284" x="8143875" y="3205163"/>
          <p14:tracePt t="24299" x="8086725" y="3209925"/>
          <p14:tracePt t="24317" x="8005763" y="3214688"/>
          <p14:tracePt t="24333" x="7924800" y="3214688"/>
          <p14:tracePt t="24350" x="7867650" y="3214688"/>
          <p14:tracePt t="24367" x="7839075" y="3214688"/>
          <p14:tracePt t="24383" x="7824788" y="3214688"/>
          <p14:tracePt t="24644" x="7824788" y="3209925"/>
          <p14:tracePt t="24683" x="7829550" y="3209925"/>
          <p14:tracePt t="24691" x="7829550" y="3205163"/>
          <p14:tracePt t="24708" x="7829550" y="3200400"/>
          <p14:tracePt t="24746" x="7834313" y="3195638"/>
          <p14:tracePt t="24753" x="7834313" y="3190875"/>
          <p14:tracePt t="24771" x="7839075" y="3186113"/>
          <p14:tracePt t="24777" x="7839075" y="3181350"/>
          <p14:tracePt t="24786" x="7843838" y="3181350"/>
          <p14:tracePt t="24801" x="7843838" y="3176588"/>
          <p14:tracePt t="24816" x="7843838" y="3171825"/>
          <p14:tracePt t="24833" x="7848600" y="3167063"/>
          <p14:tracePt t="24856" x="7848600" y="3162300"/>
          <p14:tracePt t="24901" x="7848600" y="3157538"/>
          <p14:tracePt t="24941" x="7853363" y="3157538"/>
          <p14:tracePt t="25082" x="7853363" y="3152775"/>
          <p14:tracePt t="25089" x="7858125" y="3152775"/>
          <p14:tracePt t="25256" x="7858125" y="3148013"/>
          <p14:tracePt t="25387" x="7862888" y="3148013"/>
          <p14:tracePt t="25441" x="7862888" y="3143250"/>
          <p14:tracePt t="25457" x="7867650" y="3143250"/>
          <p14:tracePt t="25490" x="7867650" y="3138488"/>
          <p14:tracePt t="25505" x="7872413" y="3138488"/>
          <p14:tracePt t="25529" x="7872413" y="3133725"/>
          <p14:tracePt t="25669" x="7872413" y="3128963"/>
          <p14:tracePt t="25702" x="7877175" y="3128963"/>
          <p14:tracePt t="25755" x="7877175" y="3124200"/>
          <p14:tracePt t="25779" x="7881938" y="3124200"/>
          <p14:tracePt t="25927" x="7881938" y="3119438"/>
          <p14:tracePt t="26030" x="7881938" y="3114675"/>
          <p14:tracePt t="26068" x="7886700" y="3109913"/>
          <p14:tracePt t="26131" x="7891463" y="3109913"/>
          <p14:tracePt t="26193" x="7891463" y="3105150"/>
          <p14:tracePt t="26217" x="7891463" y="3100388"/>
          <p14:tracePt t="26233" x="7896225" y="3100388"/>
          <p14:tracePt t="26295" x="7900988" y="3100388"/>
          <p14:tracePt t="26352" x="7900988" y="3095625"/>
          <p14:tracePt t="26812" x="7905750" y="3095625"/>
          <p14:tracePt t="26898" x="7905750" y="3090863"/>
          <p14:tracePt t="27008" x="7905750" y="3086100"/>
          <p14:tracePt t="27031" x="7910513" y="3086100"/>
          <p14:tracePt t="27063" x="7915275" y="3081338"/>
          <p14:tracePt t="27101" x="7915275" y="3076575"/>
          <p14:tracePt t="27251" x="7920038" y="3081338"/>
          <p14:tracePt t="27259" x="7924800" y="3081338"/>
          <p14:tracePt t="27267" x="7929563" y="3090863"/>
          <p14:tracePt t="27284" x="7953375" y="3109913"/>
          <p14:tracePt t="27300" x="7972425" y="3119438"/>
          <p14:tracePt t="27317" x="7981950" y="3128963"/>
          <p14:tracePt t="27333" x="7991475" y="3133725"/>
          <p14:tracePt t="27350" x="7996238" y="3138488"/>
          <p14:tracePt t="27367" x="8001000" y="3143250"/>
          <p14:tracePt t="27383" x="8005763" y="3143250"/>
          <p14:tracePt t="27407" x="8010525" y="3143250"/>
          <p14:tracePt t="27423" x="8015288" y="3143250"/>
          <p14:tracePt t="27439" x="8015288" y="3138488"/>
          <p14:tracePt t="27510" x="8020050" y="3138488"/>
          <p14:tracePt t="27563" x="8020050" y="3133725"/>
          <p14:tracePt t="27743" x="8020050" y="3128963"/>
          <p14:tracePt t="29522" x="8015288" y="3114675"/>
          <p14:tracePt t="29530" x="7996238" y="3033713"/>
          <p14:tracePt t="29538" x="7958138" y="2938463"/>
          <p14:tracePt t="29550" x="7920038" y="2862263"/>
          <p14:tracePt t="29551" x="7867650" y="2781300"/>
          <p14:tracePt t="29567" x="7829550" y="2719388"/>
          <p14:tracePt t="29583" x="7762875" y="2633663"/>
          <p14:tracePt t="29599" x="7691438" y="2509838"/>
          <p14:tracePt t="29616" x="7658100" y="2443163"/>
          <p14:tracePt t="29634" x="7634288" y="2395538"/>
          <p14:tracePt t="29650" x="7620000" y="2362200"/>
          <p14:tracePt t="29667" x="7600950" y="2328863"/>
          <p14:tracePt t="29683" x="7581900" y="2300288"/>
          <p14:tracePt t="29700" x="7548563" y="2257425"/>
          <p14:tracePt t="29717" x="7453313" y="2166938"/>
          <p14:tracePt t="29734" x="7353300" y="2109788"/>
          <p14:tracePt t="29750" x="7215188" y="2047875"/>
          <p14:tracePt t="29767" x="7029450" y="1985963"/>
          <p14:tracePt t="29783" x="6877050" y="1943100"/>
          <p14:tracePt t="29800" x="6748463" y="1924050"/>
          <p14:tracePt t="29816" x="6653213" y="1905000"/>
          <p14:tracePt t="29817" x="6619875" y="1900238"/>
          <p14:tracePt t="29833" x="6567488" y="1890713"/>
          <p14:tracePt t="29850" x="6524625" y="1885950"/>
          <p14:tracePt t="29867" x="6472238" y="1881188"/>
          <p14:tracePt t="29884" x="6429375" y="1871663"/>
          <p14:tracePt t="29900" x="6405563" y="1866900"/>
          <p14:tracePt t="29917" x="6376988" y="1857375"/>
          <p14:tracePt t="29933" x="6338888" y="1843088"/>
          <p14:tracePt t="29950" x="6296025" y="1824038"/>
          <p14:tracePt t="29967" x="6229350" y="1790700"/>
          <p14:tracePt t="29984" x="6172200" y="1771650"/>
          <p14:tracePt t="29999" x="6119813" y="1757363"/>
          <p14:tracePt t="30016" x="6076950" y="1733550"/>
          <p14:tracePt t="30033" x="6005513" y="1719263"/>
          <p14:tracePt t="30050" x="5938838" y="1700213"/>
          <p14:tracePt t="30066" x="5905500" y="1700213"/>
          <p14:tracePt t="30084" x="5876925" y="1700213"/>
          <p14:tracePt t="30101" x="5862638" y="1700213"/>
          <p14:tracePt t="30117" x="5848350" y="1700213"/>
          <p14:tracePt t="30134" x="5838825" y="1700213"/>
          <p14:tracePt t="30150" x="5824538" y="1704975"/>
          <p14:tracePt t="30166" x="5800725" y="1709738"/>
          <p14:tracePt t="30184" x="5776913" y="1714500"/>
          <p14:tracePt t="30200" x="5743575" y="1719263"/>
          <p14:tracePt t="30217" x="5700713" y="1719263"/>
          <p14:tracePt t="30234" x="5676900" y="1728788"/>
          <p14:tracePt t="30250" x="5657850" y="1743075"/>
          <p14:tracePt t="30267" x="5643563" y="1757363"/>
          <p14:tracePt t="30283" x="5629275" y="1776413"/>
          <p14:tracePt t="30300" x="5619750" y="1795463"/>
          <p14:tracePt t="30317" x="5610225" y="1814513"/>
          <p14:tracePt t="30334" x="5586413" y="1828800"/>
          <p14:tracePt t="30350" x="5567363" y="1843088"/>
          <p14:tracePt t="30351" x="5557838" y="1852613"/>
          <p14:tracePt t="30366" x="5534025" y="1866900"/>
          <p14:tracePt t="30383" x="5524500" y="1876425"/>
          <p14:tracePt t="30400" x="5510213" y="1890713"/>
          <p14:tracePt t="30417" x="5500688" y="1900238"/>
          <p14:tracePt t="30434" x="5495925" y="1909763"/>
          <p14:tracePt t="30450" x="5486400" y="1919288"/>
          <p14:tracePt t="30451" x="5476875" y="1928813"/>
          <p14:tracePt t="30466" x="5467350" y="1943100"/>
          <p14:tracePt t="30484" x="5443538" y="1971675"/>
          <p14:tracePt t="30500" x="5434013" y="1995488"/>
          <p14:tracePt t="30517" x="5429250" y="2009775"/>
          <p14:tracePt t="30533" x="5429250" y="2033588"/>
          <p14:tracePt t="30550" x="5429250" y="2057400"/>
          <p14:tracePt t="30567" x="5429250" y="2081213"/>
          <p14:tracePt t="30584" x="5429250" y="2100263"/>
          <p14:tracePt t="30601" x="5429250" y="2114550"/>
          <p14:tracePt t="30616" x="5429250" y="2128838"/>
          <p14:tracePt t="30633" x="5429250" y="2133600"/>
          <p14:tracePt t="30650" x="5429250" y="2147888"/>
          <p14:tracePt t="30667" x="5434013" y="2157413"/>
          <p14:tracePt t="30683" x="5443538" y="2176463"/>
          <p14:tracePt t="30700" x="5453063" y="2190750"/>
          <p14:tracePt t="30717" x="5467350" y="2209800"/>
          <p14:tracePt t="30733" x="5472113" y="2224088"/>
          <p14:tracePt t="30751" x="5481638" y="2233613"/>
          <p14:tracePt t="30767" x="5495925" y="2247900"/>
          <p14:tracePt t="30784" x="5514975" y="2257425"/>
          <p14:tracePt t="30800" x="5538788" y="2276475"/>
          <p14:tracePt t="30817" x="5572125" y="2295525"/>
          <p14:tracePt t="30832" x="5605463" y="2309813"/>
          <p14:tracePt t="30849" x="5638800" y="2328863"/>
          <p14:tracePt t="30866" x="5662613" y="2338388"/>
          <p14:tracePt t="30884" x="5691188" y="2352675"/>
          <p14:tracePt t="30900" x="5710238" y="2362200"/>
          <p14:tracePt t="30917" x="5729288" y="2366963"/>
          <p14:tracePt t="30934" x="5743575" y="2366963"/>
          <p14:tracePt t="30950" x="5767388" y="2366963"/>
          <p14:tracePt t="30967" x="5786438" y="2371725"/>
          <p14:tracePt t="30983" x="5810250" y="2371725"/>
          <p14:tracePt t="31001" x="5867400" y="2376488"/>
          <p14:tracePt t="31017" x="5910263" y="2376488"/>
          <p14:tracePt t="31033" x="5948363" y="2376488"/>
          <p14:tracePt t="31050" x="5981700" y="2376488"/>
          <p14:tracePt t="31067" x="6000750" y="2376488"/>
          <p14:tracePt t="31084" x="6029325" y="2371725"/>
          <p14:tracePt t="31100" x="6053138" y="2362200"/>
          <p14:tracePt t="31101" x="6062663" y="2357438"/>
          <p14:tracePt t="31116" x="6076950" y="2347913"/>
          <p14:tracePt t="31134" x="6110288" y="2324100"/>
          <p14:tracePt t="31150" x="6138863" y="2305050"/>
          <p14:tracePt t="31167" x="6162675" y="2276475"/>
          <p14:tracePt t="31183" x="6196013" y="2243138"/>
          <p14:tracePt t="31200" x="6219825" y="2195513"/>
          <p14:tracePt t="31217" x="6238875" y="2147888"/>
          <p14:tracePt t="31233" x="6253163" y="2105025"/>
          <p14:tracePt t="31250" x="6257925" y="2057400"/>
          <p14:tracePt t="31251" x="6262688" y="2033588"/>
          <p14:tracePt t="31266" x="6267450" y="2000250"/>
          <p14:tracePt t="31284" x="6267450" y="1966913"/>
          <p14:tracePt t="31300" x="6257925" y="1933575"/>
          <p14:tracePt t="31317" x="6243638" y="1895475"/>
          <p14:tracePt t="31333" x="6215063" y="1847850"/>
          <p14:tracePt t="31350" x="6196013" y="1804988"/>
          <p14:tracePt t="31351" x="6181725" y="1790700"/>
          <p14:tracePt t="31366" x="6167438" y="1781175"/>
          <p14:tracePt t="31384" x="6124575" y="1733550"/>
          <p14:tracePt t="31401" x="6096000" y="1719263"/>
          <p14:tracePt t="31416" x="6053138" y="1690688"/>
          <p14:tracePt t="31434" x="6019800" y="1676400"/>
          <p14:tracePt t="31450" x="5995988" y="1671638"/>
          <p14:tracePt t="31467" x="5957888" y="1671638"/>
          <p14:tracePt t="31483" x="5910263" y="1671638"/>
          <p14:tracePt t="31500" x="5848350" y="1681163"/>
          <p14:tracePt t="31501" x="5824538" y="1685925"/>
          <p14:tracePt t="31516" x="5753100" y="1714500"/>
          <p14:tracePt t="31533" x="5686425" y="1738313"/>
          <p14:tracePt t="31550" x="5614988" y="1766888"/>
          <p14:tracePt t="31567" x="5553075" y="1800225"/>
          <p14:tracePt t="31583" x="5495925" y="1833563"/>
          <p14:tracePt t="31600" x="5443538" y="1857375"/>
          <p14:tracePt t="31616" x="5395913" y="1876425"/>
          <p14:tracePt t="31617" x="5376863" y="1885950"/>
          <p14:tracePt t="31632" x="5362575" y="1895475"/>
          <p14:tracePt t="31649" x="5329238" y="1924050"/>
          <p14:tracePt t="31667" x="5314950" y="1957388"/>
          <p14:tracePt t="31684" x="5300663" y="1995488"/>
          <p14:tracePt t="31701" x="5291138" y="2038350"/>
          <p14:tracePt t="31717" x="5291138" y="2085975"/>
          <p14:tracePt t="31733" x="5300663" y="2157413"/>
          <p14:tracePt t="31749" x="5334000" y="2238375"/>
          <p14:tracePt t="31767" x="5395913" y="2338388"/>
          <p14:tracePt t="31783" x="5462588" y="2390775"/>
          <p14:tracePt t="31799" x="5534025" y="2433638"/>
          <p14:tracePt t="31817" x="5586413" y="2447925"/>
          <p14:tracePt t="31833" x="5610225" y="2452688"/>
          <p14:tracePt t="31850" x="5619750" y="2452688"/>
          <p14:tracePt t="31866" x="5624513" y="2452688"/>
          <p14:tracePt t="32128" x="5629275" y="2452688"/>
          <p14:tracePt t="32135" x="5638800" y="2452688"/>
          <p14:tracePt t="32143" x="5648325" y="2457450"/>
          <p14:tracePt t="32149" x="5667375" y="2466975"/>
          <p14:tracePt t="32166" x="5738813" y="2490788"/>
          <p14:tracePt t="32183" x="5853113" y="2524125"/>
          <p14:tracePt t="32200" x="5991225" y="2562225"/>
          <p14:tracePt t="32217" x="6129338" y="2614613"/>
          <p14:tracePt t="32233" x="6243638" y="2667000"/>
          <p14:tracePt t="32250" x="6329363" y="2705100"/>
          <p14:tracePt t="32267" x="6376988" y="2728913"/>
          <p14:tracePt t="32282" x="6386513" y="2728913"/>
          <p14:tracePt t="32329" x="6391275" y="2728913"/>
          <p14:tracePt t="32346" x="6396038" y="2728913"/>
          <p14:tracePt t="32361" x="6400800" y="2728913"/>
          <p14:tracePt t="32369" x="6400800" y="2724150"/>
          <p14:tracePt t="32386" x="6405563" y="2719388"/>
          <p14:tracePt t="32402" x="6410325" y="2719388"/>
          <p14:tracePt t="32418" x="6410325" y="2714625"/>
          <p14:tracePt t="32431" x="6415088" y="2714625"/>
          <p14:tracePt t="32447" x="6419850" y="2714625"/>
          <p14:tracePt t="32455" x="6424613" y="2714625"/>
          <p14:tracePt t="32472" x="6429375" y="2719388"/>
          <p14:tracePt t="32483" x="6434138" y="2719388"/>
          <p14:tracePt t="32500" x="6453188" y="2719388"/>
          <p14:tracePt t="32517" x="6486525" y="2728913"/>
          <p14:tracePt t="32532" x="6496050" y="2733675"/>
          <p14:tracePt t="32551" x="6524625" y="2752725"/>
          <p14:tracePt t="32567" x="6538913" y="2762250"/>
          <p14:tracePt t="32582" x="6548438" y="2771775"/>
          <p14:tracePt t="32692" x="6553200" y="2771775"/>
          <p14:tracePt t="32721" x="6557963" y="2771775"/>
          <p14:tracePt t="32745" x="6562725" y="2771775"/>
          <p14:tracePt t="32770" x="6567488" y="2767013"/>
          <p14:tracePt t="32777" x="6572250" y="2767013"/>
          <p14:tracePt t="32783" x="6577013" y="2767013"/>
          <p14:tracePt t="32799" x="6581775" y="2767013"/>
          <p14:tracePt t="32817" x="6586538" y="2762250"/>
          <p14:tracePt t="32840" x="6591300" y="2762250"/>
          <p14:tracePt t="32855" x="6600825" y="2762250"/>
          <p14:tracePt t="32877" x="6605588" y="2762250"/>
          <p14:tracePt t="32886" x="6610350" y="2762250"/>
          <p14:tracePt t="32902" x="6619875" y="2762250"/>
          <p14:tracePt t="32917" x="6643688" y="2767013"/>
          <p14:tracePt t="32933" x="6662738" y="2767013"/>
          <p14:tracePt t="32949" x="6738938" y="2776538"/>
          <p14:tracePt t="32967" x="6805613" y="2776538"/>
          <p14:tracePt t="32983" x="6867525" y="2776538"/>
          <p14:tracePt t="33000" x="6934200" y="2771775"/>
          <p14:tracePt t="33016" x="6981825" y="2767013"/>
          <p14:tracePt t="33034" x="7019925" y="2752725"/>
          <p14:tracePt t="33051" x="7062788" y="2738438"/>
          <p14:tracePt t="33067" x="7096125" y="2728913"/>
          <p14:tracePt t="33083" x="7134225" y="2714625"/>
          <p14:tracePt t="33100" x="7196138" y="2690813"/>
          <p14:tracePt t="33116" x="7248525" y="2667000"/>
          <p14:tracePt t="33134" x="7305675" y="2643188"/>
          <p14:tracePt t="33150" x="7348538" y="2628900"/>
          <p14:tracePt t="33151" x="7377113" y="2619375"/>
          <p14:tracePt t="33166" x="7396163" y="2614613"/>
          <p14:tracePt t="33184" x="7467600" y="2590800"/>
          <p14:tracePt t="33199" x="7491413" y="2581275"/>
          <p14:tracePt t="33216" x="7515225" y="2566988"/>
          <p14:tracePt t="33233" x="7529513" y="2557463"/>
          <p14:tracePt t="33250" x="7539038" y="2547938"/>
          <p14:tracePt t="33267" x="7548563" y="2538413"/>
          <p14:tracePt t="33282" x="7558088" y="2533650"/>
          <p14:tracePt t="33299" x="7577138" y="2528888"/>
          <p14:tracePt t="33316" x="7577138" y="2524125"/>
          <p14:tracePt t="33334" x="7577138" y="2519363"/>
          <p14:tracePt t="33387" x="7562850" y="2519363"/>
          <p14:tracePt t="33393" x="7558088" y="2519363"/>
          <p14:tracePt t="33401" x="7543800" y="2524125"/>
          <p14:tracePt t="33417" x="7529513" y="2528888"/>
          <p14:tracePt t="33433" x="7510463" y="2538413"/>
          <p14:tracePt t="33451" x="7500938" y="2543175"/>
          <p14:tracePt t="33466" x="7491413" y="2552700"/>
          <p14:tracePt t="33484" x="7486650" y="2552700"/>
          <p14:tracePt t="33500" x="7481888" y="2557463"/>
          <p14:tracePt t="33516" x="7481888" y="2562225"/>
          <p14:tracePt t="33533" x="7477125" y="2562225"/>
          <p14:tracePt t="33550" x="7477125" y="2566988"/>
          <p14:tracePt t="33566" x="7472363" y="2566988"/>
          <p14:tracePt t="33590" x="7472363" y="2571750"/>
          <p14:tracePt t="33605" x="7467600" y="2576513"/>
          <p14:tracePt t="33629" x="7467600" y="2581275"/>
          <p14:tracePt t="33637" x="7467600" y="2586038"/>
          <p14:tracePt t="33650" x="7462838" y="2586038"/>
          <p14:tracePt t="33666" x="7462838" y="2590800"/>
          <p14:tracePt t="33683" x="7458075" y="2600325"/>
          <p14:tracePt t="33700" x="7458075" y="2609850"/>
          <p14:tracePt t="33717" x="7458075" y="2614613"/>
          <p14:tracePt t="33733" x="7453313" y="2624138"/>
          <p14:tracePt t="33750" x="7453313" y="2628900"/>
          <p14:tracePt t="33767" x="7453313" y="2633663"/>
          <p14:tracePt t="33783" x="7453313" y="2638425"/>
          <p14:tracePt t="33801" x="7448550" y="2662238"/>
          <p14:tracePt t="33817" x="7443788" y="2671763"/>
          <p14:tracePt t="33834" x="7443788" y="2681288"/>
          <p14:tracePt t="33849" x="7439025" y="2695575"/>
          <p14:tracePt t="33866" x="7434263" y="2724150"/>
          <p14:tracePt t="33883" x="7429500" y="2743200"/>
          <p14:tracePt t="33900" x="7429500" y="2762250"/>
          <p14:tracePt t="33916" x="7429500" y="2776538"/>
          <p14:tracePt t="33934" x="7429500" y="2795588"/>
          <p14:tracePt t="33949" x="7429500" y="2809875"/>
          <p14:tracePt t="33966" x="7429500" y="2819400"/>
          <p14:tracePt t="33984" x="7429500" y="2828925"/>
          <p14:tracePt t="34000" x="7429500" y="2843213"/>
          <p14:tracePt t="34017" x="7429500" y="2857500"/>
          <p14:tracePt t="34033" x="7443788" y="2871788"/>
          <p14:tracePt t="34050" x="7458075" y="2886075"/>
          <p14:tracePt t="34067" x="7500938" y="2909888"/>
          <p14:tracePt t="34083" x="7515225" y="2919413"/>
          <p14:tracePt t="34099" x="7572375" y="2947988"/>
          <p14:tracePt t="34117" x="7615238" y="2967038"/>
          <p14:tracePt t="34133" x="7672388" y="2990850"/>
          <p14:tracePt t="34150" x="7715250" y="3005138"/>
          <p14:tracePt t="34167" x="7748588" y="3014663"/>
          <p14:tracePt t="34183" x="7767638" y="3024188"/>
          <p14:tracePt t="34200" x="7786688" y="3024188"/>
          <p14:tracePt t="34201" x="7796213" y="3028950"/>
          <p14:tracePt t="34216" x="7815263" y="3028950"/>
          <p14:tracePt t="34233" x="7834313" y="3033713"/>
          <p14:tracePt t="34250" x="7858125" y="3033713"/>
          <p14:tracePt t="34267" x="7891463" y="3033713"/>
          <p14:tracePt t="34283" x="7920038" y="3033713"/>
          <p14:tracePt t="34299" x="7943850" y="3033713"/>
          <p14:tracePt t="34317" x="7991475" y="3033713"/>
          <p14:tracePt t="34333" x="8020050" y="3019425"/>
          <p14:tracePt t="34350" x="8053388" y="3000375"/>
          <p14:tracePt t="34367" x="8101013" y="2957513"/>
          <p14:tracePt t="34382" x="8139113" y="2909888"/>
          <p14:tracePt t="34400" x="8181975" y="2843213"/>
          <p14:tracePt t="34416" x="8210550" y="2790825"/>
          <p14:tracePt t="34433" x="8220075" y="2743200"/>
          <p14:tracePt t="34450" x="8220075" y="2705100"/>
          <p14:tracePt t="34467" x="8220075" y="2643188"/>
          <p14:tracePt t="34484" x="8220075" y="2609850"/>
          <p14:tracePt t="34499" x="8220075" y="2566988"/>
          <p14:tracePt t="34516" x="8215313" y="2528888"/>
          <p14:tracePt t="34533" x="8205788" y="2509838"/>
          <p14:tracePt t="34550" x="8191500" y="2481263"/>
          <p14:tracePt t="34566" x="8167688" y="2462213"/>
          <p14:tracePt t="34584" x="8129588" y="2443163"/>
          <p14:tracePt t="34600" x="8105775" y="2424113"/>
          <p14:tracePt t="34617" x="8072438" y="2409825"/>
          <p14:tracePt t="34634" x="8029575" y="2405063"/>
          <p14:tracePt t="34650" x="7972425" y="2400300"/>
          <p14:tracePt t="34667" x="7896225" y="2400300"/>
          <p14:tracePt t="34684" x="7853363" y="2409825"/>
          <p14:tracePt t="34700" x="7810500" y="2428875"/>
          <p14:tracePt t="34717" x="7743825" y="2452688"/>
          <p14:tracePt t="34733" x="7681913" y="2481263"/>
          <p14:tracePt t="34750" x="7629525" y="2500313"/>
          <p14:tracePt t="34766" x="7586663" y="2524125"/>
          <p14:tracePt t="34783" x="7558088" y="2538413"/>
          <p14:tracePt t="34799" x="7543800" y="2566988"/>
          <p14:tracePt t="34816" x="7529513" y="2590800"/>
          <p14:tracePt t="34834" x="7510463" y="2643188"/>
          <p14:tracePt t="34850" x="7491413" y="2671763"/>
          <p14:tracePt t="34867" x="7467600" y="2705100"/>
          <p14:tracePt t="34884" x="7448550" y="2743200"/>
          <p14:tracePt t="34900" x="7439025" y="2767013"/>
          <p14:tracePt t="34916" x="7429500" y="2790825"/>
          <p14:tracePt t="34933" x="7424738" y="2809875"/>
          <p14:tracePt t="34950" x="7410450" y="2833688"/>
          <p14:tracePt t="34951" x="7405688" y="2847975"/>
          <p14:tracePt t="34966" x="7400925" y="2857500"/>
          <p14:tracePt t="34984" x="7400925" y="2895600"/>
          <p14:tracePt t="35001" x="7410450" y="2924175"/>
          <p14:tracePt t="35016" x="7424738" y="2947988"/>
          <p14:tracePt t="35033" x="7439025" y="2971800"/>
          <p14:tracePt t="35049" x="7458075" y="2990850"/>
          <p14:tracePt t="35066" x="7477125" y="3000375"/>
          <p14:tracePt t="35084" x="7510463" y="3014663"/>
          <p14:tracePt t="35100" x="7543800" y="3024188"/>
          <p14:tracePt t="35116" x="7624763" y="3043238"/>
          <p14:tracePt t="35133" x="7667625" y="3043238"/>
          <p14:tracePt t="35150" x="7705725" y="3048000"/>
          <p14:tracePt t="35167" x="7748588" y="3048000"/>
          <p14:tracePt t="35183" x="7786688" y="3038475"/>
          <p14:tracePt t="35200" x="7829550" y="3028950"/>
          <p14:tracePt t="35201" x="7848600" y="3019425"/>
          <p14:tracePt t="35216" x="7862888" y="3014663"/>
          <p14:tracePt t="35234" x="7881938" y="3005138"/>
          <p14:tracePt t="35250" x="7881938" y="3000375"/>
          <p14:tracePt t="35618" x="7877175" y="3009900"/>
          <p14:tracePt t="35626" x="7848600" y="3043238"/>
          <p14:tracePt t="35633" x="7796213" y="3086100"/>
          <p14:tracePt t="35649" x="7600950" y="3252788"/>
          <p14:tracePt t="35666" x="7367588" y="3433763"/>
          <p14:tracePt t="35683" x="7129463" y="3576638"/>
          <p14:tracePt t="35700" x="6996113" y="3648075"/>
          <p14:tracePt t="35716" x="6872288" y="3695700"/>
          <p14:tracePt t="35734" x="6753225" y="3719513"/>
          <p14:tracePt t="35750" x="6577013" y="3733800"/>
          <p14:tracePt t="35767" x="6467475" y="3733800"/>
          <p14:tracePt t="35783" x="6329363" y="3733800"/>
          <p14:tracePt t="35800" x="6191250" y="3733800"/>
          <p14:tracePt t="35816" x="6076950" y="3733800"/>
          <p14:tracePt t="35833" x="6015038" y="3714750"/>
          <p14:tracePt t="35850" x="5991225" y="3700463"/>
          <p14:tracePt t="35867" x="5967413" y="3686175"/>
          <p14:tracePt t="35867" x="5957888" y="3681413"/>
          <p14:tracePt t="35883" x="5938838" y="3662363"/>
          <p14:tracePt t="35899" x="5915025" y="3643313"/>
          <p14:tracePt t="35917" x="5910263" y="3629025"/>
          <p14:tracePt t="35934" x="5910263" y="3619500"/>
          <p14:tracePt t="35950" x="5900738" y="3614738"/>
          <p14:tracePt t="35966" x="5881688" y="3605213"/>
          <p14:tracePt t="35983" x="5791200" y="3586163"/>
          <p14:tracePt t="35999" x="5662613" y="3567113"/>
          <p14:tracePt t="36017" x="5534025" y="3548063"/>
          <p14:tracePt t="36034" x="5514975" y="3543300"/>
          <p14:tracePt t="36050" x="5505450" y="3543300"/>
          <p14:tracePt t="36066" x="5495925" y="3543300"/>
          <p14:tracePt t="36084" x="5491163" y="3543300"/>
          <p14:tracePt t="36099" x="5486400" y="3543300"/>
          <p14:tracePt t="36117" x="5481638" y="3538538"/>
          <p14:tracePt t="36134" x="5481638" y="3533775"/>
          <p14:tracePt t="36150" x="5472113" y="3529013"/>
          <p14:tracePt t="36167" x="5472113" y="3519488"/>
          <p14:tracePt t="36183" x="5467350" y="3514725"/>
          <p14:tracePt t="36199" x="5467350" y="3509963"/>
          <p14:tracePt t="36220" x="5467350" y="3505200"/>
          <p14:tracePt t="36234" x="5462588" y="3505200"/>
          <p14:tracePt t="36250" x="5453063" y="3500438"/>
          <p14:tracePt t="36251" x="5448300" y="3495675"/>
          <p14:tracePt t="36266" x="5434013" y="3490913"/>
          <p14:tracePt t="36283" x="5372100" y="3481388"/>
          <p14:tracePt t="36300" x="5319713" y="3467100"/>
          <p14:tracePt t="36317" x="5286375" y="3457575"/>
          <p14:tracePt t="36333" x="5267325" y="3457575"/>
          <p14:tracePt t="36350" x="5248275" y="3457575"/>
          <p14:tracePt t="36367" x="5224463" y="3457575"/>
          <p14:tracePt t="36383" x="5210175" y="3457575"/>
          <p14:tracePt t="36399" x="5195888" y="3457575"/>
          <p14:tracePt t="36416" x="5181600" y="3457575"/>
          <p14:tracePt t="36433" x="5172075" y="3462338"/>
          <p14:tracePt t="36450" x="5157788" y="3467100"/>
          <p14:tracePt t="36467" x="5148263" y="3476625"/>
          <p14:tracePt t="36483" x="5129213" y="3490913"/>
          <p14:tracePt t="36500" x="5119688" y="3509963"/>
          <p14:tracePt t="36501" x="5114925" y="3519488"/>
          <p14:tracePt t="36516" x="5114925" y="3529013"/>
          <p14:tracePt t="36534" x="5114925" y="3557588"/>
          <p14:tracePt t="36551" x="5119688" y="3586163"/>
          <p14:tracePt t="36567" x="5133975" y="3614738"/>
          <p14:tracePt t="36583" x="5143500" y="3643313"/>
          <p14:tracePt t="36600" x="5143500" y="3662363"/>
          <p14:tracePt t="36616" x="5148263" y="3671888"/>
          <p14:tracePt t="36632" x="5153025" y="3681413"/>
          <p14:tracePt t="36650" x="5157788" y="3681413"/>
          <p14:tracePt t="36667" x="5157788" y="3686175"/>
          <p14:tracePt t="36683" x="5162550" y="3686175"/>
          <p14:tracePt t="36699" x="5172075" y="3686175"/>
          <p14:tracePt t="36717" x="5176838" y="3690938"/>
          <p14:tracePt t="36733" x="5181600" y="3690938"/>
          <p14:tracePt t="36750" x="5200650" y="3690938"/>
          <p14:tracePt t="36766" x="5219700" y="3690938"/>
          <p14:tracePt t="36784" x="5243513" y="3686175"/>
          <p14:tracePt t="36801" x="5257800" y="3686175"/>
          <p14:tracePt t="36817" x="5272088" y="3681413"/>
          <p14:tracePt t="36832" x="5286375" y="3676650"/>
          <p14:tracePt t="36850" x="5305425" y="3662363"/>
          <p14:tracePt t="36866" x="5324475" y="3657600"/>
          <p14:tracePt t="36883" x="5348288" y="3643313"/>
          <p14:tracePt t="36900" x="5372100" y="3624263"/>
          <p14:tracePt t="36917" x="5391150" y="3605213"/>
          <p14:tracePt t="36934" x="5400675" y="3581400"/>
          <p14:tracePt t="36950" x="5400675" y="3567113"/>
          <p14:tracePt t="36966" x="5400675" y="3548063"/>
          <p14:tracePt t="36983" x="5400675" y="3533775"/>
          <p14:tracePt t="37000" x="5386388" y="3509963"/>
          <p14:tracePt t="37001" x="5381625" y="3500438"/>
          <p14:tracePt t="37016" x="5372100" y="3495675"/>
          <p14:tracePt t="37032" x="5367338" y="3476625"/>
          <p14:tracePt t="37049" x="5357813" y="3471863"/>
          <p14:tracePt t="37067" x="5353050" y="3467100"/>
          <p14:tracePt t="37084" x="5343525" y="3462338"/>
          <p14:tracePt t="37100" x="5338763" y="3462338"/>
          <p14:tracePt t="37116" x="5329238" y="3462338"/>
          <p14:tracePt t="37132" x="5314950" y="3462338"/>
          <p14:tracePt t="37149" x="5300663" y="3462338"/>
          <p14:tracePt t="37166" x="5272088" y="3462338"/>
          <p14:tracePt t="37182" x="5200650" y="3462338"/>
          <p14:tracePt t="37199" x="5148263" y="3467100"/>
          <p14:tracePt t="37216" x="5124450" y="3476625"/>
          <p14:tracePt t="37233" x="5100638" y="3490913"/>
          <p14:tracePt t="37250" x="5076825" y="3509963"/>
          <p14:tracePt t="37267" x="5062538" y="3552825"/>
          <p14:tracePt t="37283" x="5067300" y="3571875"/>
          <p14:tracePt t="37299" x="5086350" y="3590925"/>
          <p14:tracePt t="37317" x="5138738" y="3609975"/>
          <p14:tracePt t="37334" x="5205413" y="3624263"/>
          <p14:tracePt t="37350" x="5272088" y="3629025"/>
          <p14:tracePt t="37366" x="5310188" y="3629025"/>
          <p14:tracePt t="37382" x="5338763" y="3629025"/>
          <p14:tracePt t="37400" x="5357813" y="3629025"/>
          <p14:tracePt t="37401" x="5367338" y="3629025"/>
          <p14:tracePt t="37416" x="5372100" y="3629025"/>
          <p14:tracePt t="37434" x="5400675" y="3633788"/>
          <p14:tracePt t="37450" x="5429250" y="3643313"/>
          <p14:tracePt t="37467" x="5457825" y="3643313"/>
          <p14:tracePt t="37483" x="5505450" y="3643313"/>
          <p14:tracePt t="37499" x="5581650" y="3648075"/>
          <p14:tracePt t="37516" x="5710238" y="3652838"/>
          <p14:tracePt t="37534" x="5876925" y="3652838"/>
          <p14:tracePt t="37550" x="6315075" y="3652838"/>
          <p14:tracePt t="37567" x="6743700" y="3686175"/>
          <p14:tracePt t="37583" x="7229475" y="3748088"/>
          <p14:tracePt t="37600" x="7658100" y="3790950"/>
          <p14:tracePt t="37617" x="8020050" y="3800475"/>
          <p14:tracePt t="37633" x="8229600" y="3795713"/>
          <p14:tracePt t="37649" x="8320088" y="3771900"/>
          <p14:tracePt t="37667" x="8362950" y="3767138"/>
          <p14:tracePt t="37683" x="8367713" y="3767138"/>
          <p14:tracePt t="37708" x="8372475" y="3762375"/>
          <p14:tracePt t="37716" x="8377238" y="3762375"/>
          <p14:tracePt t="37777" x="8377238" y="3757613"/>
          <p14:tracePt t="37794" x="8382000" y="3757613"/>
          <p14:tracePt t="37800" x="8386763" y="3752850"/>
          <p14:tracePt t="37816" x="8391525" y="3752850"/>
          <p14:tracePt t="37823" x="8401050" y="3752850"/>
          <p14:tracePt t="37833" x="8401050" y="3748088"/>
          <p14:tracePt t="37850" x="8405813" y="3743325"/>
          <p14:tracePt t="37867" x="8410575" y="3743325"/>
          <p14:tracePt t="37887" x="8410575" y="3738563"/>
          <p14:tracePt t="37909" x="8410575" y="3733800"/>
          <p14:tracePt t="37926" x="8410575" y="3729038"/>
          <p14:tracePt t="37933" x="8405813" y="3719513"/>
          <p14:tracePt t="37949" x="8401050" y="3705225"/>
          <p14:tracePt t="37966" x="8401050" y="3695700"/>
          <p14:tracePt t="37984" x="8401050" y="3681413"/>
          <p14:tracePt t="37999" x="8396288" y="3671888"/>
          <p14:tracePt t="38016" x="8396288" y="3657600"/>
          <p14:tracePt t="38033" x="8391525" y="3648075"/>
          <p14:tracePt t="38050" x="8391525" y="3638550"/>
          <p14:tracePt t="38051" x="8386763" y="3638550"/>
          <p14:tracePt t="38066" x="8386763" y="3633788"/>
          <p14:tracePt t="38083" x="8372475" y="3619500"/>
          <p14:tracePt t="38100" x="8362950" y="3614738"/>
          <p14:tracePt t="38116" x="8353425" y="3609975"/>
          <p14:tracePt t="38133" x="8343900" y="3605213"/>
          <p14:tracePt t="38149" x="8329613" y="3600450"/>
          <p14:tracePt t="38166" x="8320088" y="3595688"/>
          <p14:tracePt t="38183" x="8301038" y="3586163"/>
          <p14:tracePt t="38201" x="8296275" y="3576638"/>
          <p14:tracePt t="38217" x="8286750" y="3571875"/>
          <p14:tracePt t="38233" x="8281988" y="3562350"/>
          <p14:tracePt t="38250" x="8262938" y="3557588"/>
          <p14:tracePt t="38267" x="8243888" y="3538538"/>
          <p14:tracePt t="38284" x="8215313" y="3519488"/>
          <p14:tracePt t="38300" x="8196263" y="3509963"/>
          <p14:tracePt t="38301" x="8186738" y="3505200"/>
          <p14:tracePt t="38316" x="8181975" y="3500438"/>
          <p14:tracePt t="38334" x="8167688" y="3490913"/>
          <p14:tracePt t="38349" x="8162925" y="3486150"/>
          <p14:tracePt t="38366" x="8162925" y="3481388"/>
          <p14:tracePt t="38383" x="8153400" y="3481388"/>
          <p14:tracePt t="38400" x="8148638" y="3481388"/>
          <p14:tracePt t="38417" x="8134350" y="3481388"/>
          <p14:tracePt t="38433" x="8110538" y="3481388"/>
          <p14:tracePt t="38450" x="8081963" y="3495675"/>
          <p14:tracePt t="38466" x="8062913" y="3514725"/>
          <p14:tracePt t="38484" x="8048625" y="3529013"/>
          <p14:tracePt t="38500" x="8043863" y="3548063"/>
          <p14:tracePt t="38517" x="8043863" y="3576638"/>
          <p14:tracePt t="38533" x="8048625" y="3609975"/>
          <p14:tracePt t="38549" x="8062913" y="3657600"/>
          <p14:tracePt t="38566" x="8086725" y="3709988"/>
          <p14:tracePt t="38567" x="8086725" y="3743325"/>
          <p14:tracePt t="38583" x="8096250" y="3786188"/>
          <p14:tracePt t="38599" x="8105775" y="3833813"/>
          <p14:tracePt t="38617" x="8120063" y="3862388"/>
          <p14:tracePt t="38633" x="8134350" y="3900488"/>
          <p14:tracePt t="38649" x="8158163" y="3943350"/>
          <p14:tracePt t="38667" x="8191500" y="4005263"/>
          <p14:tracePt t="38684" x="8239125" y="4071938"/>
          <p14:tracePt t="38700" x="8277225" y="4152900"/>
          <p14:tracePt t="38701" x="8296275" y="4205288"/>
          <p14:tracePt t="38716" x="8310563" y="4286250"/>
          <p14:tracePt t="38734" x="8315325" y="4338638"/>
          <p14:tracePt t="38749" x="8320088" y="4367213"/>
          <p14:tracePt t="38767" x="8320088" y="4395788"/>
          <p14:tracePt t="38783" x="8320088" y="4414838"/>
          <p14:tracePt t="38799" x="8320088" y="4429125"/>
          <p14:tracePt t="38817" x="8301038" y="4476750"/>
          <p14:tracePt t="38833" x="8286750" y="4510088"/>
          <p14:tracePt t="38849" x="8272463" y="4548188"/>
          <p14:tracePt t="38866" x="8262938" y="4595813"/>
          <p14:tracePt t="38883" x="8258175" y="4643438"/>
          <p14:tracePt t="38900" x="8258175" y="4667250"/>
          <p14:tracePt t="38917" x="8277225" y="4710113"/>
          <p14:tracePt t="38934" x="8296275" y="4724400"/>
          <p14:tracePt t="38949" x="8320088" y="4733925"/>
          <p14:tracePt t="38966" x="8348663" y="4738688"/>
          <p14:tracePt t="38983" x="8362950" y="4738688"/>
          <p14:tracePt t="39000" x="8396288" y="4738688"/>
          <p14:tracePt t="39017" x="8439150" y="4733925"/>
          <p14:tracePt t="39034" x="8486775" y="4729163"/>
          <p14:tracePt t="39050" x="8539163" y="4719638"/>
          <p14:tracePt t="39067" x="8596313" y="4700588"/>
          <p14:tracePt t="39083" x="8629650" y="4681538"/>
          <p14:tracePt t="39099" x="8667750" y="4662488"/>
          <p14:tracePt t="39117" x="8720138" y="4643438"/>
          <p14:tracePt t="39134" x="8763000" y="4614863"/>
          <p14:tracePt t="39150" x="8796338" y="4586288"/>
          <p14:tracePt t="39166" x="8820150" y="4557713"/>
          <p14:tracePt t="39183" x="8839200" y="4529138"/>
          <p14:tracePt t="39200" x="8858250" y="4495800"/>
          <p14:tracePt t="39201" x="8867775" y="4476750"/>
          <p14:tracePt t="39216" x="8877300" y="4457700"/>
          <p14:tracePt t="39234" x="8891588" y="4400550"/>
          <p14:tracePt t="39251" x="8891588" y="4357688"/>
          <p14:tracePt t="39266" x="8891588" y="4314825"/>
          <p14:tracePt t="39283" x="8891588" y="4281488"/>
          <p14:tracePt t="39300" x="8891588" y="4248150"/>
          <p14:tracePt t="39316" x="8886825" y="4205288"/>
          <p14:tracePt t="39334" x="8872538" y="4138613"/>
          <p14:tracePt t="39350" x="8867775" y="4095750"/>
          <p14:tracePt t="39367" x="8858250" y="4057650"/>
          <p14:tracePt t="39383" x="8858250" y="4019550"/>
          <p14:tracePt t="39400" x="8858250" y="3981450"/>
          <p14:tracePt t="39417" x="8858250" y="3943350"/>
          <p14:tracePt t="39434" x="8848725" y="3890963"/>
          <p14:tracePt t="39450" x="8834438" y="3838575"/>
          <p14:tracePt t="39451" x="8829675" y="3814763"/>
          <p14:tracePt t="39466" x="8820150" y="3786188"/>
          <p14:tracePt t="39483" x="8786813" y="3719513"/>
          <p14:tracePt t="39499" x="8763000" y="3681413"/>
          <p14:tracePt t="39516" x="8743950" y="3648075"/>
          <p14:tracePt t="39533" x="8720138" y="3605213"/>
          <p14:tracePt t="39549" x="8701088" y="3581400"/>
          <p14:tracePt t="39566" x="8686800" y="3557588"/>
          <p14:tracePt t="39583" x="8677275" y="3543300"/>
          <p14:tracePt t="39600" x="8643938" y="3519488"/>
          <p14:tracePt t="39617" x="8615363" y="3500438"/>
          <p14:tracePt t="39633" x="8577263" y="3486150"/>
          <p14:tracePt t="39650" x="8539163" y="3471863"/>
          <p14:tracePt t="39667" x="8491538" y="3457575"/>
          <p14:tracePt t="39683" x="8448675" y="3443288"/>
          <p14:tracePt t="39700" x="8391525" y="3424238"/>
          <p14:tracePt t="39716" x="8367713" y="3414713"/>
          <p14:tracePt t="39734" x="8239125" y="3376613"/>
          <p14:tracePt t="39751" x="8186738" y="3367088"/>
          <p14:tracePt t="39767" x="8120063" y="3348038"/>
          <p14:tracePt t="39784" x="8096250" y="3338513"/>
          <p14:tracePt t="39799" x="8077200" y="3338513"/>
          <p14:tracePt t="39816" x="8005763" y="3319463"/>
          <p14:tracePt t="39833" x="7977188" y="3319463"/>
          <p14:tracePt t="39850" x="7924800" y="3319463"/>
          <p14:tracePt t="39867" x="7900988" y="3319463"/>
          <p14:tracePt t="39883" x="7867650" y="3319463"/>
          <p14:tracePt t="39899" x="7724775" y="3352800"/>
          <p14:tracePt t="39916" x="7696200" y="3367088"/>
          <p14:tracePt t="39934" x="7677150" y="3376613"/>
          <p14:tracePt t="39949" x="7648575" y="3395663"/>
          <p14:tracePt t="39967" x="7600950" y="3438525"/>
          <p14:tracePt t="39984" x="7572375" y="3481388"/>
          <p14:tracePt t="40000" x="7548563" y="3533775"/>
          <p14:tracePt t="40017" x="7539038" y="3600450"/>
          <p14:tracePt t="40034" x="7539038" y="3681413"/>
          <p14:tracePt t="40050" x="7543800" y="3776663"/>
          <p14:tracePt t="40067" x="7562850" y="3881438"/>
          <p14:tracePt t="40083" x="7591425" y="3995738"/>
          <p14:tracePt t="40100" x="7615238" y="4105275"/>
          <p14:tracePt t="40116" x="7643813" y="4195763"/>
          <p14:tracePt t="40117" x="7658100" y="4229100"/>
          <p14:tracePt t="40133" x="7696200" y="4319588"/>
          <p14:tracePt t="40150" x="7743825" y="4414838"/>
          <p14:tracePt t="40166" x="7796213" y="4524375"/>
          <p14:tracePt t="40183" x="7872413" y="4633913"/>
          <p14:tracePt t="40199" x="7943850" y="4743450"/>
          <p14:tracePt t="40216" x="8001000" y="4824413"/>
          <p14:tracePt t="40233" x="8072438" y="4891088"/>
          <p14:tracePt t="40249" x="8091488" y="4910138"/>
          <p14:tracePt t="40265" x="8120063" y="4919663"/>
          <p14:tracePt t="40283" x="8143875" y="4933950"/>
          <p14:tracePt t="40300" x="8191500" y="4943475"/>
          <p14:tracePt t="40316" x="8248650" y="4953000"/>
          <p14:tracePt t="40333" x="8348663" y="4962525"/>
          <p14:tracePt t="40350" x="8453438" y="4976813"/>
          <p14:tracePt t="40351" x="8491538" y="4976813"/>
          <p14:tracePt t="40366" x="8515350" y="4981575"/>
          <p14:tracePt t="40384" x="8567738" y="4972050"/>
          <p14:tracePt t="40399" x="8591550" y="4957763"/>
          <p14:tracePt t="40415" x="8620125" y="4938713"/>
          <p14:tracePt t="40433" x="8653463" y="4895850"/>
          <p14:tracePt t="40450" x="8686800" y="4848225"/>
          <p14:tracePt t="40466" x="8715375" y="4800600"/>
          <p14:tracePt t="40483" x="8724900" y="4767263"/>
          <p14:tracePt t="40500" x="8729663" y="4733925"/>
          <p14:tracePt t="40516" x="8734425" y="4710113"/>
          <p14:tracePt t="40534" x="8743950" y="4695825"/>
          <p14:tracePt t="40550" x="8758238" y="4672013"/>
          <p14:tracePt t="40567" x="8777288" y="4657725"/>
          <p14:tracePt t="40583" x="8796338" y="4633913"/>
          <p14:tracePt t="40599" x="8815388" y="4605338"/>
          <p14:tracePt t="40616" x="8839200" y="4562475"/>
          <p14:tracePt t="40633" x="8858250" y="4491038"/>
          <p14:tracePt t="40649" x="8867775" y="4410075"/>
          <p14:tracePt t="40666" x="8867775" y="4324350"/>
          <p14:tracePt t="40682" x="8858250" y="4233863"/>
          <p14:tracePt t="40700" x="8843963" y="4133850"/>
          <p14:tracePt t="40716" x="8829675" y="4029075"/>
          <p14:tracePt t="40733" x="8810625" y="3919538"/>
          <p14:tracePt t="40750" x="8796338" y="3819525"/>
          <p14:tracePt t="40766" x="8753475" y="3724275"/>
          <p14:tracePt t="40783" x="8715375" y="3657600"/>
          <p14:tracePt t="40800" x="8672513" y="3586163"/>
          <p14:tracePt t="40816" x="8634413" y="3533775"/>
          <p14:tracePt t="40833" x="8601075" y="3490913"/>
          <p14:tracePt t="40850" x="8572500" y="3457575"/>
          <p14:tracePt t="40867" x="8524875" y="3419475"/>
          <p14:tracePt t="40883" x="8491538" y="3395663"/>
          <p14:tracePt t="40899" x="8467725" y="3381375"/>
          <p14:tracePt t="40917" x="8443913" y="3357563"/>
          <p14:tracePt t="40933" x="8410575" y="3338513"/>
          <p14:tracePt t="40950" x="8358188" y="3319463"/>
          <p14:tracePt t="40967" x="8301038" y="3295650"/>
          <p14:tracePt t="40983" x="8248650" y="3281363"/>
          <p14:tracePt t="40999" x="8201025" y="3276600"/>
          <p14:tracePt t="41017" x="8134350" y="3276600"/>
          <p14:tracePt t="41032" x="8110538" y="3276600"/>
          <p14:tracePt t="41049" x="8048625" y="3290888"/>
          <p14:tracePt t="41066" x="7958138" y="3324225"/>
          <p14:tracePt t="41083" x="7900988" y="3343275"/>
          <p14:tracePt t="41099" x="7853363" y="3371850"/>
          <p14:tracePt t="41117" x="7820025" y="3390900"/>
          <p14:tracePt t="41133" x="7762875" y="3429000"/>
          <p14:tracePt t="41150" x="7705725" y="3471863"/>
          <p14:tracePt t="41167" x="7662863" y="3519488"/>
          <p14:tracePt t="41183" x="7615238" y="3571875"/>
          <p14:tracePt t="41200" x="7591425" y="3629025"/>
          <p14:tracePt t="41216" x="7581900" y="3705225"/>
          <p14:tracePt t="41233" x="7591425" y="3786188"/>
          <p14:tracePt t="41249" x="7610475" y="3900488"/>
          <p14:tracePt t="41267" x="7648575" y="4043363"/>
          <p14:tracePt t="41283" x="7720013" y="4329113"/>
          <p14:tracePt t="41299" x="7791450" y="4491038"/>
          <p14:tracePt t="41316" x="7877175" y="4614863"/>
          <p14:tracePt t="41333" x="7967663" y="4710113"/>
          <p14:tracePt t="41350" x="8053388" y="4776788"/>
          <p14:tracePt t="41367" x="8139113" y="4819650"/>
          <p14:tracePt t="41384" x="8220075" y="4838700"/>
          <p14:tracePt t="41399" x="8262938" y="4838700"/>
          <p14:tracePt t="41416" x="8301038" y="4838700"/>
          <p14:tracePt t="41433" x="8324850" y="4838700"/>
          <p14:tracePt t="41450" x="8339138" y="4829175"/>
          <p14:tracePt t="41467" x="8358188" y="4810125"/>
          <p14:tracePt t="41483" x="8386763" y="4772025"/>
          <p14:tracePt t="41501" x="8443913" y="4667250"/>
          <p14:tracePt t="41516" x="8462963" y="4629150"/>
          <p14:tracePt t="41533" x="8482013" y="4514850"/>
          <p14:tracePt t="41551" x="8477250" y="4443413"/>
          <p14:tracePt t="41567" x="8467725" y="4362450"/>
          <p14:tracePt t="41583" x="8458200" y="4314825"/>
          <p14:tracePt t="41600" x="8448675" y="4291013"/>
          <p14:tracePt t="41616" x="8443913" y="4271963"/>
          <p14:tracePt t="41633" x="8439150" y="4267200"/>
          <p14:tracePt t="41650" x="8439150" y="4257675"/>
          <p14:tracePt t="41667" x="8439150" y="4252913"/>
          <p14:tracePt t="41705" x="8443913" y="4252913"/>
          <p14:tracePt t="41714" x="8448675" y="4257675"/>
          <p14:tracePt t="41722" x="8462963" y="4262438"/>
          <p14:tracePt t="41733" x="8482013" y="4271963"/>
          <p14:tracePt t="41750" x="8520113" y="4276725"/>
          <p14:tracePt t="41766" x="8524875" y="4276725"/>
          <p14:tracePt t="41767" x="8529638" y="4276725"/>
          <p14:tracePt t="41783" x="8529638" y="4267200"/>
          <p14:tracePt t="41799" x="8529638" y="4243388"/>
          <p14:tracePt t="41816" x="8524875" y="4224338"/>
          <p14:tracePt t="41832" x="8515350" y="4195763"/>
          <p14:tracePt t="41849" x="8515350" y="4186238"/>
          <p14:tracePt t="41866" x="8520113" y="4171950"/>
          <p14:tracePt t="41883" x="8534400" y="4157663"/>
          <p14:tracePt t="41900" x="8543925" y="4148138"/>
          <p14:tracePt t="41916" x="8553450" y="4148138"/>
          <p14:tracePt t="41933" x="8562975" y="4148138"/>
          <p14:tracePt t="41950" x="8567738" y="4148138"/>
          <p14:tracePt t="41966" x="8572500" y="4148138"/>
          <p14:tracePt t="41983" x="8582025" y="4167188"/>
          <p14:tracePt t="41999" x="8596313" y="4195763"/>
          <p14:tracePt t="42016" x="8601075" y="4224338"/>
          <p14:tracePt t="42032" x="8610600" y="4243388"/>
          <p14:tracePt t="42049" x="8620125" y="4257675"/>
          <p14:tracePt t="42066" x="8620125" y="4262438"/>
          <p14:tracePt t="42083" x="8620125" y="4267200"/>
          <p14:tracePt t="42099" x="8629650" y="4271963"/>
          <p14:tracePt t="42117" x="8629650" y="4281488"/>
          <p14:tracePt t="42135" x="8629650" y="4286250"/>
          <p14:tracePt t="42150" x="8624888" y="4286250"/>
          <p14:tracePt t="42167" x="8610600" y="4300538"/>
          <p14:tracePt t="42183" x="8605838" y="4305300"/>
          <p14:tracePt t="42199" x="8601075" y="4310063"/>
          <p14:tracePt t="42316" x="8605838" y="4310063"/>
          <p14:tracePt t="42457" x="8610600" y="4305300"/>
          <p14:tracePt t="42466" x="8610600" y="4300538"/>
          <p14:tracePt t="42472" x="8615363" y="4300538"/>
          <p14:tracePt t="42487" x="8620125" y="4295775"/>
          <p14:tracePt t="42499" x="8624888" y="4291013"/>
          <p14:tracePt t="42517" x="8629650" y="4291013"/>
          <p14:tracePt t="44008" x="8620125" y="4291013"/>
          <p14:tracePt t="44016" x="8577263" y="4286250"/>
          <p14:tracePt t="44021" x="8434388" y="4286250"/>
          <p14:tracePt t="44034" x="8124825" y="4262438"/>
          <p14:tracePt t="44051" x="7267575" y="4224338"/>
          <p14:tracePt t="44067" x="6234113" y="4186238"/>
          <p14:tracePt t="44083" x="5334000" y="4186238"/>
          <p14:tracePt t="44100" x="4529138" y="4195763"/>
          <p14:tracePt t="44117" x="3781425" y="4333875"/>
          <p14:tracePt t="44133" x="3486150" y="4438650"/>
          <p14:tracePt t="44150" x="3238500" y="4572000"/>
          <p14:tracePt t="44167" x="3005138" y="4738688"/>
          <p14:tracePt t="44183" x="2857500" y="4900613"/>
          <p14:tracePt t="44200" x="2752725" y="5038725"/>
          <p14:tracePt t="44217" x="2633663" y="5138738"/>
          <p14:tracePt t="44233" x="2586038" y="5138738"/>
          <p14:tracePt t="44249" x="2538413" y="5138738"/>
          <p14:tracePt t="44266" x="2519363" y="5138738"/>
          <p14:tracePt t="44284" x="2500313" y="5138738"/>
          <p14:tracePt t="44300" x="2486025" y="5138738"/>
          <p14:tracePt t="44315" x="2471738" y="5138738"/>
          <p14:tracePt t="44333" x="2466975" y="5138738"/>
          <p14:tracePt t="44349" x="2462213" y="5138738"/>
          <p14:tracePt t="44367" x="2457450" y="5138738"/>
          <p14:tracePt t="44594" x="2462213" y="5138738"/>
          <p14:tracePt t="44610" x="2466975" y="5138738"/>
          <p14:tracePt t="44634" x="2476500" y="5138738"/>
          <p14:tracePt t="44639" x="2486025" y="5138738"/>
          <p14:tracePt t="44650" x="2495550" y="5138738"/>
          <p14:tracePt t="44666" x="2514600" y="5138738"/>
          <p14:tracePt t="44683" x="2547938" y="5138738"/>
          <p14:tracePt t="44700" x="2609850" y="5138738"/>
          <p14:tracePt t="44717" x="2676525" y="5138738"/>
          <p14:tracePt t="44734" x="2743200" y="5138738"/>
          <p14:tracePt t="44749" x="2747963" y="5138738"/>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C5AE-F077-4893-9793-10EA57E5513A}"/>
              </a:ext>
            </a:extLst>
          </p:cNvPr>
          <p:cNvSpPr>
            <a:spLocks noGrp="1"/>
          </p:cNvSpPr>
          <p:nvPr>
            <p:ph type="title"/>
          </p:nvPr>
        </p:nvSpPr>
        <p:spPr>
          <a:xfrm>
            <a:off x="0" y="-95250"/>
            <a:ext cx="91440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Prevalence</a:t>
            </a:r>
            <a:endParaRPr lang="en-US" sz="40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706639F-DCCA-4DE3-8087-6CF52D5EE1D6}"/>
              </a:ext>
            </a:extLst>
          </p:cNvPr>
          <p:cNvSpPr>
            <a:spLocks noGrp="1"/>
          </p:cNvSpPr>
          <p:nvPr>
            <p:ph idx="1"/>
          </p:nvPr>
        </p:nvSpPr>
        <p:spPr>
          <a:xfrm>
            <a:off x="228600" y="4248150"/>
            <a:ext cx="9144000" cy="4114800"/>
          </a:xfrm>
        </p:spPr>
        <p:txBody>
          <a:bodyPr/>
          <a:lstStyle/>
          <a:p>
            <a:r>
              <a:rPr lang="en-US" sz="2400" dirty="0">
                <a:effectLst/>
                <a:latin typeface="Verdana" panose="020B0604030504040204" pitchFamily="34" charset="0"/>
                <a:ea typeface="Verdana" panose="020B0604030504040204" pitchFamily="34" charset="0"/>
              </a:rPr>
              <a:t>Contaminated cultures: </a:t>
            </a:r>
            <a:r>
              <a:rPr lang="en-US" sz="2000" dirty="0">
                <a:effectLst/>
                <a:latin typeface="Verdana" panose="020B0604030504040204" pitchFamily="34" charset="0"/>
                <a:ea typeface="Verdana" panose="020B0604030504040204" pitchFamily="34" charset="0"/>
              </a:rPr>
              <a:t>12% (2021) 1.3% (2023)</a:t>
            </a:r>
            <a:endParaRPr lang="en-US" sz="3000" dirty="0"/>
          </a:p>
        </p:txBody>
      </p:sp>
      <p:graphicFrame>
        <p:nvGraphicFramePr>
          <p:cNvPr id="4" name="Table 3">
            <a:extLst>
              <a:ext uri="{FF2B5EF4-FFF2-40B4-BE49-F238E27FC236}">
                <a16:creationId xmlns:a16="http://schemas.microsoft.com/office/drawing/2014/main" id="{B7FC59CC-DFDC-45DE-9241-35019B36F531}"/>
              </a:ext>
            </a:extLst>
          </p:cNvPr>
          <p:cNvGraphicFramePr>
            <a:graphicFrameLocks noGrp="1"/>
          </p:cNvGraphicFramePr>
          <p:nvPr>
            <p:extLst>
              <p:ext uri="{D42A27DB-BD31-4B8C-83A1-F6EECF244321}">
                <p14:modId xmlns:p14="http://schemas.microsoft.com/office/powerpoint/2010/main" val="3750302221"/>
              </p:ext>
            </p:extLst>
          </p:nvPr>
        </p:nvGraphicFramePr>
        <p:xfrm>
          <a:off x="228600" y="944654"/>
          <a:ext cx="8686800" cy="3017520"/>
        </p:xfrm>
        <a:graphic>
          <a:graphicData uri="http://schemas.openxmlformats.org/drawingml/2006/table">
            <a:tbl>
              <a:tblPr firstRow="1" firstCol="1" bandRow="1">
                <a:tableStyleId>{5C22544A-7EE6-4342-B048-85BDC9FD1C3A}</a:tableStyleId>
              </a:tblPr>
              <a:tblGrid>
                <a:gridCol w="732303">
                  <a:extLst>
                    <a:ext uri="{9D8B030D-6E8A-4147-A177-3AD203B41FA5}">
                      <a16:colId xmlns:a16="http://schemas.microsoft.com/office/drawing/2014/main" val="279916467"/>
                    </a:ext>
                  </a:extLst>
                </a:gridCol>
                <a:gridCol w="1275495">
                  <a:extLst>
                    <a:ext uri="{9D8B030D-6E8A-4147-A177-3AD203B41FA5}">
                      <a16:colId xmlns:a16="http://schemas.microsoft.com/office/drawing/2014/main" val="3396808695"/>
                    </a:ext>
                  </a:extLst>
                </a:gridCol>
                <a:gridCol w="1311215">
                  <a:extLst>
                    <a:ext uri="{9D8B030D-6E8A-4147-A177-3AD203B41FA5}">
                      <a16:colId xmlns:a16="http://schemas.microsoft.com/office/drawing/2014/main" val="59209187"/>
                    </a:ext>
                  </a:extLst>
                </a:gridCol>
                <a:gridCol w="1229264">
                  <a:extLst>
                    <a:ext uri="{9D8B030D-6E8A-4147-A177-3AD203B41FA5}">
                      <a16:colId xmlns:a16="http://schemas.microsoft.com/office/drawing/2014/main" val="137286777"/>
                    </a:ext>
                  </a:extLst>
                </a:gridCol>
                <a:gridCol w="1547723">
                  <a:extLst>
                    <a:ext uri="{9D8B030D-6E8A-4147-A177-3AD203B41FA5}">
                      <a16:colId xmlns:a16="http://schemas.microsoft.com/office/drawing/2014/main" val="110546726"/>
                    </a:ext>
                  </a:extLst>
                </a:gridCol>
                <a:gridCol w="1238609">
                  <a:extLst>
                    <a:ext uri="{9D8B030D-6E8A-4147-A177-3AD203B41FA5}">
                      <a16:colId xmlns:a16="http://schemas.microsoft.com/office/drawing/2014/main" val="995904628"/>
                    </a:ext>
                  </a:extLst>
                </a:gridCol>
                <a:gridCol w="1352191">
                  <a:extLst>
                    <a:ext uri="{9D8B030D-6E8A-4147-A177-3AD203B41FA5}">
                      <a16:colId xmlns:a16="http://schemas.microsoft.com/office/drawing/2014/main" val="3979777737"/>
                    </a:ext>
                  </a:extLst>
                </a:gridCol>
              </a:tblGrid>
              <a:tr h="365760">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no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Test</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Positive</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rPr>
                        <a:t>Negative</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dirty="0">
                          <a:effectLst/>
                          <a:latin typeface="+mj-lt"/>
                        </a:rPr>
                        <a:t>Prevalence (%)</a:t>
                      </a: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Kappa (</a:t>
                      </a:r>
                      <a:r>
                        <a:rPr lang="el-GR" sz="1800" dirty="0">
                          <a:effectLst/>
                          <a:latin typeface="+mj-lt"/>
                          <a:ea typeface="Times New Roman" panose="02020603050405020304" pitchFamily="18" charset="0"/>
                        </a:rPr>
                        <a:t>κ</a:t>
                      </a:r>
                      <a:r>
                        <a:rPr lang="en-US" sz="1800" dirty="0">
                          <a:effectLst/>
                          <a:latin typeface="+mj-lt"/>
                          <a:ea typeface="Times New Roman" panose="02020603050405020304" pitchFamily="18" charset="0"/>
                        </a:rPr>
                        <a:t>)</a:t>
                      </a: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dirty="0">
                          <a:effectLst/>
                          <a:latin typeface="+mj-lt"/>
                          <a:ea typeface="Times New Roman" panose="02020603050405020304" pitchFamily="18" charset="0"/>
                        </a:rPr>
                        <a:t>Agreement (%)</a:t>
                      </a:r>
                    </a:p>
                  </a:txBody>
                  <a:tcPr marL="68580" marR="68580" marT="0" marB="0">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43144"/>
                  </a:ext>
                </a:extLst>
              </a:tr>
              <a:tr h="274320">
                <a:tc rowSpan="3">
                  <a:txBody>
                    <a:bodyPr/>
                    <a:lstStyle/>
                    <a:p>
                      <a:pPr marL="0" marR="0" algn="ctr">
                        <a:spcBef>
                          <a:spcPts val="0"/>
                        </a:spcBef>
                        <a:spcAft>
                          <a:spcPts val="600"/>
                        </a:spcAft>
                      </a:pPr>
                      <a:r>
                        <a:rPr lang="en-US" sz="1800" dirty="0">
                          <a:effectLst/>
                          <a:latin typeface="+mj-lt"/>
                          <a:ea typeface="Times New Roman" panose="02020603050405020304" pitchFamily="18" charset="0"/>
                        </a:rPr>
                        <a:t>2021</a:t>
                      </a: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Culture</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88</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112</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800" b="1" dirty="0">
                          <a:solidFill>
                            <a:srgbClr val="000000"/>
                          </a:solidFill>
                          <a:effectLst/>
                          <a:latin typeface="+mj-lt"/>
                        </a:rPr>
                        <a:t>44.0</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0.85</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93</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32435"/>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qPCR</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96</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600"/>
                        </a:spcAft>
                      </a:pPr>
                      <a:r>
                        <a:rPr lang="en-US" sz="1800" dirty="0">
                          <a:effectLst/>
                          <a:latin typeface="+mj-lt"/>
                        </a:rPr>
                        <a:t>102</a:t>
                      </a:r>
                      <a:endParaRPr lang="en-US" sz="1800" dirty="0">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800" b="1" dirty="0">
                          <a:solidFill>
                            <a:srgbClr val="000000"/>
                          </a:solidFill>
                          <a:effectLst/>
                          <a:latin typeface="+mj-lt"/>
                        </a:rPr>
                        <a:t>48.5</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917299"/>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Histology</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87</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rPr>
                        <a:t>112</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ctr">
                        <a:spcBef>
                          <a:spcPts val="0"/>
                        </a:spcBef>
                        <a:spcAft>
                          <a:spcPts val="600"/>
                        </a:spcAft>
                      </a:pPr>
                      <a:r>
                        <a:rPr lang="en-US" sz="1800" b="1" dirty="0">
                          <a:solidFill>
                            <a:srgbClr val="000000"/>
                          </a:solidFill>
                          <a:effectLst/>
                          <a:latin typeface="+mj-lt"/>
                        </a:rPr>
                        <a:t>43.7</a:t>
                      </a:r>
                      <a:r>
                        <a:rPr lang="en-US" sz="1800" b="1" baseline="30000" dirty="0">
                          <a:solidFill>
                            <a:srgbClr val="000000"/>
                          </a:solidFill>
                          <a:effectLst/>
                          <a:latin typeface="+mj-lt"/>
                        </a:rPr>
                        <a:t>a</a:t>
                      </a:r>
                      <a:endParaRPr lang="en-US" sz="1800" b="1" baseline="30000"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74244468"/>
                  </a:ext>
                </a:extLst>
              </a:tr>
              <a:tr h="365760">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endParaRPr lang="en-US" sz="1800" dirty="0">
                        <a:effectLst/>
                        <a:latin typeface="+mj-lt"/>
                        <a:ea typeface="Times New Roman" panose="02020603050405020304" pitchFamily="18" charset="0"/>
                      </a:endParaRPr>
                    </a:p>
                  </a:txBody>
                  <a:tcPr marL="68580" marR="68580" marT="0" marB="0">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680902"/>
                  </a:ext>
                </a:extLst>
              </a:tr>
              <a:tr h="365760">
                <a:tc rowSpan="3">
                  <a:txBody>
                    <a:bodyPr/>
                    <a:lstStyle/>
                    <a:p>
                      <a:pPr marL="0" marR="0" algn="ctr">
                        <a:spcBef>
                          <a:spcPts val="0"/>
                        </a:spcBef>
                        <a:spcAft>
                          <a:spcPts val="600"/>
                        </a:spcAft>
                      </a:pPr>
                      <a:r>
                        <a:rPr lang="en-US" sz="1800" dirty="0">
                          <a:effectLst/>
                          <a:latin typeface="+mj-lt"/>
                          <a:ea typeface="Times New Roman" panose="02020603050405020304" pitchFamily="18" charset="0"/>
                        </a:rPr>
                        <a:t>2023</a:t>
                      </a:r>
                    </a:p>
                  </a:txBody>
                  <a:tcPr marL="68580" marR="68580" marT="0" marB="0" anchor="ctr"/>
                </a:tc>
                <a:tc>
                  <a:txBody>
                    <a:bodyPr/>
                    <a:lstStyle/>
                    <a:p>
                      <a:pPr marL="0" marR="0" algn="just">
                        <a:spcBef>
                          <a:spcPts val="0"/>
                        </a:spcBef>
                        <a:spcAft>
                          <a:spcPts val="600"/>
                        </a:spcAft>
                      </a:pPr>
                      <a:r>
                        <a:rPr lang="en-US" sz="1800" dirty="0">
                          <a:effectLst/>
                          <a:latin typeface="+mj-lt"/>
                        </a:rPr>
                        <a:t>Culture</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36</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39</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48</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1</a:t>
                      </a: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100</a:t>
                      </a: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304914"/>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qPCR</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36</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39</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48</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600"/>
                        </a:spcAft>
                      </a:pPr>
                      <a:endParaRPr lang="en-US" sz="1200" b="1" dirty="0">
                        <a:solidFill>
                          <a:srgbClr val="000000"/>
                        </a:solidFill>
                        <a:effectLst/>
                        <a:latin typeface="+mj-lt"/>
                        <a:ea typeface="Times New Roman" panose="02020603050405020304" pitchFamily="18" charset="0"/>
                      </a:endParaRPr>
                    </a:p>
                  </a:txBody>
                  <a:tcPr marL="68580" marR="68580" marT="0" marB="0" anchor="ct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991666"/>
                  </a:ext>
                </a:extLst>
              </a:tr>
              <a:tr h="365760">
                <a:tc vMerge="1">
                  <a:txBody>
                    <a:bodyPr/>
                    <a:lstStyle/>
                    <a:p>
                      <a:pPr marL="0" marR="0" algn="just">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800" dirty="0">
                          <a:effectLst/>
                          <a:latin typeface="+mj-lt"/>
                        </a:rPr>
                        <a:t>Histology</a:t>
                      </a:r>
                      <a:endParaRPr lang="en-US" sz="1800" dirty="0">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35</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r>
                        <a:rPr lang="en-US" sz="1800" dirty="0">
                          <a:effectLst/>
                          <a:latin typeface="+mj-lt"/>
                          <a:ea typeface="Times New Roman" panose="02020603050405020304" pitchFamily="18" charset="0"/>
                        </a:rPr>
                        <a:t>40</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ctr">
                        <a:spcBef>
                          <a:spcPts val="0"/>
                        </a:spcBef>
                        <a:spcAft>
                          <a:spcPts val="600"/>
                        </a:spcAft>
                      </a:pPr>
                      <a:r>
                        <a:rPr lang="en-US" sz="1800" b="1" dirty="0">
                          <a:solidFill>
                            <a:srgbClr val="000000"/>
                          </a:solidFill>
                          <a:effectLst/>
                          <a:latin typeface="+mj-lt"/>
                          <a:ea typeface="Times New Roman" panose="02020603050405020304" pitchFamily="18" charset="0"/>
                        </a:rPr>
                        <a:t>46.7</a:t>
                      </a:r>
                      <a:r>
                        <a:rPr lang="en-US" sz="1800" b="1" baseline="30000" dirty="0">
                          <a:solidFill>
                            <a:srgbClr val="000000"/>
                          </a:solidFill>
                          <a:effectLst/>
                          <a:latin typeface="+mj-lt"/>
                          <a:ea typeface="Times New Roman" panose="02020603050405020304" pitchFamily="18" charset="0"/>
                        </a:rPr>
                        <a:t>a</a:t>
                      </a: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tc>
                  <a:txBody>
                    <a:bodyPr/>
                    <a:lstStyle/>
                    <a:p>
                      <a:pPr marL="0" marR="0" algn="just">
                        <a:spcBef>
                          <a:spcPts val="0"/>
                        </a:spcBef>
                        <a:spcAft>
                          <a:spcPts val="600"/>
                        </a:spcAft>
                      </a:pPr>
                      <a:endParaRPr lang="en-US" sz="1800" b="1" dirty="0">
                        <a:solidFill>
                          <a:srgbClr val="000000"/>
                        </a:solidFill>
                        <a:effectLst/>
                        <a:latin typeface="+mj-lt"/>
                        <a:ea typeface="Times New Roman" panose="02020603050405020304" pitchFamily="18" charset="0"/>
                      </a:endParaRPr>
                    </a:p>
                  </a:txBody>
                  <a:tcPr marL="68580" marR="68580" marT="0" marB="0">
                    <a:lnT w="381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77278010"/>
                  </a:ext>
                </a:extLst>
              </a:tr>
            </a:tbl>
          </a:graphicData>
        </a:graphic>
      </p:graphicFrame>
    </p:spTree>
    <p:extLst>
      <p:ext uri="{BB962C8B-B14F-4D97-AF65-F5344CB8AC3E}">
        <p14:creationId xmlns:p14="http://schemas.microsoft.com/office/powerpoint/2010/main" val="1981987039"/>
      </p:ext>
    </p:extLst>
  </p:cSld>
  <p:clrMapOvr>
    <a:masterClrMapping/>
  </p:clrMapOvr>
  <mc:AlternateContent xmlns:mc="http://schemas.openxmlformats.org/markup-compatibility/2006" xmlns:p14="http://schemas.microsoft.com/office/powerpoint/2010/main">
    <mc:Choice Requires="p14">
      <p:transition spd="slow" p14:dur="2000" advTm="18471"/>
    </mc:Choice>
    <mc:Fallback xmlns="">
      <p:transition spd="slow" advTm="184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0157-83C3-4F5C-91BC-89D7F0F9D54D}"/>
              </a:ext>
            </a:extLst>
          </p:cNvPr>
          <p:cNvSpPr>
            <a:spLocks noGrp="1"/>
          </p:cNvSpPr>
          <p:nvPr>
            <p:ph type="title"/>
          </p:nvPr>
        </p:nvSpPr>
        <p:spPr>
          <a:xfrm>
            <a:off x="76200" y="24557"/>
            <a:ext cx="9372600" cy="857250"/>
          </a:xfrm>
        </p:spPr>
        <p:txBody>
          <a:bodyPr/>
          <a:lstStyle/>
          <a:p>
            <a:r>
              <a:rPr lang="en-US" sz="36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Analytical sensitivity &amp; specificity</a:t>
            </a:r>
            <a:endParaRPr lang="en-US" sz="3600" dirty="0">
              <a:effectLst/>
              <a:latin typeface="Verdana" panose="020B0604030504040204" pitchFamily="34" charset="0"/>
              <a:ea typeface="Verdana" panose="020B0604030504040204" pitchFamily="34" charset="0"/>
            </a:endParaRPr>
          </a:p>
        </p:txBody>
      </p:sp>
      <p:graphicFrame>
        <p:nvGraphicFramePr>
          <p:cNvPr id="4" name="Content Placeholder 3">
            <a:extLst>
              <a:ext uri="{FF2B5EF4-FFF2-40B4-BE49-F238E27FC236}">
                <a16:creationId xmlns:a16="http://schemas.microsoft.com/office/drawing/2014/main" id="{9EE10C0B-ACD4-4D5C-A152-17AF37084452}"/>
              </a:ext>
            </a:extLst>
          </p:cNvPr>
          <p:cNvGraphicFramePr>
            <a:graphicFrameLocks noGrp="1"/>
          </p:cNvGraphicFramePr>
          <p:nvPr>
            <p:ph idx="1"/>
            <p:extLst>
              <p:ext uri="{D42A27DB-BD31-4B8C-83A1-F6EECF244321}">
                <p14:modId xmlns:p14="http://schemas.microsoft.com/office/powerpoint/2010/main" val="107773750"/>
              </p:ext>
            </p:extLst>
          </p:nvPr>
        </p:nvGraphicFramePr>
        <p:xfrm>
          <a:off x="228600" y="819151"/>
          <a:ext cx="8763000" cy="4099559"/>
        </p:xfrm>
        <a:graphic>
          <a:graphicData uri="http://schemas.openxmlformats.org/drawingml/2006/table">
            <a:tbl>
              <a:tblPr firstRow="1" firstCol="1" bandRow="1">
                <a:tableStyleId>{5C22544A-7EE6-4342-B048-85BDC9FD1C3A}</a:tableStyleId>
              </a:tblPr>
              <a:tblGrid>
                <a:gridCol w="958839">
                  <a:extLst>
                    <a:ext uri="{9D8B030D-6E8A-4147-A177-3AD203B41FA5}">
                      <a16:colId xmlns:a16="http://schemas.microsoft.com/office/drawing/2014/main" val="3933788565"/>
                    </a:ext>
                  </a:extLst>
                </a:gridCol>
                <a:gridCol w="958839">
                  <a:extLst>
                    <a:ext uri="{9D8B030D-6E8A-4147-A177-3AD203B41FA5}">
                      <a16:colId xmlns:a16="http://schemas.microsoft.com/office/drawing/2014/main" val="2575507399"/>
                    </a:ext>
                  </a:extLst>
                </a:gridCol>
                <a:gridCol w="1484428">
                  <a:extLst>
                    <a:ext uri="{9D8B030D-6E8A-4147-A177-3AD203B41FA5}">
                      <a16:colId xmlns:a16="http://schemas.microsoft.com/office/drawing/2014/main" val="2705369472"/>
                    </a:ext>
                  </a:extLst>
                </a:gridCol>
                <a:gridCol w="2783541">
                  <a:extLst>
                    <a:ext uri="{9D8B030D-6E8A-4147-A177-3AD203B41FA5}">
                      <a16:colId xmlns:a16="http://schemas.microsoft.com/office/drawing/2014/main" val="3880169700"/>
                    </a:ext>
                  </a:extLst>
                </a:gridCol>
                <a:gridCol w="2577353">
                  <a:extLst>
                    <a:ext uri="{9D8B030D-6E8A-4147-A177-3AD203B41FA5}">
                      <a16:colId xmlns:a16="http://schemas.microsoft.com/office/drawing/2014/main" val="67216356"/>
                    </a:ext>
                  </a:extLst>
                </a:gridCol>
              </a:tblGrid>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Pathogen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2640685"/>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Present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a:effectLst/>
                        </a:rPr>
                        <a:t>Absent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3779088"/>
                  </a:ext>
                </a:extLst>
              </a:tr>
              <a:tr h="630701">
                <a:tc rowSpan="2">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2021</a:t>
                      </a:r>
                    </a:p>
                  </a:txBody>
                  <a:tcPr marL="68580" marR="68580" marT="0" marB="0" anchor="ctr"/>
                </a:tc>
                <a:tc rowSpan="2">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Test result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Positive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94</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5</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5484829"/>
                  </a:ext>
                </a:extLst>
              </a:tr>
              <a:tr h="630701">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Negative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1</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105</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832427"/>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99.0% (</a:t>
                      </a:r>
                      <a:r>
                        <a:rPr lang="en-US" sz="1800" b="1" dirty="0" err="1">
                          <a:effectLst/>
                        </a:rPr>
                        <a:t>ASe</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95.5% (</a:t>
                      </a:r>
                      <a:r>
                        <a:rPr lang="en-US" sz="1800" b="1" dirty="0" err="1">
                          <a:effectLst/>
                        </a:rPr>
                        <a:t>ASp</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804705"/>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48766"/>
                  </a:ext>
                </a:extLst>
              </a:tr>
              <a:tr h="630701">
                <a:tc rowSpan="2">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2023</a:t>
                      </a:r>
                    </a:p>
                  </a:txBody>
                  <a:tcPr marL="68580" marR="68580" marT="0" marB="0" anchor="ctr"/>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Positive</a:t>
                      </a: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36</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0</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Positives)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9355069"/>
                  </a:ext>
                </a:extLst>
              </a:tr>
              <a:tr h="630701">
                <a:tc vMerge="1">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Negative</a:t>
                      </a: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0</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(False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39</a:t>
                      </a:r>
                    </a:p>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dirty="0">
                          <a:effectLst/>
                        </a:rPr>
                        <a:t>(True Negatives)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4087746"/>
                  </a:ext>
                </a:extLst>
              </a:tr>
              <a:tr h="315351">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100% (</a:t>
                      </a:r>
                      <a:r>
                        <a:rPr lang="en-US" sz="1800" b="1" dirty="0" err="1">
                          <a:effectLst/>
                        </a:rPr>
                        <a:t>ASe</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743200" algn="l"/>
                          <a:tab pos="3200400" algn="l"/>
                          <a:tab pos="3657600" algn="l"/>
                          <a:tab pos="4114800" algn="l"/>
                          <a:tab pos="4572000" algn="l"/>
                          <a:tab pos="5029200" algn="l"/>
                          <a:tab pos="5486400" algn="l"/>
                          <a:tab pos="5886450" algn="l"/>
                        </a:tabLst>
                      </a:pPr>
                      <a:r>
                        <a:rPr lang="en-US" sz="1800" b="1" dirty="0">
                          <a:effectLst/>
                        </a:rPr>
                        <a:t>100% (</a:t>
                      </a:r>
                      <a:r>
                        <a:rPr lang="en-US" sz="1800" b="1" dirty="0" err="1">
                          <a:effectLst/>
                        </a:rPr>
                        <a:t>ASp</a:t>
                      </a:r>
                      <a:r>
                        <a:rPr lang="en-US" sz="1800" b="1" dirty="0">
                          <a:effectLst/>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610373"/>
                  </a:ext>
                </a:extLst>
              </a:tr>
            </a:tbl>
          </a:graphicData>
        </a:graphic>
      </p:graphicFrame>
    </p:spTree>
    <p:extLst>
      <p:ext uri="{BB962C8B-B14F-4D97-AF65-F5344CB8AC3E}">
        <p14:creationId xmlns:p14="http://schemas.microsoft.com/office/powerpoint/2010/main" val="1605153685"/>
      </p:ext>
    </p:extLst>
  </p:cSld>
  <p:clrMapOvr>
    <a:masterClrMapping/>
  </p:clrMapOvr>
  <mc:AlternateContent xmlns:mc="http://schemas.openxmlformats.org/markup-compatibility/2006" xmlns:p14="http://schemas.microsoft.com/office/powerpoint/2010/main">
    <mc:Choice Requires="p14">
      <p:transition spd="slow" p14:dur="2000" advTm="7862"/>
    </mc:Choice>
    <mc:Fallback xmlns="">
      <p:transition spd="slow" advTm="786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scatter chart&#10;&#10;Description automatically generated">
            <a:extLst>
              <a:ext uri="{FF2B5EF4-FFF2-40B4-BE49-F238E27FC236}">
                <a16:creationId xmlns:a16="http://schemas.microsoft.com/office/drawing/2014/main" id="{5CBAB572-DEE5-51D1-5517-42D61F9CB22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 r="685" b="1231"/>
          <a:stretch/>
        </p:blipFill>
        <p:spPr>
          <a:xfrm>
            <a:off x="-3107" y="1276350"/>
            <a:ext cx="4961779" cy="3131836"/>
          </a:xfrm>
        </p:spPr>
      </p:pic>
      <p:sp>
        <p:nvSpPr>
          <p:cNvPr id="2" name="Title 1">
            <a:extLst>
              <a:ext uri="{FF2B5EF4-FFF2-40B4-BE49-F238E27FC236}">
                <a16:creationId xmlns:a16="http://schemas.microsoft.com/office/drawing/2014/main" id="{02A76750-DF42-3016-9724-8A6F7F0EC0B9}"/>
              </a:ext>
            </a:extLst>
          </p:cNvPr>
          <p:cNvSpPr>
            <a:spLocks noGrp="1"/>
          </p:cNvSpPr>
          <p:nvPr>
            <p:ph type="title"/>
          </p:nvPr>
        </p:nvSpPr>
        <p:spPr>
          <a:xfrm>
            <a:off x="457200" y="-19050"/>
            <a:ext cx="8229600" cy="857250"/>
          </a:xfrm>
        </p:spPr>
        <p:txBody>
          <a:bodyPr/>
          <a:lstStyle/>
          <a:p>
            <a:r>
              <a:rPr lang="en-US" sz="44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Density: qPCR vs histology</a:t>
            </a:r>
            <a:endParaRPr lang="en-US" dirty="0"/>
          </a:p>
        </p:txBody>
      </p:sp>
      <p:sp>
        <p:nvSpPr>
          <p:cNvPr id="4" name="TextBox 3">
            <a:extLst>
              <a:ext uri="{FF2B5EF4-FFF2-40B4-BE49-F238E27FC236}">
                <a16:creationId xmlns:a16="http://schemas.microsoft.com/office/drawing/2014/main" id="{8456B3F7-9FCD-7349-A998-4E82B42241A3}"/>
              </a:ext>
            </a:extLst>
          </p:cNvPr>
          <p:cNvSpPr txBox="1"/>
          <p:nvPr/>
        </p:nvSpPr>
        <p:spPr>
          <a:xfrm>
            <a:off x="838200" y="4497169"/>
            <a:ext cx="2895600" cy="646331"/>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2021: </a:t>
            </a:r>
          </a:p>
          <a:p>
            <a:pPr algn="ctr"/>
            <a:r>
              <a:rPr lang="en-US" sz="1200" i="1" dirty="0">
                <a:latin typeface="Verdana" panose="020B0604030504040204" pitchFamily="34" charset="0"/>
                <a:ea typeface="Verdana" panose="020B0604030504040204" pitchFamily="34" charset="0"/>
              </a:rPr>
              <a:t>P</a:t>
            </a:r>
            <a:r>
              <a:rPr lang="en-US" sz="1200" dirty="0">
                <a:latin typeface="Verdana" panose="020B0604030504040204" pitchFamily="34" charset="0"/>
                <a:ea typeface="Verdana" panose="020B0604030504040204" pitchFamily="34" charset="0"/>
              </a:rPr>
              <a:t>&lt;0.0001; </a:t>
            </a:r>
          </a:p>
          <a:p>
            <a:pPr algn="ctr"/>
            <a:r>
              <a:rPr lang="en-US" sz="1200" dirty="0">
                <a:latin typeface="Verdana" panose="020B0604030504040204" pitchFamily="34" charset="0"/>
                <a:ea typeface="Verdana" panose="020B0604030504040204" pitchFamily="34" charset="0"/>
              </a:rPr>
              <a:t>adjust R</a:t>
            </a:r>
            <a:r>
              <a:rPr lang="en-US" sz="1200" baseline="30000" dirty="0">
                <a:latin typeface="Verdana" panose="020B0604030504040204" pitchFamily="34" charset="0"/>
                <a:ea typeface="Verdana" panose="020B0604030504040204" pitchFamily="34" charset="0"/>
              </a:rPr>
              <a:t>2</a:t>
            </a:r>
            <a:r>
              <a:rPr lang="en-US" sz="1200" dirty="0">
                <a:latin typeface="Verdana" panose="020B0604030504040204" pitchFamily="34" charset="0"/>
                <a:ea typeface="Verdana" panose="020B0604030504040204" pitchFamily="34" charset="0"/>
              </a:rPr>
              <a:t> = 0.6</a:t>
            </a:r>
          </a:p>
        </p:txBody>
      </p:sp>
      <p:pic>
        <p:nvPicPr>
          <p:cNvPr id="7" name="Picture 6">
            <a:extLst>
              <a:ext uri="{FF2B5EF4-FFF2-40B4-BE49-F238E27FC236}">
                <a16:creationId xmlns:a16="http://schemas.microsoft.com/office/drawing/2014/main" id="{D28B3F23-41D4-322C-5249-E243478600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58672" y="1276350"/>
            <a:ext cx="4337728" cy="3131835"/>
          </a:xfrm>
          <a:prstGeom prst="rect">
            <a:avLst/>
          </a:prstGeom>
        </p:spPr>
      </p:pic>
      <p:sp>
        <p:nvSpPr>
          <p:cNvPr id="10" name="TextBox 9">
            <a:extLst>
              <a:ext uri="{FF2B5EF4-FFF2-40B4-BE49-F238E27FC236}">
                <a16:creationId xmlns:a16="http://schemas.microsoft.com/office/drawing/2014/main" id="{5FA48B04-D85A-FD80-D0F9-4FEADCF716E9}"/>
              </a:ext>
            </a:extLst>
          </p:cNvPr>
          <p:cNvSpPr txBox="1"/>
          <p:nvPr/>
        </p:nvSpPr>
        <p:spPr>
          <a:xfrm>
            <a:off x="4240863" y="4497169"/>
            <a:ext cx="3225941" cy="646331"/>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2023: </a:t>
            </a:r>
          </a:p>
          <a:p>
            <a:pPr algn="ctr"/>
            <a:r>
              <a:rPr lang="en-US" sz="1200" i="1" dirty="0">
                <a:latin typeface="Verdana" panose="020B0604030504040204" pitchFamily="34" charset="0"/>
                <a:ea typeface="Verdana" panose="020B0604030504040204" pitchFamily="34" charset="0"/>
              </a:rPr>
              <a:t>P</a:t>
            </a:r>
            <a:r>
              <a:rPr lang="en-US" sz="1200" dirty="0">
                <a:latin typeface="Verdana" panose="020B0604030504040204" pitchFamily="34" charset="0"/>
                <a:ea typeface="Verdana" panose="020B0604030504040204" pitchFamily="34" charset="0"/>
              </a:rPr>
              <a:t>&lt;0.0001; </a:t>
            </a:r>
          </a:p>
          <a:p>
            <a:pPr algn="ctr"/>
            <a:r>
              <a:rPr lang="en-US" sz="1200" dirty="0">
                <a:latin typeface="Verdana" panose="020B0604030504040204" pitchFamily="34" charset="0"/>
                <a:ea typeface="Verdana" panose="020B0604030504040204" pitchFamily="34" charset="0"/>
              </a:rPr>
              <a:t>adjust R</a:t>
            </a:r>
            <a:r>
              <a:rPr lang="en-US" sz="1200" baseline="30000" dirty="0">
                <a:latin typeface="Verdana" panose="020B0604030504040204" pitchFamily="34" charset="0"/>
                <a:ea typeface="Verdana" panose="020B0604030504040204" pitchFamily="34" charset="0"/>
              </a:rPr>
              <a:t>2</a:t>
            </a:r>
            <a:r>
              <a:rPr lang="en-US" sz="1200" dirty="0">
                <a:latin typeface="Verdana" panose="020B0604030504040204" pitchFamily="34" charset="0"/>
                <a:ea typeface="Verdana" panose="020B0604030504040204" pitchFamily="34" charset="0"/>
              </a:rPr>
              <a:t> = 0.4</a:t>
            </a:r>
          </a:p>
        </p:txBody>
      </p:sp>
      <p:cxnSp>
        <p:nvCxnSpPr>
          <p:cNvPr id="24" name="Straight Connector 23">
            <a:extLst>
              <a:ext uri="{FF2B5EF4-FFF2-40B4-BE49-F238E27FC236}">
                <a16:creationId xmlns:a16="http://schemas.microsoft.com/office/drawing/2014/main" id="{F9B1C6A9-399E-CABD-DD21-78965FBF64BC}"/>
              </a:ext>
            </a:extLst>
          </p:cNvPr>
          <p:cNvCxnSpPr>
            <a:cxnSpLocks/>
          </p:cNvCxnSpPr>
          <p:nvPr/>
        </p:nvCxnSpPr>
        <p:spPr bwMode="auto">
          <a:xfrm>
            <a:off x="5830459" y="1535430"/>
            <a:ext cx="0" cy="25603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37" name="Group 36">
            <a:extLst>
              <a:ext uri="{FF2B5EF4-FFF2-40B4-BE49-F238E27FC236}">
                <a16:creationId xmlns:a16="http://schemas.microsoft.com/office/drawing/2014/main" id="{E71A045B-9413-270D-886D-293F6CC78507}"/>
              </a:ext>
            </a:extLst>
          </p:cNvPr>
          <p:cNvGrpSpPr/>
          <p:nvPr/>
        </p:nvGrpSpPr>
        <p:grpSpPr>
          <a:xfrm>
            <a:off x="2733378" y="920321"/>
            <a:ext cx="6410622" cy="4254929"/>
            <a:chOff x="2733378" y="920321"/>
            <a:chExt cx="6410622" cy="4254929"/>
          </a:xfrm>
        </p:grpSpPr>
        <p:grpSp>
          <p:nvGrpSpPr>
            <p:cNvPr id="36" name="Group 35">
              <a:extLst>
                <a:ext uri="{FF2B5EF4-FFF2-40B4-BE49-F238E27FC236}">
                  <a16:creationId xmlns:a16="http://schemas.microsoft.com/office/drawing/2014/main" id="{1555BA54-2003-F952-BEA8-38596FD89172}"/>
                </a:ext>
              </a:extLst>
            </p:cNvPr>
            <p:cNvGrpSpPr/>
            <p:nvPr/>
          </p:nvGrpSpPr>
          <p:grpSpPr>
            <a:xfrm>
              <a:off x="2733378" y="920321"/>
              <a:ext cx="6410622" cy="4254929"/>
              <a:chOff x="2733378" y="920321"/>
              <a:chExt cx="6410622" cy="4254929"/>
            </a:xfrm>
          </p:grpSpPr>
          <p:grpSp>
            <p:nvGrpSpPr>
              <p:cNvPr id="22" name="Group 21">
                <a:extLst>
                  <a:ext uri="{FF2B5EF4-FFF2-40B4-BE49-F238E27FC236}">
                    <a16:creationId xmlns:a16="http://schemas.microsoft.com/office/drawing/2014/main" id="{1E35078A-C8FB-71B1-EBF4-45F0A7A144CE}"/>
                  </a:ext>
                </a:extLst>
              </p:cNvPr>
              <p:cNvGrpSpPr/>
              <p:nvPr/>
            </p:nvGrpSpPr>
            <p:grpSpPr>
              <a:xfrm>
                <a:off x="2733378" y="920321"/>
                <a:ext cx="6410622" cy="4254929"/>
                <a:chOff x="2733378" y="920321"/>
                <a:chExt cx="6410622" cy="4254929"/>
              </a:xfrm>
            </p:grpSpPr>
            <p:grpSp>
              <p:nvGrpSpPr>
                <p:cNvPr id="20" name="Group 19">
                  <a:extLst>
                    <a:ext uri="{FF2B5EF4-FFF2-40B4-BE49-F238E27FC236}">
                      <a16:creationId xmlns:a16="http://schemas.microsoft.com/office/drawing/2014/main" id="{477660C5-DC93-97EF-C895-1DBE8CBB991F}"/>
                    </a:ext>
                  </a:extLst>
                </p:cNvPr>
                <p:cNvGrpSpPr/>
                <p:nvPr/>
              </p:nvGrpSpPr>
              <p:grpSpPr>
                <a:xfrm>
                  <a:off x="2733378" y="920321"/>
                  <a:ext cx="3591222" cy="1688288"/>
                  <a:chOff x="2733378" y="920321"/>
                  <a:chExt cx="3591222" cy="1688288"/>
                </a:xfrm>
              </p:grpSpPr>
              <p:pic>
                <p:nvPicPr>
                  <p:cNvPr id="12" name="Picture 11" descr="A microscope view of a cell&#10;&#10;Description automatically generated with medium confidence">
                    <a:extLst>
                      <a:ext uri="{FF2B5EF4-FFF2-40B4-BE49-F238E27FC236}">
                        <a16:creationId xmlns:a16="http://schemas.microsoft.com/office/drawing/2014/main" id="{F03AB1D5-FD01-FA85-AD0A-6DEDFD4501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26919" t="42267" r="24063" b="-2444"/>
                  <a:stretch/>
                </p:blipFill>
                <p:spPr>
                  <a:xfrm>
                    <a:off x="2733378" y="920321"/>
                    <a:ext cx="2444750" cy="1688288"/>
                  </a:xfrm>
                  <a:prstGeom prst="rect">
                    <a:avLst/>
                  </a:prstGeom>
                </p:spPr>
              </p:pic>
              <p:cxnSp>
                <p:nvCxnSpPr>
                  <p:cNvPr id="16" name="Straight Connector 15">
                    <a:extLst>
                      <a:ext uri="{FF2B5EF4-FFF2-40B4-BE49-F238E27FC236}">
                        <a16:creationId xmlns:a16="http://schemas.microsoft.com/office/drawing/2014/main" id="{0F299463-FF01-410B-0114-AC1EDE61F0C7}"/>
                      </a:ext>
                    </a:extLst>
                  </p:cNvPr>
                  <p:cNvCxnSpPr>
                    <a:cxnSpLocks/>
                  </p:cNvCxnSpPr>
                  <p:nvPr/>
                </p:nvCxnSpPr>
                <p:spPr bwMode="auto">
                  <a:xfrm>
                    <a:off x="5105400" y="1428750"/>
                    <a:ext cx="1219200" cy="106680"/>
                  </a:xfrm>
                  <a:prstGeom prst="line">
                    <a:avLst/>
                  </a:prstGeom>
                  <a:solidFill>
                    <a:schemeClr val="accent1"/>
                  </a:solidFill>
                  <a:ln w="31750" cap="flat" cmpd="sng" algn="ctr">
                    <a:solidFill>
                      <a:srgbClr val="000000"/>
                    </a:solidFill>
                    <a:prstDash val="solid"/>
                    <a:round/>
                    <a:headEnd type="none" w="med" len="med"/>
                    <a:tailEnd type="arrow" w="med" len="med"/>
                  </a:ln>
                  <a:effectLst/>
                </p:spPr>
              </p:cxnSp>
            </p:grpSp>
            <p:grpSp>
              <p:nvGrpSpPr>
                <p:cNvPr id="21" name="Group 20">
                  <a:extLst>
                    <a:ext uri="{FF2B5EF4-FFF2-40B4-BE49-F238E27FC236}">
                      <a16:creationId xmlns:a16="http://schemas.microsoft.com/office/drawing/2014/main" id="{648D5232-FDE4-9D07-8895-D5B6DEB2971A}"/>
                    </a:ext>
                  </a:extLst>
                </p:cNvPr>
                <p:cNvGrpSpPr/>
                <p:nvPr/>
              </p:nvGrpSpPr>
              <p:grpSpPr>
                <a:xfrm>
                  <a:off x="6748995" y="2985984"/>
                  <a:ext cx="2395005" cy="2189266"/>
                  <a:chOff x="6748995" y="2985984"/>
                  <a:chExt cx="2395005" cy="2189266"/>
                </a:xfrm>
              </p:grpSpPr>
              <p:pic>
                <p:nvPicPr>
                  <p:cNvPr id="14" name="Picture 13" descr="A close-up of a microscope&#10;&#10;Description automatically generated">
                    <a:extLst>
                      <a:ext uri="{FF2B5EF4-FFF2-40B4-BE49-F238E27FC236}">
                        <a16:creationId xmlns:a16="http://schemas.microsoft.com/office/drawing/2014/main" id="{311D040D-0829-EE16-2F57-007A5F0FA6B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21316" t="38384" r="30115" b="3222"/>
                  <a:stretch/>
                </p:blipFill>
                <p:spPr>
                  <a:xfrm>
                    <a:off x="6748995" y="3555528"/>
                    <a:ext cx="2395005" cy="1619722"/>
                  </a:xfrm>
                  <a:prstGeom prst="rect">
                    <a:avLst/>
                  </a:prstGeom>
                </p:spPr>
              </p:pic>
              <p:cxnSp>
                <p:nvCxnSpPr>
                  <p:cNvPr id="18" name="Straight Connector 17">
                    <a:extLst>
                      <a:ext uri="{FF2B5EF4-FFF2-40B4-BE49-F238E27FC236}">
                        <a16:creationId xmlns:a16="http://schemas.microsoft.com/office/drawing/2014/main" id="{64AF9889-9F01-4B56-A463-D545D81211EE}"/>
                      </a:ext>
                    </a:extLst>
                  </p:cNvPr>
                  <p:cNvCxnSpPr>
                    <a:cxnSpLocks/>
                  </p:cNvCxnSpPr>
                  <p:nvPr/>
                </p:nvCxnSpPr>
                <p:spPr bwMode="auto">
                  <a:xfrm flipV="1">
                    <a:off x="8343900" y="2985984"/>
                    <a:ext cx="685800" cy="569544"/>
                  </a:xfrm>
                  <a:prstGeom prst="line">
                    <a:avLst/>
                  </a:prstGeom>
                  <a:solidFill>
                    <a:schemeClr val="accent1"/>
                  </a:solidFill>
                  <a:ln w="31750" cap="flat" cmpd="sng" algn="ctr">
                    <a:solidFill>
                      <a:srgbClr val="000000"/>
                    </a:solidFill>
                    <a:prstDash val="solid"/>
                    <a:round/>
                    <a:headEnd type="none" w="med" len="med"/>
                    <a:tailEnd type="arrow" w="med" len="med"/>
                  </a:ln>
                  <a:effectLst/>
                </p:spPr>
              </p:cxnSp>
            </p:grpSp>
          </p:grpSp>
          <p:sp>
            <p:nvSpPr>
              <p:cNvPr id="32" name="TextBox 31">
                <a:extLst>
                  <a:ext uri="{FF2B5EF4-FFF2-40B4-BE49-F238E27FC236}">
                    <a16:creationId xmlns:a16="http://schemas.microsoft.com/office/drawing/2014/main" id="{DD0DE2CF-5F25-4EA4-7233-3646B0E5CF73}"/>
                  </a:ext>
                </a:extLst>
              </p:cNvPr>
              <p:cNvSpPr txBox="1"/>
              <p:nvPr/>
            </p:nvSpPr>
            <p:spPr>
              <a:xfrm>
                <a:off x="3092403" y="999351"/>
                <a:ext cx="1676394" cy="276999"/>
              </a:xfrm>
              <a:prstGeom prst="rect">
                <a:avLst/>
              </a:prstGeom>
              <a:noFill/>
            </p:spPr>
            <p:txBody>
              <a:bodyPr wrap="square" rtlCol="0">
                <a:spAutoFit/>
              </a:bodyPr>
              <a:lstStyle/>
              <a:p>
                <a:r>
                  <a:rPr lang="en-US" sz="1200" dirty="0">
                    <a:solidFill>
                      <a:srgbClr val="000000"/>
                    </a:solidFill>
                  </a:rPr>
                  <a:t>Lots small, low copy</a:t>
                </a:r>
              </a:p>
            </p:txBody>
          </p:sp>
        </p:grpSp>
        <p:sp>
          <p:nvSpPr>
            <p:cNvPr id="33" name="TextBox 32">
              <a:extLst>
                <a:ext uri="{FF2B5EF4-FFF2-40B4-BE49-F238E27FC236}">
                  <a16:creationId xmlns:a16="http://schemas.microsoft.com/office/drawing/2014/main" id="{38A3B55F-27B2-21A2-A4DD-18730FD1BF55}"/>
                </a:ext>
              </a:extLst>
            </p:cNvPr>
            <p:cNvSpPr txBox="1"/>
            <p:nvPr/>
          </p:nvSpPr>
          <p:spPr>
            <a:xfrm>
              <a:off x="7239000" y="4707835"/>
              <a:ext cx="1676394" cy="276999"/>
            </a:xfrm>
            <a:prstGeom prst="rect">
              <a:avLst/>
            </a:prstGeom>
            <a:noFill/>
          </p:spPr>
          <p:txBody>
            <a:bodyPr wrap="square" rtlCol="0">
              <a:spAutoFit/>
            </a:bodyPr>
            <a:lstStyle/>
            <a:p>
              <a:r>
                <a:rPr lang="en-US" sz="1200" dirty="0">
                  <a:solidFill>
                    <a:srgbClr val="000000"/>
                  </a:solidFill>
                </a:rPr>
                <a:t>Few big, high copy</a:t>
              </a:r>
            </a:p>
          </p:txBody>
        </p:sp>
      </p:grpSp>
      <p:grpSp>
        <p:nvGrpSpPr>
          <p:cNvPr id="17" name="Group 16">
            <a:extLst>
              <a:ext uri="{FF2B5EF4-FFF2-40B4-BE49-F238E27FC236}">
                <a16:creationId xmlns:a16="http://schemas.microsoft.com/office/drawing/2014/main" id="{CF8FEE1E-4188-39AC-DDFE-E3986019B95C}"/>
              </a:ext>
            </a:extLst>
          </p:cNvPr>
          <p:cNvGrpSpPr/>
          <p:nvPr/>
        </p:nvGrpSpPr>
        <p:grpSpPr>
          <a:xfrm>
            <a:off x="1295400" y="4192741"/>
            <a:ext cx="3587326" cy="207809"/>
            <a:chOff x="1295400" y="4192741"/>
            <a:chExt cx="3587326" cy="207809"/>
          </a:xfrm>
        </p:grpSpPr>
        <p:grpSp>
          <p:nvGrpSpPr>
            <p:cNvPr id="13" name="Group 12">
              <a:extLst>
                <a:ext uri="{FF2B5EF4-FFF2-40B4-BE49-F238E27FC236}">
                  <a16:creationId xmlns:a16="http://schemas.microsoft.com/office/drawing/2014/main" id="{3D764DA5-D5FD-37B1-4E11-DAEF5A893E6D}"/>
                </a:ext>
              </a:extLst>
            </p:cNvPr>
            <p:cNvGrpSpPr/>
            <p:nvPr/>
          </p:nvGrpSpPr>
          <p:grpSpPr>
            <a:xfrm>
              <a:off x="1295400" y="4192741"/>
              <a:ext cx="3587326" cy="184666"/>
              <a:chOff x="1295400" y="4192741"/>
              <a:chExt cx="3587326" cy="184666"/>
            </a:xfrm>
          </p:grpSpPr>
          <p:sp>
            <p:nvSpPr>
              <p:cNvPr id="3" name="TextBox 2">
                <a:extLst>
                  <a:ext uri="{FF2B5EF4-FFF2-40B4-BE49-F238E27FC236}">
                    <a16:creationId xmlns:a16="http://schemas.microsoft.com/office/drawing/2014/main" id="{B41A71BE-082F-082A-2C13-3D8A50FB9341}"/>
                  </a:ext>
                </a:extLst>
              </p:cNvPr>
              <p:cNvSpPr txBox="1"/>
              <p:nvPr/>
            </p:nvSpPr>
            <p:spPr>
              <a:xfrm>
                <a:off x="1295400" y="4192741"/>
                <a:ext cx="609606" cy="184666"/>
              </a:xfrm>
              <a:prstGeom prst="rect">
                <a:avLst/>
              </a:prstGeom>
              <a:solidFill>
                <a:schemeClr val="tx1"/>
              </a:solidFill>
            </p:spPr>
            <p:txBody>
              <a:bodyPr wrap="square" rtlCol="0">
                <a:spAutoFit/>
              </a:bodyPr>
              <a:lstStyle/>
              <a:p>
                <a:r>
                  <a:rPr lang="en-US" sz="600" dirty="0">
                    <a:solidFill>
                      <a:srgbClr val="000000"/>
                    </a:solidFill>
                  </a:rPr>
                  <a:t>5e+05</a:t>
                </a:r>
              </a:p>
            </p:txBody>
          </p:sp>
          <p:grpSp>
            <p:nvGrpSpPr>
              <p:cNvPr id="11" name="Group 10">
                <a:extLst>
                  <a:ext uri="{FF2B5EF4-FFF2-40B4-BE49-F238E27FC236}">
                    <a16:creationId xmlns:a16="http://schemas.microsoft.com/office/drawing/2014/main" id="{F9E97C16-339B-88CF-E419-3653D004ABD9}"/>
                  </a:ext>
                </a:extLst>
              </p:cNvPr>
              <p:cNvGrpSpPr/>
              <p:nvPr/>
            </p:nvGrpSpPr>
            <p:grpSpPr>
              <a:xfrm>
                <a:off x="3236419" y="4192741"/>
                <a:ext cx="1646307" cy="184666"/>
                <a:chOff x="3236419" y="4192741"/>
                <a:chExt cx="1646307" cy="184666"/>
              </a:xfrm>
            </p:grpSpPr>
            <p:sp>
              <p:nvSpPr>
                <p:cNvPr id="5" name="TextBox 4">
                  <a:extLst>
                    <a:ext uri="{FF2B5EF4-FFF2-40B4-BE49-F238E27FC236}">
                      <a16:creationId xmlns:a16="http://schemas.microsoft.com/office/drawing/2014/main" id="{C3405578-E1D6-3C7F-2DDF-AE348F9265C7}"/>
                    </a:ext>
                  </a:extLst>
                </p:cNvPr>
                <p:cNvSpPr txBox="1"/>
                <p:nvPr/>
              </p:nvSpPr>
              <p:spPr>
                <a:xfrm>
                  <a:off x="3236419" y="4192741"/>
                  <a:ext cx="609606" cy="184666"/>
                </a:xfrm>
                <a:prstGeom prst="rect">
                  <a:avLst/>
                </a:prstGeom>
                <a:solidFill>
                  <a:schemeClr val="tx1"/>
                </a:solidFill>
              </p:spPr>
              <p:txBody>
                <a:bodyPr wrap="square" rtlCol="0">
                  <a:spAutoFit/>
                </a:bodyPr>
                <a:lstStyle/>
                <a:p>
                  <a:r>
                    <a:rPr lang="en-US" sz="600" dirty="0">
                      <a:solidFill>
                        <a:srgbClr val="000000"/>
                      </a:solidFill>
                    </a:rPr>
                    <a:t>1.5e+06</a:t>
                  </a:r>
                </a:p>
              </p:txBody>
            </p:sp>
            <p:sp>
              <p:nvSpPr>
                <p:cNvPr id="6" name="TextBox 5">
                  <a:extLst>
                    <a:ext uri="{FF2B5EF4-FFF2-40B4-BE49-F238E27FC236}">
                      <a16:creationId xmlns:a16="http://schemas.microsoft.com/office/drawing/2014/main" id="{2097DBD2-6566-73C5-F575-A1A9F162EB3E}"/>
                    </a:ext>
                  </a:extLst>
                </p:cNvPr>
                <p:cNvSpPr txBox="1"/>
                <p:nvPr/>
              </p:nvSpPr>
              <p:spPr>
                <a:xfrm>
                  <a:off x="4273120" y="4192741"/>
                  <a:ext cx="609606" cy="184666"/>
                </a:xfrm>
                <a:prstGeom prst="rect">
                  <a:avLst/>
                </a:prstGeom>
                <a:solidFill>
                  <a:schemeClr val="tx1"/>
                </a:solidFill>
              </p:spPr>
              <p:txBody>
                <a:bodyPr wrap="square" rtlCol="0">
                  <a:spAutoFit/>
                </a:bodyPr>
                <a:lstStyle/>
                <a:p>
                  <a:r>
                    <a:rPr lang="en-US" sz="600" dirty="0">
                      <a:solidFill>
                        <a:srgbClr val="000000"/>
                      </a:solidFill>
                    </a:rPr>
                    <a:t>2e+06</a:t>
                  </a:r>
                </a:p>
              </p:txBody>
            </p:sp>
          </p:grpSp>
        </p:grpSp>
        <p:sp>
          <p:nvSpPr>
            <p:cNvPr id="15" name="TextBox 14">
              <a:extLst>
                <a:ext uri="{FF2B5EF4-FFF2-40B4-BE49-F238E27FC236}">
                  <a16:creationId xmlns:a16="http://schemas.microsoft.com/office/drawing/2014/main" id="{3ECCF045-DA68-98ED-DD66-059C2B098E9B}"/>
                </a:ext>
              </a:extLst>
            </p:cNvPr>
            <p:cNvSpPr txBox="1"/>
            <p:nvPr/>
          </p:nvSpPr>
          <p:spPr>
            <a:xfrm>
              <a:off x="2070625" y="4215884"/>
              <a:ext cx="1013394" cy="184666"/>
            </a:xfrm>
            <a:prstGeom prst="rect">
              <a:avLst/>
            </a:prstGeom>
            <a:solidFill>
              <a:schemeClr val="tx1"/>
            </a:solidFill>
          </p:spPr>
          <p:txBody>
            <a:bodyPr wrap="square" rtlCol="0">
              <a:spAutoFit/>
            </a:bodyPr>
            <a:lstStyle/>
            <a:p>
              <a:pPr algn="ctr"/>
              <a:endParaRPr lang="en-US" sz="600" dirty="0">
                <a:solidFill>
                  <a:srgbClr val="000000"/>
                </a:solidFill>
              </a:endParaRPr>
            </a:p>
          </p:txBody>
        </p:sp>
      </p:grpSp>
      <p:sp>
        <p:nvSpPr>
          <p:cNvPr id="8" name="TextBox 7">
            <a:extLst>
              <a:ext uri="{FF2B5EF4-FFF2-40B4-BE49-F238E27FC236}">
                <a16:creationId xmlns:a16="http://schemas.microsoft.com/office/drawing/2014/main" id="{029CB85C-EE64-7E8E-391E-676B49078DAC}"/>
              </a:ext>
            </a:extLst>
          </p:cNvPr>
          <p:cNvSpPr txBox="1"/>
          <p:nvPr/>
        </p:nvSpPr>
        <p:spPr>
          <a:xfrm>
            <a:off x="1950916" y="4178358"/>
            <a:ext cx="1097280" cy="274320"/>
          </a:xfrm>
          <a:prstGeom prst="rect">
            <a:avLst/>
          </a:prstGeom>
          <a:noFill/>
        </p:spPr>
        <p:txBody>
          <a:bodyPr wrap="square" rtlCol="0">
            <a:spAutoFit/>
          </a:bodyPr>
          <a:lstStyle/>
          <a:p>
            <a:pPr algn="ctr"/>
            <a:r>
              <a:rPr lang="en-US" sz="600" dirty="0">
                <a:solidFill>
                  <a:srgbClr val="000000"/>
                </a:solidFill>
              </a:rPr>
              <a:t>1e+06</a:t>
            </a:r>
          </a:p>
          <a:p>
            <a:pPr algn="ctr"/>
            <a:r>
              <a:rPr lang="en-US" sz="600" dirty="0">
                <a:solidFill>
                  <a:srgbClr val="000000"/>
                </a:solidFill>
              </a:rPr>
              <a:t>qPCR (gene copies/mg)</a:t>
            </a:r>
          </a:p>
        </p:txBody>
      </p:sp>
    </p:spTree>
    <p:custDataLst>
      <p:tags r:id="rId1"/>
    </p:custDataLst>
    <p:extLst>
      <p:ext uri="{BB962C8B-B14F-4D97-AF65-F5344CB8AC3E}">
        <p14:creationId xmlns:p14="http://schemas.microsoft.com/office/powerpoint/2010/main" val="1300075758"/>
      </p:ext>
    </p:extLst>
  </p:cSld>
  <p:clrMapOvr>
    <a:masterClrMapping/>
  </p:clrMapOvr>
  <mc:AlternateContent xmlns:mc="http://schemas.openxmlformats.org/markup-compatibility/2006" xmlns:p14="http://schemas.microsoft.com/office/powerpoint/2010/main">
    <mc:Choice Requires="p14">
      <p:transition spd="slow" p14:dur="2000" advTm="77643"/>
    </mc:Choice>
    <mc:Fallback xmlns="">
      <p:transition spd="slow" advTm="77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3A86A75C-4F4B-4683-9AE1-C65F6400EC91}">
      <p14:laserTraceLst xmlns:p14="http://schemas.microsoft.com/office/powerpoint/2010/main">
        <p14:tracePtLst>
          <p14:tracePt t="13322" x="2752725" y="5138738"/>
          <p14:tracePt t="13330" x="2938463" y="5114925"/>
          <p14:tracePt t="13341" x="3443288" y="5038725"/>
          <p14:tracePt t="13358" x="4448175" y="4814888"/>
          <p14:tracePt t="13374" x="5110163" y="4524375"/>
          <p14:tracePt t="13391" x="5629275" y="4248150"/>
          <p14:tracePt t="13407" x="5929313" y="4024313"/>
          <p14:tracePt t="13424" x="5981700" y="3890963"/>
          <p14:tracePt t="13441" x="5981700" y="3829050"/>
          <p14:tracePt t="13457" x="5967413" y="3790950"/>
          <p14:tracePt t="13473" x="5957888" y="3767138"/>
          <p14:tracePt t="13491" x="5948363" y="3752850"/>
          <p14:tracePt t="13507" x="5943600" y="3752850"/>
          <p14:tracePt t="13525" x="5938838" y="3752850"/>
          <p14:tracePt t="13541" x="5891213" y="3762375"/>
          <p14:tracePt t="13558" x="5762625" y="3829050"/>
          <p14:tracePt t="13574" x="5662613" y="3886200"/>
          <p14:tracePt t="13590" x="5634038" y="3910013"/>
          <p14:tracePt t="13608" x="5629275" y="3914775"/>
          <p14:tracePt t="13627" x="5634038" y="3914775"/>
          <p14:tracePt t="13641" x="5643563" y="3905250"/>
          <p14:tracePt t="13663" x="5662613" y="3895725"/>
          <p14:tracePt t="13676" x="5810250" y="3800475"/>
          <p14:tracePt t="13690" x="5838825" y="3771900"/>
          <p14:tracePt t="13707" x="5853113" y="3757613"/>
          <p14:tracePt t="13724" x="5886450" y="3681413"/>
          <p14:tracePt t="13740" x="5886450" y="3648075"/>
          <p14:tracePt t="13757" x="5886450" y="3605213"/>
          <p14:tracePt t="13773" x="5886450" y="3586163"/>
          <p14:tracePt t="13996" x="5891213" y="3586163"/>
          <p14:tracePt t="14004" x="5895975" y="3581400"/>
          <p14:tracePt t="14012" x="5905500" y="3571875"/>
          <p14:tracePt t="14025" x="5938838" y="3552825"/>
          <p14:tracePt t="14041" x="6248400" y="3338513"/>
          <p14:tracePt t="14057" x="6567488" y="3138488"/>
          <p14:tracePt t="14073" x="6858000" y="2943225"/>
          <p14:tracePt t="14090" x="7105650" y="2771775"/>
          <p14:tracePt t="14107" x="7253288" y="2638425"/>
          <p14:tracePt t="14124" x="7324725" y="2533650"/>
          <p14:tracePt t="14141" x="7362825" y="2433638"/>
          <p14:tracePt t="14158" x="7381875" y="2314575"/>
          <p14:tracePt t="14174" x="7381875" y="2209800"/>
          <p14:tracePt t="14190" x="7367588" y="2105025"/>
          <p14:tracePt t="14208" x="7329488" y="1971675"/>
          <p14:tracePt t="14224" x="7300913" y="1885950"/>
          <p14:tracePt t="14240" x="7262813" y="1809750"/>
          <p14:tracePt t="14258" x="7229475" y="1738313"/>
          <p14:tracePt t="14274" x="7177088" y="1671638"/>
          <p14:tracePt t="14291" x="7110413" y="1600200"/>
          <p14:tracePt t="14308" x="7053263" y="1552575"/>
          <p14:tracePt t="14325" x="6958013" y="1490663"/>
          <p14:tracePt t="14340" x="6896100" y="1443038"/>
          <p14:tracePt t="14357" x="6810375" y="1390650"/>
          <p14:tracePt t="14374" x="6715125" y="1338263"/>
          <p14:tracePt t="14390" x="6619875" y="1290638"/>
          <p14:tracePt t="14407" x="6543675" y="1257300"/>
          <p14:tracePt t="14424" x="6477000" y="1238250"/>
          <p14:tracePt t="14440" x="6410325" y="1223963"/>
          <p14:tracePt t="14457" x="6343650" y="1223963"/>
          <p14:tracePt t="14474" x="6262688" y="1223963"/>
          <p14:tracePt t="14490" x="6191250" y="1247775"/>
          <p14:tracePt t="14507" x="6115050" y="1285875"/>
          <p14:tracePt t="14524" x="6029325" y="1338263"/>
          <p14:tracePt t="14540" x="5938838" y="1414463"/>
          <p14:tracePt t="14557" x="5853113" y="1490663"/>
          <p14:tracePt t="14574" x="5776913" y="1566863"/>
          <p14:tracePt t="14590" x="5700713" y="1647825"/>
          <p14:tracePt t="14607" x="5586413" y="1785938"/>
          <p14:tracePt t="14624" x="5510213" y="1905000"/>
          <p14:tracePt t="14641" x="5448300" y="2028825"/>
          <p14:tracePt t="14657" x="5410200" y="2166938"/>
          <p14:tracePt t="14674" x="5372100" y="2328863"/>
          <p14:tracePt t="14691" x="5329238" y="2566988"/>
          <p14:tracePt t="14707" x="5329238" y="2724150"/>
          <p14:tracePt t="14725" x="5343525" y="2838450"/>
          <p14:tracePt t="14741" x="5381625" y="2947988"/>
          <p14:tracePt t="14757" x="5434013" y="3038475"/>
          <p14:tracePt t="14774" x="5495925" y="3133725"/>
          <p14:tracePt t="14791" x="5572125" y="3214688"/>
          <p14:tracePt t="14807" x="5653088" y="3276600"/>
          <p14:tracePt t="14824" x="5738813" y="3333750"/>
          <p14:tracePt t="14841" x="5829300" y="3348038"/>
          <p14:tracePt t="14857" x="5862638" y="3348038"/>
          <p14:tracePt t="14873" x="6038850" y="3324225"/>
          <p14:tracePt t="14890" x="6210300" y="3257550"/>
          <p14:tracePt t="14908" x="6391275" y="3167063"/>
          <p14:tracePt t="14924" x="6586538" y="3048000"/>
          <p14:tracePt t="14940" x="6738938" y="2943225"/>
          <p14:tracePt t="14957" x="6877050" y="2847975"/>
          <p14:tracePt t="14974" x="7062788" y="2681288"/>
          <p14:tracePt t="14990" x="7181850" y="2543175"/>
          <p14:tracePt t="15007" x="7310438" y="2347913"/>
          <p14:tracePt t="15025" x="7396163" y="2190750"/>
          <p14:tracePt t="15041" x="7453313" y="2085975"/>
          <p14:tracePt t="15057" x="7486650" y="1985963"/>
          <p14:tracePt t="15073" x="7496175" y="1900238"/>
          <p14:tracePt t="15091" x="7496175" y="1824038"/>
          <p14:tracePt t="15108" x="7477125" y="1704975"/>
          <p14:tracePt t="15124" x="7443788" y="1643063"/>
          <p14:tracePt t="15141" x="7405688" y="1595438"/>
          <p14:tracePt t="15157" x="7324725" y="1538288"/>
          <p14:tracePt t="15174" x="7196138" y="1481138"/>
          <p14:tracePt t="15190" x="7024688" y="1414463"/>
          <p14:tracePt t="15208" x="6853238" y="1381125"/>
          <p14:tracePt t="15224" x="6681788" y="1366838"/>
          <p14:tracePt t="15241" x="6448425" y="1381125"/>
          <p14:tracePt t="15257" x="6343650" y="1414463"/>
          <p14:tracePt t="15274" x="6248400" y="1457325"/>
          <p14:tracePt t="15291" x="6167438" y="1533525"/>
          <p14:tracePt t="15307" x="6076950" y="1652588"/>
          <p14:tracePt t="15324" x="6000750" y="1809750"/>
          <p14:tracePt t="15341" x="5938838" y="2014538"/>
          <p14:tracePt t="15357" x="5900738" y="2343150"/>
          <p14:tracePt t="15373" x="5910263" y="2533650"/>
          <p14:tracePt t="15390" x="5953125" y="2709863"/>
          <p14:tracePt t="15407" x="6034088" y="2862263"/>
          <p14:tracePt t="15424" x="6157913" y="3005138"/>
          <p14:tracePt t="15441" x="6357938" y="3152775"/>
          <p14:tracePt t="15458" x="6591300" y="3286125"/>
          <p14:tracePt t="15474" x="6791325" y="3348038"/>
          <p14:tracePt t="15490" x="6996113" y="3362325"/>
          <p14:tracePt t="15491" x="7081838" y="3357563"/>
          <p14:tracePt t="15507" x="7248525" y="3324225"/>
          <p14:tracePt t="15524" x="7448550" y="3238500"/>
          <p14:tracePt t="15540" x="7658100" y="3114675"/>
          <p14:tracePt t="15557" x="7839075" y="2905125"/>
          <p14:tracePt t="15574" x="7943850" y="2652713"/>
          <p14:tracePt t="15591" x="7958138" y="2381250"/>
          <p14:tracePt t="15608" x="7900988" y="2224088"/>
          <p14:tracePt t="15624" x="7800975" y="2062163"/>
          <p14:tracePt t="15640" x="7672388" y="1919288"/>
          <p14:tracePt t="15658" x="7534275" y="1809750"/>
          <p14:tracePt t="15674" x="7362825" y="1685925"/>
          <p14:tracePt t="15691" x="7143750" y="1562100"/>
          <p14:tracePt t="15708" x="6872288" y="1443038"/>
          <p14:tracePt t="15724" x="6510338" y="1333500"/>
          <p14:tracePt t="15742" x="5872163" y="1238250"/>
          <p14:tracePt t="15757" x="5576888" y="1228725"/>
          <p14:tracePt t="15775" x="5419725" y="1233488"/>
          <p14:tracePt t="15791" x="5314950" y="1271588"/>
          <p14:tracePt t="15808" x="5195888" y="1333500"/>
          <p14:tracePt t="15824" x="5095875" y="1443038"/>
          <p14:tracePt t="15841" x="5062538" y="1595438"/>
          <p14:tracePt t="15857" x="5095875" y="1766888"/>
          <p14:tracePt t="15875" x="5281613" y="2043113"/>
          <p14:tracePt t="15890" x="5495925" y="2247900"/>
          <p14:tracePt t="15907" x="5700713" y="2371725"/>
          <p14:tracePt t="15924" x="5867400" y="2414588"/>
          <p14:tracePt t="15940" x="6010275" y="2419350"/>
          <p14:tracePt t="15957" x="6153150" y="2409825"/>
          <p14:tracePt t="15975" x="6396038" y="2381250"/>
          <p14:tracePt t="15991" x="6738938" y="2324100"/>
          <p14:tracePt t="16008" x="7219950" y="2152650"/>
          <p14:tracePt t="16023" x="7358063" y="2047875"/>
          <p14:tracePt t="16040" x="7434263" y="1966913"/>
          <p14:tracePt t="16057" x="7477125" y="1895475"/>
          <p14:tracePt t="16074" x="7486650" y="1843088"/>
          <p14:tracePt t="16091" x="7491413" y="1800225"/>
          <p14:tracePt t="16107" x="7477125" y="1766888"/>
          <p14:tracePt t="16124" x="7443788" y="1728788"/>
          <p14:tracePt t="16141" x="7329488" y="1666875"/>
          <p14:tracePt t="16157" x="7229475" y="1628775"/>
          <p14:tracePt t="16175" x="7129463" y="1609725"/>
          <p14:tracePt t="16191" x="7043738" y="1604963"/>
          <p14:tracePt t="16208" x="6972300" y="1624013"/>
          <p14:tracePt t="16224" x="6886575" y="1671638"/>
          <p14:tracePt t="16241" x="6772275" y="1833563"/>
          <p14:tracePt t="16258" x="6753225" y="1971675"/>
          <p14:tracePt t="16275" x="6767513" y="2114550"/>
          <p14:tracePt t="16291" x="6819900" y="2228850"/>
          <p14:tracePt t="16308" x="6891338" y="2333625"/>
          <p14:tracePt t="16324" x="6962775" y="2414588"/>
          <p14:tracePt t="16340" x="7034213" y="2466975"/>
          <p14:tracePt t="16358" x="7105650" y="2505075"/>
          <p14:tracePt t="16375" x="7181850" y="2552700"/>
          <p14:tracePt t="16390" x="7200900" y="2562225"/>
          <p14:tracePt t="16408" x="7239000" y="2581275"/>
          <p14:tracePt t="16424" x="7253288" y="2600325"/>
          <p14:tracePt t="16440" x="7262813" y="2609850"/>
          <p14:tracePt t="16457" x="7262813" y="2619375"/>
          <p14:tracePt t="16475" x="7267575" y="2624138"/>
          <p14:tracePt t="16491" x="7277100" y="2628900"/>
          <p14:tracePt t="16507" x="7277100" y="2633663"/>
          <p14:tracePt t="16523" x="7281863" y="2638425"/>
          <p14:tracePt t="16540" x="7286625" y="2643188"/>
          <p14:tracePt t="16557" x="7300913" y="2643188"/>
          <p14:tracePt t="16574" x="7310438" y="2643188"/>
          <p14:tracePt t="16591" x="7339013" y="2643188"/>
          <p14:tracePt t="16607" x="7386638" y="2643188"/>
          <p14:tracePt t="16623" x="7448550" y="2638425"/>
          <p14:tracePt t="16641" x="7519988" y="2628900"/>
          <p14:tracePt t="16658" x="7634288" y="2624138"/>
          <p14:tracePt t="16674" x="7691438" y="2614613"/>
          <p14:tracePt t="16691" x="7758113" y="2600325"/>
          <p14:tracePt t="16708" x="7829550" y="2586038"/>
          <p14:tracePt t="16724" x="7886700" y="2566988"/>
          <p14:tracePt t="16741" x="7939088" y="2552700"/>
          <p14:tracePt t="16758" x="8005763" y="2538413"/>
          <p14:tracePt t="16774" x="8048625" y="2524125"/>
          <p14:tracePt t="16790" x="8086725" y="2509838"/>
          <p14:tracePt t="16807" x="8120063" y="2495550"/>
          <p14:tracePt t="16824" x="8148638" y="2481263"/>
          <p14:tracePt t="16841" x="8181975" y="2466975"/>
          <p14:tracePt t="16858" x="8215313" y="2462213"/>
          <p14:tracePt t="16875" x="8253413" y="2447925"/>
          <p14:tracePt t="16875" x="8277225" y="2443163"/>
          <p14:tracePt t="16890" x="8296275" y="2438400"/>
          <p14:tracePt t="16909" x="8362950" y="2424113"/>
          <p14:tracePt t="16924" x="8415338" y="2414588"/>
          <p14:tracePt t="16941" x="8472488" y="2390775"/>
          <p14:tracePt t="16958" x="8515350" y="2376488"/>
          <p14:tracePt t="16974" x="8567738" y="2357438"/>
          <p14:tracePt t="16991" x="8620125" y="2343150"/>
          <p14:tracePt t="17007" x="8653463" y="2338388"/>
          <p14:tracePt t="17023" x="8686800" y="2328863"/>
          <p14:tracePt t="17040" x="8720138" y="2319338"/>
          <p14:tracePt t="17057" x="8767763" y="2305050"/>
          <p14:tracePt t="17073" x="8805863" y="2290763"/>
          <p14:tracePt t="17090" x="8843963" y="2276475"/>
          <p14:tracePt t="17108" x="8886825" y="2257425"/>
          <p14:tracePt t="17124" x="8934450" y="2243138"/>
          <p14:tracePt t="17140" x="8972550" y="2224088"/>
          <p14:tracePt t="17158" x="9029700" y="2195513"/>
          <p14:tracePt t="17174" x="9077325" y="2181225"/>
          <p14:tracePt t="17190" x="9129713" y="2162175"/>
          <p14:tracePt t="17399" x="9029700" y="2362200"/>
          <p14:tracePt t="17407" x="8920163" y="2466975"/>
          <p14:tracePt t="17424" x="8691563" y="2690813"/>
          <p14:tracePt t="17440" x="8510588" y="2862263"/>
          <p14:tracePt t="17457" x="8382000" y="2981325"/>
          <p14:tracePt t="17474" x="8305800" y="3048000"/>
          <p14:tracePt t="17491" x="8239125" y="3086100"/>
          <p14:tracePt t="17508" x="8172450" y="3114675"/>
          <p14:tracePt t="17524" x="8048625" y="3152775"/>
          <p14:tracePt t="17541" x="7705725" y="3224213"/>
          <p14:tracePt t="17558" x="7300913" y="3286125"/>
          <p14:tracePt t="17574" x="6829425" y="3357563"/>
          <p14:tracePt t="17591" x="6500813" y="3414713"/>
          <p14:tracePt t="17608" x="6381750" y="3448050"/>
          <p14:tracePt t="17624" x="6324600" y="3467100"/>
          <p14:tracePt t="17641" x="6296025" y="3476625"/>
          <p14:tracePt t="17658" x="6286500" y="3486150"/>
          <p14:tracePt t="17714" x="6291263" y="3486150"/>
          <p14:tracePt t="17730" x="6296025" y="3486150"/>
          <p14:tracePt t="17738" x="6305550" y="3481388"/>
          <p14:tracePt t="17746" x="6329363" y="3471863"/>
          <p14:tracePt t="17756" x="6386513" y="3452813"/>
          <p14:tracePt t="17774" x="6524625" y="3419475"/>
          <p14:tracePt t="17792" x="6757988" y="3362325"/>
          <p14:tracePt t="17807" x="6962775" y="3305175"/>
          <p14:tracePt t="17825" x="7153275" y="3262313"/>
          <p14:tracePt t="17841" x="7315200" y="3214688"/>
          <p14:tracePt t="17857" x="7491413" y="3148013"/>
          <p14:tracePt t="17874" x="7629525" y="3090863"/>
          <p14:tracePt t="17891" x="7753350" y="3033713"/>
          <p14:tracePt t="17908" x="7853363" y="2986088"/>
          <p14:tracePt t="17924" x="7939088" y="2952750"/>
          <p14:tracePt t="17940" x="8043863" y="2900363"/>
          <p14:tracePt t="17958" x="8105775" y="2862263"/>
          <p14:tracePt t="17974" x="8172450" y="2819400"/>
          <p14:tracePt t="17990" x="8243888" y="2781300"/>
          <p14:tracePt t="18008" x="8296275" y="2743200"/>
          <p14:tracePt t="18024" x="8362950" y="2700338"/>
          <p14:tracePt t="18025" x="8396288" y="2686050"/>
          <p14:tracePt t="18040" x="8424863" y="2667000"/>
          <p14:tracePt t="18058" x="8491538" y="2633663"/>
          <p14:tracePt t="18075" x="8539163" y="2609850"/>
          <p14:tracePt t="18091" x="8582025" y="2595563"/>
          <p14:tracePt t="18107" x="8629650" y="2581275"/>
          <p14:tracePt t="18124" x="8686800" y="2562225"/>
          <p14:tracePt t="18140" x="8743950" y="2547938"/>
          <p14:tracePt t="18157" x="8810625" y="2528888"/>
          <p14:tracePt t="18175" x="8877300" y="2509838"/>
          <p14:tracePt t="18175" x="8910638" y="2495550"/>
          <p14:tracePt t="18190" x="8948738" y="2481263"/>
          <p14:tracePt t="18208" x="9043988" y="2443163"/>
          <p14:tracePt t="18225" x="9091613" y="2419350"/>
          <p14:tracePt t="18240" x="9115425" y="2405063"/>
          <p14:tracePt t="18380" x="8934450" y="3000375"/>
          <p14:tracePt t="18391" x="8777288" y="3286125"/>
          <p14:tracePt t="18408" x="8491538" y="3881438"/>
          <p14:tracePt t="18424" x="8334375" y="4429125"/>
          <p14:tracePt t="18425" x="8296275" y="4605338"/>
          <p14:tracePt t="18440" x="8272463" y="4700588"/>
          <p14:tracePt t="18457" x="8234363" y="4838700"/>
          <p14:tracePt t="18475" x="8201025" y="4957763"/>
          <p14:tracePt t="18491" x="8181975" y="4995863"/>
          <p14:tracePt t="18508" x="8158163" y="5033963"/>
          <p14:tracePt t="18524" x="8124825" y="5095875"/>
          <p14:tracePt t="18540" x="8077200" y="5138738"/>
          <p14:tracePt t="18557" x="8001000" y="5138738"/>
          <p14:tracePt t="18575" x="7853363" y="5138738"/>
          <p14:tracePt t="18590" x="7820025" y="5138738"/>
          <p14:tracePt t="18607" x="7810500" y="5138738"/>
          <p14:tracePt t="18748" x="7810500" y="5129213"/>
          <p14:tracePt t="18770" x="7810500" y="5124450"/>
          <p14:tracePt t="18778" x="7810500" y="5119688"/>
          <p14:tracePt t="18802" x="7810500" y="5114925"/>
          <p14:tracePt t="18809" x="7810500" y="5110163"/>
          <p14:tracePt t="18818" x="7810500" y="5105400"/>
          <p14:tracePt t="18834" x="7810500" y="5100638"/>
          <p14:tracePt t="18840" x="7810500" y="5095875"/>
          <p14:tracePt t="18857" x="7810500" y="5091113"/>
          <p14:tracePt t="18874" x="7810500" y="5086350"/>
          <p14:tracePt t="18890" x="7810500" y="5081588"/>
          <p14:tracePt t="18907" x="7810500" y="5076825"/>
          <p14:tracePt t="29014" x="7805738" y="5076825"/>
          <p14:tracePt t="29022" x="7796213" y="5076825"/>
          <p14:tracePt t="29029" x="7758113" y="5019675"/>
          <p14:tracePt t="29041" x="7705725" y="4910138"/>
          <p14:tracePt t="29058" x="7429500" y="4548188"/>
          <p14:tracePt t="29073" x="7081838" y="4286250"/>
          <p14:tracePt t="29091" x="6724650" y="4048125"/>
          <p14:tracePt t="29107" x="6657975" y="4000500"/>
          <p14:tracePt t="29123" x="6653213" y="3986213"/>
          <p14:tracePt t="29140" x="6653213" y="3981450"/>
          <p14:tracePt t="29157" x="6653213" y="3971925"/>
          <p14:tracePt t="29174" x="6657975" y="3971925"/>
          <p14:tracePt t="29190" x="6657975" y="3962400"/>
          <p14:tracePt t="29218" x="6657975" y="3957638"/>
          <p14:tracePt t="29223" x="6657975" y="3952875"/>
          <p14:tracePt t="29240" x="6653213" y="3952875"/>
          <p14:tracePt t="29257" x="6638925" y="3929063"/>
          <p14:tracePt t="29274" x="6600825" y="3867150"/>
          <p14:tracePt t="29290" x="6581775" y="3790950"/>
          <p14:tracePt t="29307" x="6596063" y="3686175"/>
          <p14:tracePt t="29324" x="6638925" y="3514725"/>
          <p14:tracePt t="29341" x="6738938" y="3157538"/>
          <p14:tracePt t="29358" x="6767513" y="2928938"/>
          <p14:tracePt t="29374" x="6781800" y="2762250"/>
          <p14:tracePt t="29390" x="6767513" y="2633663"/>
          <p14:tracePt t="29407" x="6729413" y="2509838"/>
          <p14:tracePt t="29424" x="6700838" y="2433638"/>
          <p14:tracePt t="29440" x="6677025" y="2376488"/>
          <p14:tracePt t="29457" x="6667500" y="2319338"/>
          <p14:tracePt t="29474" x="6653213" y="2247900"/>
          <p14:tracePt t="29491" x="6629400" y="2181225"/>
          <p14:tracePt t="29508" x="6586538" y="2095500"/>
          <p14:tracePt t="29524" x="6515100" y="1976438"/>
          <p14:tracePt t="29540" x="6438900" y="1866900"/>
          <p14:tracePt t="29557" x="6338888" y="1776413"/>
          <p14:tracePt t="29573" x="6257925" y="1709738"/>
          <p14:tracePt t="29590" x="6219825" y="1657350"/>
          <p14:tracePt t="29608" x="6205538" y="1619250"/>
          <p14:tracePt t="29624" x="6205538" y="1590675"/>
          <p14:tracePt t="29641" x="6205538" y="1576388"/>
          <p14:tracePt t="29658" x="6210300" y="1566863"/>
          <p14:tracePt t="29674" x="6210300" y="1547813"/>
          <p14:tracePt t="29690" x="6210300" y="1528763"/>
          <p14:tracePt t="29707" x="6210300" y="1519238"/>
          <p14:tracePt t="29724" x="6210300" y="1514475"/>
          <p14:tracePt t="29740" x="6215063" y="1509713"/>
          <p14:tracePt t="29757" x="6215063" y="1504950"/>
          <p14:tracePt t="29774" x="6224588" y="1504950"/>
          <p14:tracePt t="29790" x="6234113" y="1509713"/>
          <p14:tracePt t="29807" x="6248400" y="1514475"/>
          <p14:tracePt t="29824" x="6267450" y="1528763"/>
          <p14:tracePt t="29840" x="6276975" y="1533525"/>
          <p14:tracePt t="29858" x="6286500" y="1533525"/>
          <p14:tracePt t="29882" x="6291263" y="1533525"/>
          <p14:tracePt t="29906" x="6296025" y="1533525"/>
          <p14:tracePt t="29922" x="6300788" y="1533525"/>
          <p14:tracePt t="29930" x="6310313" y="1533525"/>
          <p14:tracePt t="29941" x="6319838" y="1533525"/>
          <p14:tracePt t="29957" x="6357938" y="1543050"/>
          <p14:tracePt t="29974" x="6419850" y="1552575"/>
          <p14:tracePt t="29991" x="6443663" y="1562100"/>
          <p14:tracePt t="30006" x="6448425" y="1562100"/>
          <p14:tracePt t="30024" x="6443663" y="1562100"/>
          <p14:tracePt t="30040" x="6424613" y="1566863"/>
          <p14:tracePt t="30058" x="6415088" y="1571625"/>
          <p14:tracePt t="30074" x="6415088" y="1576388"/>
          <p14:tracePt t="30090" x="6410325" y="1581150"/>
          <p14:tracePt t="30107" x="6410325" y="1590675"/>
          <p14:tracePt t="30124" x="6415088" y="1595438"/>
          <p14:tracePt t="30140" x="6443663" y="1600200"/>
          <p14:tracePt t="30157" x="6457950" y="1595438"/>
          <p14:tracePt t="30174" x="6462713" y="1590675"/>
          <p14:tracePt t="30273" x="6457950" y="1590675"/>
          <p14:tracePt t="30289" x="6453188" y="1590675"/>
          <p14:tracePt t="30297" x="6448425" y="1590675"/>
          <p14:tracePt t="30306" x="6443663" y="1590675"/>
          <p14:tracePt t="30323" x="6434138" y="1590675"/>
          <p14:tracePt t="30340" x="6429375" y="1590675"/>
          <p14:tracePt t="30367" x="6424613" y="1585913"/>
          <p14:tracePt t="30375" x="6419850" y="1585913"/>
          <p14:tracePt t="30390" x="6415088" y="1585913"/>
          <p14:tracePt t="30407" x="6396038" y="1585913"/>
          <p14:tracePt t="30423" x="6386513" y="1585913"/>
          <p14:tracePt t="30440" x="6372225" y="1585913"/>
          <p14:tracePt t="30457" x="6372225" y="1590675"/>
          <p14:tracePt t="30932" x="6362700" y="1590675"/>
          <p14:tracePt t="30938" x="6343650" y="1600200"/>
          <p14:tracePt t="30946" x="6272213" y="1628775"/>
          <p14:tracePt t="30958" x="6138863" y="1676400"/>
          <p14:tracePt t="30974" x="5819775" y="1752600"/>
          <p14:tracePt t="30990" x="5586413" y="1800225"/>
          <p14:tracePt t="31007" x="5424488" y="1833563"/>
          <p14:tracePt t="31023" x="5200650" y="1862138"/>
          <p14:tracePt t="31040" x="5124450" y="1862138"/>
          <p14:tracePt t="31057" x="5091113" y="1862138"/>
          <p14:tracePt t="31074" x="5076825" y="1852613"/>
          <p14:tracePt t="31090" x="5053013" y="1828800"/>
          <p14:tracePt t="31108" x="5019675" y="1795463"/>
          <p14:tracePt t="31124" x="4938713" y="1747838"/>
          <p14:tracePt t="31141" x="4729163" y="1638300"/>
          <p14:tracePt t="31158" x="4591050" y="1562100"/>
          <p14:tracePt t="31174" x="4519613" y="1528763"/>
          <p14:tracePt t="31190" x="4505325" y="1514475"/>
          <p14:tracePt t="31208" x="4505325" y="1509713"/>
          <p14:tracePt t="31224" x="4505325" y="1500188"/>
          <p14:tracePt t="31241" x="4505325" y="1495425"/>
          <p14:tracePt t="31257" x="4505325" y="1481138"/>
          <p14:tracePt t="31274" x="4505325" y="1462088"/>
          <p14:tracePt t="31290" x="4500563" y="1452563"/>
          <p14:tracePt t="31307" x="4481513" y="1438275"/>
          <p14:tracePt t="31324" x="4462463" y="1423988"/>
          <p14:tracePt t="31341" x="4443413" y="1414463"/>
          <p14:tracePt t="31357" x="4414838" y="1400175"/>
          <p14:tracePt t="31374" x="4391025" y="1385888"/>
          <p14:tracePt t="31391" x="4362450" y="1381125"/>
          <p14:tracePt t="31408" x="4352925" y="1381125"/>
          <p14:tracePt t="31424" x="4343400" y="1385888"/>
          <p14:tracePt t="31441" x="4324350" y="1409700"/>
          <p14:tracePt t="31458" x="4295775" y="1457325"/>
          <p14:tracePt t="31474" x="4267200" y="1509713"/>
          <p14:tracePt t="31490" x="4252913" y="1557338"/>
          <p14:tracePt t="31507" x="4252913" y="1600200"/>
          <p14:tracePt t="31524" x="4267200" y="1633538"/>
          <p14:tracePt t="31540" x="4291013" y="1657350"/>
          <p14:tracePt t="31541" x="4300538" y="1671638"/>
          <p14:tracePt t="31557" x="4329113" y="1685925"/>
          <p14:tracePt t="31573" x="4348163" y="1700213"/>
          <p14:tracePt t="31591" x="4367213" y="1700213"/>
          <p14:tracePt t="31607" x="4386263" y="1700213"/>
          <p14:tracePt t="31624" x="4400550" y="1695450"/>
          <p14:tracePt t="31640" x="4424363" y="1681163"/>
          <p14:tracePt t="31658" x="4452938" y="1662113"/>
          <p14:tracePt t="31674" x="4481513" y="1643063"/>
          <p14:tracePt t="31690" x="4500563" y="1624013"/>
          <p14:tracePt t="31707" x="4519613" y="1614488"/>
          <p14:tracePt t="31724" x="4533900" y="1600200"/>
          <p14:tracePt t="31741" x="4562475" y="1581150"/>
          <p14:tracePt t="31756" x="4591050" y="1562100"/>
          <p14:tracePt t="31774" x="4610100" y="1543050"/>
          <p14:tracePt t="31775" x="4614863" y="1528763"/>
          <p14:tracePt t="31790" x="4619625" y="1519238"/>
          <p14:tracePt t="31807" x="4629150" y="1485900"/>
          <p14:tracePt t="31824" x="4633913" y="1466850"/>
          <p14:tracePt t="31840" x="4633913" y="1457325"/>
          <p14:tracePt t="31857" x="4629150" y="1438275"/>
          <p14:tracePt t="31874" x="4619625" y="1428750"/>
          <p14:tracePt t="31891" x="4605338" y="1414463"/>
          <p14:tracePt t="31907" x="4586288" y="1404938"/>
          <p14:tracePt t="31924" x="4557713" y="1390650"/>
          <p14:tracePt t="31940" x="4533900" y="1381125"/>
          <p14:tracePt t="31941" x="4529138" y="1376363"/>
          <p14:tracePt t="31957" x="4519613" y="1371600"/>
          <p14:tracePt t="31974" x="4505325" y="1371600"/>
          <p14:tracePt t="31991" x="4481513" y="1371600"/>
          <p14:tracePt t="32008" x="4448175" y="1376363"/>
          <p14:tracePt t="32024" x="4419600" y="1395413"/>
          <p14:tracePt t="32041" x="4348163" y="1438275"/>
          <p14:tracePt t="32057" x="4329113" y="1466850"/>
          <p14:tracePt t="32074" x="4310063" y="1490663"/>
          <p14:tracePt t="32091" x="4295775" y="1514475"/>
          <p14:tracePt t="32107" x="4291013" y="1543050"/>
          <p14:tracePt t="32124" x="4295775" y="1576388"/>
          <p14:tracePt t="32141" x="4314825" y="1624013"/>
          <p14:tracePt t="32157" x="4338638" y="1652588"/>
          <p14:tracePt t="32174" x="4376738" y="1685925"/>
          <p14:tracePt t="32175" x="4395788" y="1695450"/>
          <p14:tracePt t="32190" x="4457700" y="1724025"/>
          <p14:tracePt t="32207" x="4510088" y="1738313"/>
          <p14:tracePt t="32224" x="4543425" y="1743075"/>
          <p14:tracePt t="32240" x="4562475" y="1743075"/>
          <p14:tracePt t="32257" x="4572000" y="1733550"/>
          <p14:tracePt t="32274" x="4576763" y="1724025"/>
          <p14:tracePt t="32275" x="4581525" y="1724025"/>
          <p14:tracePt t="32290" x="4581525" y="1714500"/>
          <p14:tracePt t="32308" x="4591050" y="1685925"/>
          <p14:tracePt t="32323" x="4591050" y="1662113"/>
          <p14:tracePt t="32341" x="4591050" y="1628775"/>
          <p14:tracePt t="32357" x="4591050" y="1600200"/>
          <p14:tracePt t="32374" x="4591050" y="1576388"/>
          <p14:tracePt t="32390" x="4591050" y="1547813"/>
          <p14:tracePt t="32407" x="4591050" y="1524000"/>
          <p14:tracePt t="32423" x="4591050" y="1504950"/>
          <p14:tracePt t="32440" x="4586288" y="1481138"/>
          <p14:tracePt t="32458" x="4572000" y="1452563"/>
          <p14:tracePt t="32473" x="4557713" y="1433513"/>
          <p14:tracePt t="32491" x="4548188" y="1423988"/>
          <p14:tracePt t="32507" x="4524375" y="1414463"/>
          <p14:tracePt t="32523" x="4505325" y="1409700"/>
          <p14:tracePt t="32541" x="4467225" y="1409700"/>
          <p14:tracePt t="32558" x="4414838" y="1423988"/>
          <p14:tracePt t="32574" x="4391025" y="1447800"/>
          <p14:tracePt t="32592" x="4381500" y="1476375"/>
          <p14:tracePt t="32607" x="4381500" y="1504950"/>
          <p14:tracePt t="32624" x="4395788" y="1533525"/>
          <p14:tracePt t="32641" x="4410075" y="1547813"/>
          <p14:tracePt t="32657" x="4429125" y="1552575"/>
          <p14:tracePt t="32674" x="4448175" y="1557338"/>
          <p14:tracePt t="32675" x="4462463" y="1557338"/>
          <p14:tracePt t="32690" x="4481513" y="1557338"/>
          <p14:tracePt t="32708" x="4510088" y="1552575"/>
          <p14:tracePt t="32723" x="4514850" y="1552575"/>
          <p14:tracePt t="32740" x="4519613" y="1552575"/>
          <p14:tracePt t="32802" x="4519613" y="1547813"/>
          <p14:tracePt t="32818" x="4524375" y="1547813"/>
          <p14:tracePt t="32888" x="4524375" y="1543050"/>
          <p14:tracePt t="32919" x="4524375" y="1538288"/>
          <p14:tracePt t="32950" x="4529138" y="1538288"/>
          <p14:tracePt t="33006" x="4529138" y="1533525"/>
          <p14:tracePt t="33028" x="4529138" y="1528763"/>
          <p14:tracePt t="33041" x="4533900" y="1528763"/>
          <p14:tracePt t="33057" x="4533900" y="1524000"/>
          <p14:tracePt t="33170" x="4538663" y="1524000"/>
          <p14:tracePt t="33200" x="4538663" y="1533525"/>
          <p14:tracePt t="33208" x="4543425" y="1538288"/>
          <p14:tracePt t="33215" x="4543425" y="1543050"/>
          <p14:tracePt t="33224" x="4543425" y="1552575"/>
          <p14:tracePt t="33240" x="4548188" y="1562100"/>
          <p14:tracePt t="33257" x="4552950" y="1571625"/>
          <p14:tracePt t="33274" x="4552950" y="1576388"/>
          <p14:tracePt t="33290" x="4562475" y="1581150"/>
          <p14:tracePt t="33308" x="4562475" y="1595438"/>
          <p14:tracePt t="33324" x="4572000" y="1600200"/>
          <p14:tracePt t="33325" x="4576763" y="1609725"/>
          <p14:tracePt t="33339" x="4581525" y="1614488"/>
          <p14:tracePt t="33358" x="4595813" y="1628775"/>
          <p14:tracePt t="33373" x="4595813" y="1638300"/>
          <p14:tracePt t="33390" x="4595813" y="1643063"/>
          <p14:tracePt t="33428" x="4600575" y="1643063"/>
          <p14:tracePt t="33452" x="4605338" y="1643063"/>
          <p14:tracePt t="33490" x="4610100" y="1638300"/>
          <p14:tracePt t="33497" x="4614863" y="1633538"/>
          <p14:tracePt t="33508" x="4619625" y="1633538"/>
          <p14:tracePt t="33524" x="4619625" y="1624013"/>
          <p14:tracePt t="33541" x="4624388" y="1624013"/>
          <p14:tracePt t="33557" x="4629150" y="1624013"/>
          <p14:tracePt t="33574" x="4629150" y="1619250"/>
          <p14:tracePt t="33590" x="4633913" y="1619250"/>
          <p14:tracePt t="33608" x="4638675" y="1619250"/>
          <p14:tracePt t="33624" x="4638675" y="1614488"/>
          <p14:tracePt t="33640" x="4643438" y="1614488"/>
          <p14:tracePt t="33670" x="4643438" y="1609725"/>
          <p14:tracePt t="35416" x="4648200" y="1624013"/>
          <p14:tracePt t="35423" x="4672013" y="1695450"/>
          <p14:tracePt t="35432" x="4733925" y="1871663"/>
          <p14:tracePt t="35441" x="4829175" y="2076450"/>
          <p14:tracePt t="35457" x="5129213" y="2514600"/>
          <p14:tracePt t="35474" x="5548313" y="2871788"/>
          <p14:tracePt t="35491" x="6010275" y="3157538"/>
          <p14:tracePt t="35507" x="6553200" y="3376613"/>
          <p14:tracePt t="35524" x="7005638" y="3505200"/>
          <p14:tracePt t="35540" x="7277100" y="3538538"/>
          <p14:tracePt t="35541" x="7367588" y="3548063"/>
          <p14:tracePt t="35557" x="7486650" y="3548063"/>
          <p14:tracePt t="35573" x="7543800" y="3543300"/>
          <p14:tracePt t="35591" x="7600950" y="3509963"/>
          <p14:tracePt t="35607" x="7662863" y="3471863"/>
          <p14:tracePt t="35624" x="7772400" y="3429000"/>
          <p14:tracePt t="35640" x="7877175" y="3395663"/>
          <p14:tracePt t="35658" x="8024813" y="3357563"/>
          <p14:tracePt t="35674" x="8277225" y="3295650"/>
          <p14:tracePt t="35691" x="8482013" y="3252788"/>
          <p14:tracePt t="35708" x="8634413" y="3209925"/>
          <p14:tracePt t="35724" x="8758238" y="3171825"/>
          <p14:tracePt t="35741" x="8863013" y="3133725"/>
          <p14:tracePt t="35757" x="8929688" y="3119438"/>
          <p14:tracePt t="35774" x="9001125" y="3100388"/>
          <p14:tracePt t="35790" x="9053513" y="3086100"/>
          <p14:tracePt t="35791" x="9072563" y="3081338"/>
          <p14:tracePt t="35807" x="9091613" y="3076575"/>
          <p14:tracePt t="35823" x="9101138" y="3071813"/>
          <p14:tracePt t="35840" x="9115425" y="3067050"/>
          <p14:tracePt t="35856" x="9139238" y="3062288"/>
          <p14:tracePt t="36136" x="9105900" y="3014663"/>
          <p14:tracePt t="36143" x="9063038" y="3000375"/>
          <p14:tracePt t="36157" x="9029700" y="3000375"/>
          <p14:tracePt t="36174" x="8982075" y="2990850"/>
          <p14:tracePt t="36191" x="8977313" y="2990850"/>
          <p14:tracePt t="36207" x="8977313" y="2986088"/>
          <p14:tracePt t="36262" x="8977313" y="2981325"/>
          <p14:tracePt t="36278" x="8972550" y="2981325"/>
          <p14:tracePt t="36300" x="8967788" y="2981325"/>
          <p14:tracePt t="36316" x="8963025" y="2981325"/>
          <p14:tracePt t="36323" x="8958263" y="2981325"/>
          <p14:tracePt t="36340" x="8953500" y="2981325"/>
          <p14:tracePt t="36356" x="8953500" y="2986088"/>
          <p14:tracePt t="36386" x="8963025" y="2990850"/>
          <p14:tracePt t="36394" x="8967788" y="2990850"/>
          <p14:tracePt t="36402" x="8972550" y="2995613"/>
          <p14:tracePt t="36410" x="8986838" y="3000375"/>
          <p14:tracePt t="36424" x="9001125" y="3005138"/>
          <p14:tracePt t="36441" x="9034463" y="3009900"/>
          <p14:tracePt t="36458" x="9039225" y="3009900"/>
          <p14:tracePt t="36473" x="9043988" y="3009900"/>
          <p14:tracePt t="36496" x="9048750" y="3009900"/>
          <p14:tracePt t="36536" x="9053513" y="3009900"/>
          <p14:tracePt t="36552" x="9058275" y="3009900"/>
          <p14:tracePt t="36573" x="9063038" y="3009900"/>
          <p14:tracePt t="36621" x="9067800" y="3009900"/>
          <p14:tracePt t="36684" x="9063038" y="3009900"/>
          <p14:tracePt t="36700" x="9058275" y="3009900"/>
          <p14:tracePt t="36707" x="9053513" y="3009900"/>
          <p14:tracePt t="36732" x="9053513" y="3014663"/>
          <p14:tracePt t="38328" x="9053513" y="3019425"/>
          <p14:tracePt t="38336" x="9034463" y="3028950"/>
          <p14:tracePt t="38343" x="8972550" y="3081338"/>
          <p14:tracePt t="38356" x="8891588" y="3157538"/>
          <p14:tracePt t="38374" x="8767763" y="3271838"/>
          <p14:tracePt t="38375" x="8729663" y="3319463"/>
          <p14:tracePt t="38390" x="8648700" y="3429000"/>
          <p14:tracePt t="38407" x="8577263" y="3538538"/>
          <p14:tracePt t="38424" x="8558213" y="3605213"/>
          <p14:tracePt t="38441" x="8553450" y="3652838"/>
          <p14:tracePt t="38458" x="8553450" y="3676650"/>
          <p14:tracePt t="38474" x="8553450" y="3681413"/>
          <p14:tracePt t="38500" x="8553450" y="3676650"/>
          <p14:tracePt t="38507" x="8553450" y="3671888"/>
          <p14:tracePt t="38524" x="8553450" y="3648075"/>
          <p14:tracePt t="38541" x="8553450" y="3614738"/>
          <p14:tracePt t="38558" x="8548688" y="3576638"/>
          <p14:tracePt t="38574" x="8543925" y="3567113"/>
          <p14:tracePt t="38591" x="8543925" y="3548063"/>
          <p14:tracePt t="38612" x="8529638" y="3548063"/>
          <p14:tracePt t="38624" x="8510588" y="3548063"/>
          <p14:tracePt t="38641" x="8353425" y="3595688"/>
          <p14:tracePt t="38657" x="8234363" y="3624263"/>
          <p14:tracePt t="38674" x="8134350" y="3648075"/>
          <p14:tracePt t="38691" x="8058150" y="3671888"/>
          <p14:tracePt t="38707" x="8010525" y="3700463"/>
          <p14:tracePt t="38724" x="7967663" y="3729038"/>
          <p14:tracePt t="38740" x="7939088" y="3786188"/>
          <p14:tracePt t="38741" x="7924800" y="3814763"/>
          <p14:tracePt t="38757" x="7910513" y="3890963"/>
          <p14:tracePt t="38773" x="7886700" y="3971925"/>
          <p14:tracePt t="38790" x="7867650" y="4048125"/>
          <p14:tracePt t="38807" x="7862888" y="4114800"/>
          <p14:tracePt t="38824" x="7867650" y="4186238"/>
          <p14:tracePt t="38840" x="7891463" y="4257675"/>
          <p14:tracePt t="38857" x="7910513" y="4310063"/>
          <p14:tracePt t="38874" x="7943850" y="4367213"/>
          <p14:tracePt t="38891" x="8010525" y="4424363"/>
          <p14:tracePt t="38907" x="8067675" y="4433888"/>
          <p14:tracePt t="38923" x="8148638" y="4443413"/>
          <p14:tracePt t="38940" x="8253413" y="4443413"/>
          <p14:tracePt t="38957" x="8362950" y="4443413"/>
          <p14:tracePt t="38974" x="8477250" y="4438650"/>
          <p14:tracePt t="38991" x="8610600" y="4438650"/>
          <p14:tracePt t="39008" x="8763000" y="4429125"/>
          <p14:tracePt t="39024" x="8843963" y="4424363"/>
          <p14:tracePt t="39041" x="8882063" y="4414838"/>
          <p14:tracePt t="39057" x="8910638" y="4405313"/>
          <p14:tracePt t="39074" x="8934450" y="4386263"/>
          <p14:tracePt t="39090" x="8958263" y="4357688"/>
          <p14:tracePt t="39107" x="8986838" y="4295775"/>
          <p14:tracePt t="39123" x="9015413" y="4210050"/>
          <p14:tracePt t="39140" x="9034463" y="4138613"/>
          <p14:tracePt t="39157" x="9048750" y="4038600"/>
          <p14:tracePt t="39174" x="9053513" y="3971925"/>
          <p14:tracePt t="39191" x="9053513" y="3929063"/>
          <p14:tracePt t="39207" x="9048750" y="3876675"/>
          <p14:tracePt t="39224" x="9029700" y="3838575"/>
          <p14:tracePt t="39240" x="8986838" y="3786188"/>
          <p14:tracePt t="39257" x="8934450" y="3729038"/>
          <p14:tracePt t="39274" x="8834438" y="3671888"/>
          <p14:tracePt t="39291" x="8748713" y="3629025"/>
          <p14:tracePt t="39307" x="8658225" y="3605213"/>
          <p14:tracePt t="39324" x="8591550" y="3605213"/>
          <p14:tracePt t="39341" x="8482013" y="3605213"/>
          <p14:tracePt t="39357" x="8391525" y="3605213"/>
          <p14:tracePt t="39374" x="8320088" y="3619500"/>
          <p14:tracePt t="39390" x="8239125" y="3648075"/>
          <p14:tracePt t="39391" x="8205788" y="3657600"/>
          <p14:tracePt t="39408" x="8139113" y="3686175"/>
          <p14:tracePt t="39423" x="8058150" y="3724275"/>
          <p14:tracePt t="39441" x="8001000" y="3781425"/>
          <p14:tracePt t="39457" x="7972425" y="3852863"/>
          <p14:tracePt t="39474" x="7958138" y="3948113"/>
          <p14:tracePt t="39490" x="7958138" y="4043363"/>
          <p14:tracePt t="39507" x="7958138" y="4114800"/>
          <p14:tracePt t="39524" x="7967663" y="4181475"/>
          <p14:tracePt t="39541" x="8005763" y="4271963"/>
          <p14:tracePt t="39558" x="8039100" y="4333875"/>
          <p14:tracePt t="39574" x="8077200" y="4376738"/>
          <p14:tracePt t="39591" x="8115300" y="4410075"/>
          <p14:tracePt t="39607" x="8162925" y="4429125"/>
          <p14:tracePt t="39624" x="8262938" y="4467225"/>
          <p14:tracePt t="39640" x="8391525" y="4486275"/>
          <p14:tracePt t="39658" x="8653463" y="4514850"/>
          <p14:tracePt t="39674" x="8858250" y="4529138"/>
          <p14:tracePt t="39690" x="9024938" y="4519613"/>
          <p14:tracePt t="39931" x="9043988" y="3833813"/>
          <p14:tracePt t="39940" x="8948738" y="3829050"/>
          <p14:tracePt t="39957" x="8724900" y="3805238"/>
          <p14:tracePt t="39974" x="8534400" y="3795713"/>
          <p14:tracePt t="39991" x="8415338" y="3795713"/>
          <p14:tracePt t="40008" x="8348663" y="3800475"/>
          <p14:tracePt t="40023" x="8310563" y="3800475"/>
          <p14:tracePt t="40040" x="8286750" y="3800475"/>
          <p14:tracePt t="40058" x="8234363" y="3805238"/>
          <p14:tracePt t="40073" x="8186738" y="3824288"/>
          <p14:tracePt t="40090" x="8153400" y="3843338"/>
          <p14:tracePt t="40107" x="8129588" y="3890963"/>
          <p14:tracePt t="40123" x="8124825" y="3933825"/>
          <p14:tracePt t="40140" x="8115300" y="3976688"/>
          <p14:tracePt t="40157" x="8110538" y="4033838"/>
          <p14:tracePt t="40174" x="8096250" y="4086225"/>
          <p14:tracePt t="40191" x="8096250" y="4162425"/>
          <p14:tracePt t="40207" x="8105775" y="4191000"/>
          <p14:tracePt t="40223" x="8115300" y="4214813"/>
          <p14:tracePt t="40240" x="8120063" y="4219575"/>
          <p14:tracePt t="40257" x="8124825" y="4224338"/>
          <p14:tracePt t="40528" x="8129588" y="4224338"/>
          <p14:tracePt t="40558" x="8134350" y="4224338"/>
          <p14:tracePt t="40597" x="8139113" y="4224338"/>
          <p14:tracePt t="40614" x="8143875" y="4224338"/>
          <p14:tracePt t="40622" x="8148638" y="4224338"/>
          <p14:tracePt t="40778" x="8153400" y="4224338"/>
          <p14:tracePt t="40786" x="8153400" y="4233863"/>
          <p14:tracePt t="40793" x="8153400" y="4238625"/>
          <p14:tracePt t="40807" x="8158163" y="4238625"/>
          <p14:tracePt t="40824" x="8162925" y="4257675"/>
          <p14:tracePt t="40841" x="8172450" y="4276725"/>
          <p14:tracePt t="40857" x="8181975" y="4295775"/>
          <p14:tracePt t="40873" x="8186738" y="4319588"/>
          <p14:tracePt t="40890" x="8201025" y="4357688"/>
          <p14:tracePt t="40907" x="8220075" y="4405313"/>
          <p14:tracePt t="40923" x="8248650" y="4448175"/>
          <p14:tracePt t="40940" x="8286750" y="4481513"/>
          <p14:tracePt t="40958" x="8320088" y="4505325"/>
          <p14:tracePt t="40974" x="8334375" y="4510088"/>
          <p14:tracePt t="40991" x="8343900" y="4510088"/>
          <p14:tracePt t="41006" x="8362950" y="4500563"/>
          <p14:tracePt t="41024" x="8382000" y="4491038"/>
          <p14:tracePt t="41041" x="8386763" y="4491038"/>
          <p14:tracePt t="41057" x="8396288" y="4491038"/>
          <p14:tracePt t="41074" x="8401050" y="4491038"/>
          <p14:tracePt t="41114" x="8405813" y="4491038"/>
          <p14:tracePt t="41153" x="8410575" y="4491038"/>
          <p14:tracePt t="41176" x="8410575" y="4495800"/>
          <p14:tracePt t="41216" x="8415338" y="4495800"/>
          <p14:tracePt t="41254" x="8420100" y="4495800"/>
          <p14:tracePt t="41270" x="8424863" y="4495800"/>
          <p14:tracePt t="41286" x="8424863" y="4500563"/>
          <p14:tracePt t="41294" x="8429625" y="4500563"/>
          <p14:tracePt t="41310" x="8434388" y="4500563"/>
          <p14:tracePt t="41318" x="8434388" y="4505325"/>
          <p14:tracePt t="41326" x="8439150" y="4505325"/>
          <p14:tracePt t="41341" x="8443913" y="4510088"/>
          <p14:tracePt t="41357" x="8458200" y="4514850"/>
          <p14:tracePt t="41374" x="8472488" y="4519613"/>
          <p14:tracePt t="41390" x="8491538" y="4519613"/>
          <p14:tracePt t="41407" x="8515350" y="4524375"/>
          <p14:tracePt t="41424" x="8529638" y="4529138"/>
          <p14:tracePt t="41440" x="8553450" y="4529138"/>
          <p14:tracePt t="41441" x="8572500" y="4529138"/>
          <p14:tracePt t="41457" x="8610600" y="4529138"/>
          <p14:tracePt t="41474" x="8653463" y="4519613"/>
          <p14:tracePt t="41491" x="8729663" y="4486275"/>
          <p14:tracePt t="41507" x="8829675" y="4438650"/>
          <p14:tracePt t="41523" x="8920163" y="4381500"/>
          <p14:tracePt t="41540" x="8986838" y="4314825"/>
          <p14:tracePt t="41557" x="9024938" y="4238625"/>
          <p14:tracePt t="41573" x="9058275" y="4143375"/>
          <p14:tracePt t="41590" x="9063038" y="4057650"/>
          <p14:tracePt t="41607" x="9024938" y="3914775"/>
          <p14:tracePt t="41624" x="8958263" y="3800475"/>
          <p14:tracePt t="41640" x="8882063" y="3681413"/>
          <p14:tracePt t="41657" x="8805863" y="3576638"/>
          <p14:tracePt t="41674" x="8734425" y="3505200"/>
          <p14:tracePt t="41690" x="8677275" y="3452813"/>
          <p14:tracePt t="41708" x="8643938" y="3429000"/>
          <p14:tracePt t="41724" x="8615363" y="3405188"/>
          <p14:tracePt t="41741" x="8591550" y="3405188"/>
          <p14:tracePt t="41757" x="8539163" y="3405188"/>
          <p14:tracePt t="41773" x="8462963" y="3424238"/>
          <p14:tracePt t="41790" x="8372475" y="3467100"/>
          <p14:tracePt t="41807" x="8286750" y="3524250"/>
          <p14:tracePt t="41823" x="8210550" y="3590925"/>
          <p14:tracePt t="41841" x="8148638" y="3662363"/>
          <p14:tracePt t="41841" x="8120063" y="3695700"/>
          <p14:tracePt t="41857" x="8086725" y="3743325"/>
          <p14:tracePt t="41874" x="8058150" y="3790950"/>
          <p14:tracePt t="41891" x="8024813" y="3829050"/>
          <p14:tracePt t="41907" x="7981950" y="3895725"/>
          <p14:tracePt t="41923" x="7910513" y="3976688"/>
          <p14:tracePt t="41940" x="7872413" y="4019550"/>
          <p14:tracePt t="41957" x="7753350" y="4171950"/>
          <p14:tracePt t="41975" x="7724775" y="4281488"/>
          <p14:tracePt t="41990" x="7724775" y="4314825"/>
          <p14:tracePt t="42007" x="7777163" y="4386263"/>
          <p14:tracePt t="42024" x="7820025" y="4424363"/>
          <p14:tracePt t="42041" x="7839075" y="4438650"/>
          <p14:tracePt t="42057" x="7867650" y="4462463"/>
          <p14:tracePt t="42074" x="8029575" y="4572000"/>
          <p14:tracePt t="42092" x="8248650" y="4691063"/>
          <p14:tracePt t="42108" x="8358188" y="4729163"/>
          <p14:tracePt t="42123" x="8458200" y="4757738"/>
          <p14:tracePt t="42140" x="8562975" y="4752975"/>
          <p14:tracePt t="42157" x="8653463" y="4733925"/>
          <p14:tracePt t="42173" x="8748713" y="4705350"/>
          <p14:tracePt t="42190" x="8867775" y="4667250"/>
          <p14:tracePt t="42207" x="8943975" y="4619625"/>
          <p14:tracePt t="42224" x="8996363" y="4552950"/>
          <p14:tracePt t="42241" x="9024938" y="4500563"/>
          <p14:tracePt t="42241" x="9029700" y="4467225"/>
          <p14:tracePt t="42257" x="9029700" y="4414838"/>
          <p14:tracePt t="42274" x="9010650" y="4362450"/>
          <p14:tracePt t="42291" x="8963025" y="4310063"/>
          <p14:tracePt t="42307" x="8910638" y="4286250"/>
          <p14:tracePt t="42324" x="8839200" y="4262438"/>
          <p14:tracePt t="42340" x="8777288" y="4262438"/>
          <p14:tracePt t="42341" x="8743950" y="4262438"/>
          <p14:tracePt t="42357" x="8686800" y="4276725"/>
          <p14:tracePt t="42373" x="8662988" y="4295775"/>
          <p14:tracePt t="42390" x="8648700" y="4319588"/>
          <p14:tracePt t="42407" x="8643938" y="4333875"/>
          <p14:tracePt t="42423" x="8643938" y="4338638"/>
          <p14:tracePt t="42443" x="8643938" y="4343400"/>
          <p14:tracePt t="42468" x="8648700" y="4343400"/>
          <p14:tracePt t="42514" x="8653463" y="4343400"/>
          <p14:tracePt t="42546" x="8658225" y="4343400"/>
          <p14:tracePt t="42570" x="8658225" y="4338638"/>
          <p14:tracePt t="42578" x="8662988" y="4338638"/>
          <p14:tracePt t="42616" x="8667750" y="4338638"/>
          <p14:tracePt t="46758" x="8667750" y="4333875"/>
          <p14:tracePt t="46766" x="8662988" y="4329113"/>
          <p14:tracePt t="46773" x="8658225" y="4295775"/>
          <p14:tracePt t="46791" x="8620125" y="4210050"/>
          <p14:tracePt t="46807" x="8596313" y="4157663"/>
          <p14:tracePt t="46824" x="8577263" y="4129088"/>
          <p14:tracePt t="46840" x="8553450" y="4114800"/>
          <p14:tracePt t="46857" x="8529638" y="4090988"/>
          <p14:tracePt t="46874" x="8448675" y="4033838"/>
          <p14:tracePt t="46889" x="8396288" y="4000500"/>
          <p14:tracePt t="46907" x="8339138" y="3962400"/>
          <p14:tracePt t="46924" x="8272463" y="3914775"/>
          <p14:tracePt t="46941" x="8220075" y="3881438"/>
          <p14:tracePt t="46957" x="8177213" y="3852863"/>
          <p14:tracePt t="46974" x="8153400" y="3843338"/>
          <p14:tracePt t="46991" x="8134350" y="3833813"/>
          <p14:tracePt t="47008" x="8062913" y="3819525"/>
          <p14:tracePt t="47024" x="8010525" y="3814763"/>
          <p14:tracePt t="47040" x="7929563" y="3800475"/>
          <p14:tracePt t="47056" x="7853363" y="3790950"/>
          <p14:tracePt t="47073" x="7810500" y="3786188"/>
          <p14:tracePt t="47090" x="7777163" y="3781425"/>
          <p14:tracePt t="47107" x="7762875" y="3781425"/>
          <p14:tracePt t="47124" x="7753350" y="3781425"/>
          <p14:tracePt t="47141" x="7729538" y="3776663"/>
          <p14:tracePt t="47156" x="7710488" y="3771900"/>
          <p14:tracePt t="47174" x="7696200" y="3771900"/>
          <p14:tracePt t="47191" x="7681913" y="3767138"/>
          <p14:tracePt t="47207" x="7677150" y="3767138"/>
          <p14:tracePt t="47223" x="7667625" y="3767138"/>
          <p14:tracePt t="47241" x="7643813" y="3771900"/>
          <p14:tracePt t="47257" x="7591425" y="3814763"/>
          <p14:tracePt t="47274" x="7462838" y="3905250"/>
          <p14:tracePt t="47290" x="7262813" y="4057650"/>
          <p14:tracePt t="47307" x="7100888" y="4171950"/>
          <p14:tracePt t="47323" x="6972300" y="4262438"/>
          <p14:tracePt t="47340" x="6905625" y="4310063"/>
          <p14:tracePt t="47357" x="6881813" y="4329113"/>
          <p14:tracePt t="47374" x="6867525" y="4338638"/>
          <p14:tracePt t="47390" x="6858000" y="4343400"/>
          <p14:tracePt t="47407" x="6848475" y="4348163"/>
          <p14:tracePt t="47423" x="6838950" y="4348163"/>
          <p14:tracePt t="47441" x="6829425" y="4352925"/>
          <p14:tracePt t="47457" x="6796088" y="4367213"/>
          <p14:tracePt t="47474" x="6734175" y="4395788"/>
          <p14:tracePt t="47491" x="6610350" y="4476750"/>
          <p14:tracePt t="47507" x="6515100" y="4543425"/>
          <p14:tracePt t="47523" x="6429375" y="4619625"/>
          <p14:tracePt t="47540" x="6343650" y="4710113"/>
          <p14:tracePt t="47557" x="6276975" y="4800600"/>
          <p14:tracePt t="47574" x="6243638" y="4848225"/>
          <p14:tracePt t="47590" x="6229350" y="4862513"/>
          <p14:tracePt t="47607" x="6224588" y="4876800"/>
          <p14:tracePt t="47623" x="6215063" y="4886325"/>
          <p14:tracePt t="47641" x="6215063" y="4891088"/>
          <p14:tracePt t="60770" x="6210300" y="4895850"/>
          <p14:tracePt t="60778" x="6205538" y="4895850"/>
          <p14:tracePt t="60786" x="6200775" y="4905375"/>
          <p14:tracePt t="60793" x="6181725" y="4914900"/>
          <p14:tracePt t="60808" x="6043613" y="4910138"/>
          <p14:tracePt t="60823" x="5862638" y="4876800"/>
          <p14:tracePt t="60841" x="5695950" y="4819650"/>
          <p14:tracePt t="60856" x="5562600" y="4752975"/>
          <p14:tracePt t="60874" x="5457825" y="4695825"/>
          <p14:tracePt t="60890" x="5405438" y="4657725"/>
          <p14:tracePt t="60906" x="5386388" y="4643438"/>
          <p14:tracePt t="60924" x="5386388" y="4633913"/>
          <p14:tracePt t="60940" x="5381625" y="4624388"/>
          <p14:tracePt t="60957" x="5376863" y="4595813"/>
          <p14:tracePt t="60973" x="5338763" y="4429125"/>
          <p14:tracePt t="60990" x="5272088" y="4176713"/>
          <p14:tracePt t="61006" x="5214938" y="3848100"/>
          <p14:tracePt t="61023" x="5176838" y="3619500"/>
          <p14:tracePt t="61041" x="5153025" y="3457575"/>
          <p14:tracePt t="61057" x="5153025" y="3309938"/>
          <p14:tracePt t="61075" x="5162550" y="3095625"/>
          <p14:tracePt t="61090" x="5181600" y="2943225"/>
          <p14:tracePt t="61107" x="5224463" y="2781300"/>
          <p14:tracePt t="61124" x="5286375" y="2576513"/>
          <p14:tracePt t="61140" x="5338763" y="2352675"/>
          <p14:tracePt t="61158" x="5372100" y="2152650"/>
          <p14:tracePt t="61174" x="5391150" y="2009775"/>
          <p14:tracePt t="61190" x="5414963" y="1905000"/>
          <p14:tracePt t="61207" x="5438775" y="1814513"/>
          <p14:tracePt t="61223" x="5457825" y="1690688"/>
          <p14:tracePt t="61241" x="5467350" y="1624013"/>
          <p14:tracePt t="61257" x="5472113" y="1571625"/>
          <p14:tracePt t="61273" x="5481638" y="1528763"/>
          <p14:tracePt t="61291" x="5505450" y="1476375"/>
          <p14:tracePt t="61306" x="5529263" y="1423988"/>
          <p14:tracePt t="61324" x="5543550" y="1385888"/>
          <p14:tracePt t="61340" x="5562600" y="1343025"/>
          <p14:tracePt t="61341" x="5567363" y="1333500"/>
          <p14:tracePt t="61356" x="5581650" y="1300163"/>
          <p14:tracePt t="61373" x="5581650" y="1281113"/>
          <p14:tracePt t="61390" x="5591175" y="1257300"/>
          <p14:tracePt t="61407" x="5595938" y="1243013"/>
          <p14:tracePt t="61423" x="5605463" y="1228725"/>
          <p14:tracePt t="61440" x="5610225" y="1219200"/>
          <p14:tracePt t="61458" x="5619750" y="1214438"/>
          <p14:tracePt t="61473" x="5619750" y="1209675"/>
          <p14:tracePt t="61552" x="5624513" y="1209675"/>
          <p14:tracePt t="61591" x="5624513" y="1219200"/>
          <p14:tracePt t="61597" x="5624513" y="1238250"/>
          <p14:tracePt t="61607" x="5624513" y="1290638"/>
          <p14:tracePt t="61624" x="5610225" y="1443038"/>
          <p14:tracePt t="61640" x="5595938" y="1595438"/>
          <p14:tracePt t="61657" x="5595938" y="1728788"/>
          <p14:tracePt t="61673" x="5595938" y="1876425"/>
          <p14:tracePt t="61692" x="5595938" y="2062163"/>
          <p14:tracePt t="61707" x="5576888" y="2300288"/>
          <p14:tracePt t="61723" x="5557838" y="2433638"/>
          <p14:tracePt t="61741" x="5538788" y="2595563"/>
          <p14:tracePt t="61756" x="5538788" y="2776538"/>
          <p14:tracePt t="61773" x="5538788" y="2928938"/>
          <p14:tracePt t="61790" x="5538788" y="3067050"/>
          <p14:tracePt t="61806" x="5538788" y="3157538"/>
          <p14:tracePt t="61824" x="5538788" y="3219450"/>
          <p14:tracePt t="61840" x="5538788" y="3286125"/>
          <p14:tracePt t="61858" x="5548313" y="3462338"/>
          <p14:tracePt t="61873" x="5572125" y="3600450"/>
          <p14:tracePt t="61891" x="5591175" y="3733800"/>
          <p14:tracePt t="61907" x="5624513" y="3871913"/>
          <p14:tracePt t="61924" x="5643563" y="3976688"/>
          <p14:tracePt t="61940" x="5667375" y="4081463"/>
          <p14:tracePt t="61957" x="5700713" y="4181475"/>
          <p14:tracePt t="61974" x="5734050" y="4314825"/>
          <p14:tracePt t="61990" x="5753100" y="4376738"/>
          <p14:tracePt t="62007" x="5757863" y="4405313"/>
          <p14:tracePt t="62024" x="5757863" y="4429125"/>
          <p14:tracePt t="62040" x="5757863" y="4443413"/>
          <p14:tracePt t="62056" x="5757863" y="4462463"/>
          <p14:tracePt t="62073" x="5762625" y="4481513"/>
          <p14:tracePt t="62090" x="5762625" y="4514850"/>
          <p14:tracePt t="62107" x="5762625" y="4562475"/>
          <p14:tracePt t="62123" x="5762625" y="4591050"/>
          <p14:tracePt t="62141" x="5767388" y="4619625"/>
          <p14:tracePt t="62158" x="5767388" y="4633913"/>
          <p14:tracePt t="62174" x="5767388" y="4638675"/>
          <p14:tracePt t="62193" x="5767388" y="4643438"/>
          <p14:tracePt t="62922" x="5767388" y="4652963"/>
          <p14:tracePt t="62930" x="5767388" y="4695825"/>
          <p14:tracePt t="62941" x="5767388" y="4762500"/>
          <p14:tracePt t="62958" x="5734050" y="4919663"/>
          <p14:tracePt t="62974" x="5676900" y="5114925"/>
          <p14:tracePt t="62990" x="5576888" y="5138738"/>
          <p14:tracePt t="62991" x="5505450" y="5138738"/>
          <p14:tracePt t="63007" x="5419725" y="5138738"/>
          <p14:tracePt t="63023" x="5238750" y="5138738"/>
          <p14:tracePt t="63041" x="5181600" y="5138738"/>
          <p14:tracePt t="63057" x="5167313" y="5138738"/>
          <p14:tracePt t="63073" x="5157788" y="5138738"/>
          <p14:tracePt t="63234" x="5162550" y="5138738"/>
          <p14:tracePt t="63250" x="5167313" y="5133975"/>
          <p14:tracePt t="63257" x="5172075" y="5129213"/>
          <p14:tracePt t="63266" x="5172075" y="5124450"/>
          <p14:tracePt t="63273" x="5181600" y="5119688"/>
          <p14:tracePt t="63290" x="5195888" y="5105400"/>
          <p14:tracePt t="63306" x="5233988" y="5091113"/>
          <p14:tracePt t="63324" x="5314950" y="5081588"/>
          <p14:tracePt t="63340" x="5372100" y="5076825"/>
          <p14:tracePt t="63357" x="5391150" y="5076825"/>
          <p14:tracePt t="63374" x="5405438" y="5076825"/>
          <p14:tracePt t="63390" x="5419725" y="5076825"/>
          <p14:tracePt t="63391" x="5424488" y="5076825"/>
          <p14:tracePt t="63406" x="5438775" y="5076825"/>
          <p14:tracePt t="63423" x="5448300" y="5081588"/>
          <p14:tracePt t="63440" x="5457825" y="5091113"/>
          <p14:tracePt t="63457" x="5467350" y="5095875"/>
          <p14:tracePt t="63474" x="5476875" y="5100638"/>
          <p14:tracePt t="63491" x="5481638" y="5100638"/>
          <p14:tracePt t="63564" x="5481638" y="5105400"/>
          <p14:tracePt t="67329" x="5486400" y="5105400"/>
          <p14:tracePt t="67604" x="5491163" y="5105400"/>
          <p14:tracePt t="67674" x="5491163" y="5100638"/>
          <p14:tracePt t="67752" x="5495925" y="5100638"/>
          <p14:tracePt t="68284" x="5495925" y="5095875"/>
          <p14:tracePt t="68386" x="5500688" y="5095875"/>
          <p14:tracePt t="76738" x="5505450" y="5100638"/>
          <p14:tracePt t="76754" x="5505450" y="5110163"/>
          <p14:tracePt t="76762" x="5534025" y="5138738"/>
          <p14:tracePt t="76773" x="5586413" y="5138738"/>
          <p14:tracePt t="76790" x="5729288" y="5138738"/>
          <p14:tracePt t="76807" x="5834063" y="5138738"/>
          <p14:tracePt t="76823" x="5886450" y="5138738"/>
          <p14:tracePt t="76840" x="5891213" y="5138738"/>
          <p14:tracePt t="76942" x="5895975" y="51387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0B08E19-5E20-0DE3-2095-E0000D54C659}"/>
              </a:ext>
            </a:extLst>
          </p:cNvPr>
          <p:cNvGraphicFramePr>
            <a:graphicFrameLocks noGrp="1"/>
          </p:cNvGraphicFramePr>
          <p:nvPr>
            <p:ph idx="1"/>
            <p:extLst>
              <p:ext uri="{D42A27DB-BD31-4B8C-83A1-F6EECF244321}">
                <p14:modId xmlns:p14="http://schemas.microsoft.com/office/powerpoint/2010/main" val="3318848825"/>
              </p:ext>
            </p:extLst>
          </p:nvPr>
        </p:nvGraphicFramePr>
        <p:xfrm>
          <a:off x="609600" y="91440"/>
          <a:ext cx="8153400" cy="49606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799143511"/>
                    </a:ext>
                  </a:extLst>
                </a:gridCol>
                <a:gridCol w="3276600">
                  <a:extLst>
                    <a:ext uri="{9D8B030D-6E8A-4147-A177-3AD203B41FA5}">
                      <a16:colId xmlns:a16="http://schemas.microsoft.com/office/drawing/2014/main" val="1259388088"/>
                    </a:ext>
                  </a:extLst>
                </a:gridCol>
                <a:gridCol w="4038600">
                  <a:extLst>
                    <a:ext uri="{9D8B030D-6E8A-4147-A177-3AD203B41FA5}">
                      <a16:colId xmlns:a16="http://schemas.microsoft.com/office/drawing/2014/main" val="4233400040"/>
                    </a:ext>
                  </a:extLst>
                </a:gridCol>
              </a:tblGrid>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latin typeface="Verdana" panose="020B0604030504040204" pitchFamily="34" charset="0"/>
                          <a:ea typeface="Verdana" panose="020B0604030504040204" pitchFamily="34" charset="0"/>
                        </a:rPr>
                        <a:t>Advantages</a:t>
                      </a:r>
                    </a:p>
                  </a:txBody>
                  <a:tcPr/>
                </a:tc>
                <a:tc>
                  <a:txBody>
                    <a:bodyPr/>
                    <a:lstStyle/>
                    <a:p>
                      <a:r>
                        <a:rPr lang="en-US" sz="950" b="1" dirty="0">
                          <a:latin typeface="Verdana" panose="020B0604030504040204" pitchFamily="34" charset="0"/>
                          <a:ea typeface="Verdana" panose="020B0604030504040204" pitchFamily="34" charset="0"/>
                        </a:rPr>
                        <a:t>Disadvantages</a:t>
                      </a:r>
                    </a:p>
                  </a:txBody>
                  <a:tcPr/>
                </a:tc>
                <a:extLst>
                  <a:ext uri="{0D108BD9-81ED-4DB2-BD59-A6C34878D82A}">
                    <a16:rowId xmlns:a16="http://schemas.microsoft.com/office/drawing/2014/main" val="1795331465"/>
                  </a:ext>
                </a:extLst>
              </a:tr>
              <a:tr h="0">
                <a:tc>
                  <a:txBody>
                    <a:bodyPr/>
                    <a:lstStyle/>
                    <a:p>
                      <a:r>
                        <a:rPr lang="en-US" sz="950" b="1" dirty="0">
                          <a:solidFill>
                            <a:srgbClr val="000000"/>
                          </a:solidFill>
                          <a:latin typeface="Verdana" panose="020B0604030504040204" pitchFamily="34" charset="0"/>
                          <a:ea typeface="Verdana" panose="020B0604030504040204" pitchFamily="34" charset="0"/>
                        </a:rPr>
                        <a:t>Culture</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“gold standard”</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Cannot determine density</a:t>
                      </a:r>
                    </a:p>
                  </a:txBody>
                  <a:tcPr/>
                </a:tc>
                <a:extLst>
                  <a:ext uri="{0D108BD9-81ED-4DB2-BD59-A6C34878D82A}">
                    <a16:rowId xmlns:a16="http://schemas.microsoft.com/office/drawing/2014/main" val="3323252414"/>
                  </a:ext>
                </a:extLst>
              </a:tr>
              <a:tr h="0">
                <a:tc>
                  <a:txBody>
                    <a:bodyPr/>
                    <a:lstStyle/>
                    <a:p>
                      <a:endParaRPr lang="en-US" sz="950" b="1" dirty="0">
                        <a:solidFill>
                          <a:srgbClr val="000000"/>
                        </a:solidFill>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Detects viable parasite, visualized</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Poor in remote field setting: contamination, variable temps.</a:t>
                      </a:r>
                    </a:p>
                  </a:txBody>
                  <a:tcPr/>
                </a:tc>
                <a:extLst>
                  <a:ext uri="{0D108BD9-81ED-4DB2-BD59-A6C34878D82A}">
                    <a16:rowId xmlns:a16="http://schemas.microsoft.com/office/drawing/2014/main" val="1332376731"/>
                  </a:ext>
                </a:extLst>
              </a:tr>
              <a:tr h="0">
                <a:tc>
                  <a:txBody>
                    <a:bodyPr/>
                    <a:lstStyle/>
                    <a:p>
                      <a:endParaRPr lang="en-US" sz="950" b="1" dirty="0">
                        <a:solidFill>
                          <a:srgbClr val="000000"/>
                        </a:solidFill>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Higher </a:t>
                      </a:r>
                      <a:r>
                        <a:rPr lang="en-US" sz="950" dirty="0" err="1">
                          <a:solidFill>
                            <a:srgbClr val="000000"/>
                          </a:solidFill>
                          <a:latin typeface="Verdana" panose="020B0604030504040204" pitchFamily="34" charset="0"/>
                          <a:ea typeface="Verdana" panose="020B0604030504040204" pitchFamily="34" charset="0"/>
                        </a:rPr>
                        <a:t>Ase</a:t>
                      </a:r>
                      <a:r>
                        <a:rPr lang="en-US" sz="950" dirty="0">
                          <a:solidFill>
                            <a:srgbClr val="000000"/>
                          </a:solidFill>
                          <a:latin typeface="Verdana" panose="020B0604030504040204" pitchFamily="34" charset="0"/>
                          <a:ea typeface="Verdana" panose="020B0604030504040204" pitchFamily="34" charset="0"/>
                        </a:rPr>
                        <a:t> than qPCR for light infections</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Archives poorly</a:t>
                      </a:r>
                    </a:p>
                  </a:txBody>
                  <a:tcPr/>
                </a:tc>
                <a:extLst>
                  <a:ext uri="{0D108BD9-81ED-4DB2-BD59-A6C34878D82A}">
                    <a16:rowId xmlns:a16="http://schemas.microsoft.com/office/drawing/2014/main" val="984267126"/>
                  </a:ext>
                </a:extLst>
              </a:tr>
              <a:tr h="0">
                <a:tc>
                  <a:txBody>
                    <a:bodyPr/>
                    <a:lstStyle/>
                    <a:p>
                      <a:endParaRPr lang="en-US" sz="950" b="1" dirty="0">
                        <a:solidFill>
                          <a:srgbClr val="000000"/>
                        </a:solidFill>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Low cost</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Does not provide health info or other infections</a:t>
                      </a:r>
                    </a:p>
                  </a:txBody>
                  <a:tcPr/>
                </a:tc>
                <a:extLst>
                  <a:ext uri="{0D108BD9-81ED-4DB2-BD59-A6C34878D82A}">
                    <a16:rowId xmlns:a16="http://schemas.microsoft.com/office/drawing/2014/main" val="673850750"/>
                  </a:ext>
                </a:extLst>
              </a:tr>
              <a:tr h="13716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Can have low Asp, grows morphologically similar organisms</a:t>
                      </a:r>
                    </a:p>
                  </a:txBody>
                  <a:tcPr/>
                </a:tc>
                <a:extLst>
                  <a:ext uri="{0D108BD9-81ED-4DB2-BD59-A6C34878D82A}">
                    <a16:rowId xmlns:a16="http://schemas.microsoft.com/office/drawing/2014/main" val="275610328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Long turnaround (2wks)</a:t>
                      </a:r>
                    </a:p>
                  </a:txBody>
                  <a:tcPr/>
                </a:tc>
                <a:extLst>
                  <a:ext uri="{0D108BD9-81ED-4DB2-BD59-A6C34878D82A}">
                    <a16:rowId xmlns:a16="http://schemas.microsoft.com/office/drawing/2014/main" val="351185300"/>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endParaRPr lang="en-US" sz="950" dirty="0">
                        <a:latin typeface="Verdana" panose="020B0604030504040204" pitchFamily="34" charset="0"/>
                        <a:ea typeface="Verdana" panose="020B0604030504040204" pitchFamily="34" charset="0"/>
                      </a:endParaRP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Not high-throughput</a:t>
                      </a:r>
                    </a:p>
                  </a:txBody>
                  <a:tcPr/>
                </a:tc>
                <a:extLst>
                  <a:ext uri="{0D108BD9-81ED-4DB2-BD59-A6C34878D82A}">
                    <a16:rowId xmlns:a16="http://schemas.microsoft.com/office/drawing/2014/main" val="1320060576"/>
                  </a:ext>
                </a:extLst>
              </a:tr>
              <a:tr h="0">
                <a:tc>
                  <a:txBody>
                    <a:bodyPr/>
                    <a:lstStyle/>
                    <a:p>
                      <a:r>
                        <a:rPr lang="en-US" sz="950" b="1" dirty="0">
                          <a:solidFill>
                            <a:srgbClr val="000000"/>
                          </a:solidFill>
                          <a:latin typeface="Verdana" panose="020B0604030504040204" pitchFamily="34" charset="0"/>
                          <a:ea typeface="Verdana" panose="020B0604030504040204" pitchFamily="34" charset="0"/>
                        </a:rPr>
                        <a:t>Histology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dirty="0">
                          <a:solidFill>
                            <a:srgbClr val="3333FF"/>
                          </a:solidFill>
                          <a:latin typeface="Verdana" panose="020B0604030504040204" pitchFamily="34" charset="0"/>
                          <a:ea typeface="Verdana" panose="020B0604030504040204" pitchFamily="34" charset="0"/>
                        </a:rPr>
                        <a:t>Provides density data</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Only partially assess viability by tissue integrity </a:t>
                      </a:r>
                    </a:p>
                  </a:txBody>
                  <a:tcPr/>
                </a:tc>
                <a:extLst>
                  <a:ext uri="{0D108BD9-81ED-4DB2-BD59-A6C34878D82A}">
                    <a16:rowId xmlns:a16="http://schemas.microsoft.com/office/drawing/2014/main" val="2339949450"/>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solidFill>
                            <a:srgbClr val="000000"/>
                          </a:solidFill>
                          <a:latin typeface="Verdana" panose="020B0604030504040204" pitchFamily="34" charset="0"/>
                          <a:ea typeface="Verdana" panose="020B0604030504040204" pitchFamily="34" charset="0"/>
                        </a:rPr>
                        <a:t>Provides health &amp; other disease info</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Low </a:t>
                      </a:r>
                      <a:r>
                        <a:rPr lang="en-US" sz="950" dirty="0" err="1">
                          <a:solidFill>
                            <a:srgbClr val="000000"/>
                          </a:solidFill>
                          <a:latin typeface="Verdana" panose="020B0604030504040204" pitchFamily="34" charset="0"/>
                          <a:ea typeface="Verdana" panose="020B0604030504040204" pitchFamily="34" charset="0"/>
                        </a:rPr>
                        <a:t>Ase</a:t>
                      </a:r>
                      <a:r>
                        <a:rPr lang="en-US" sz="950" dirty="0">
                          <a:solidFill>
                            <a:srgbClr val="000000"/>
                          </a:solidFill>
                          <a:latin typeface="Verdana" panose="020B0604030504040204" pitchFamily="34" charset="0"/>
                          <a:ea typeface="Verdana" panose="020B0604030504040204" pitchFamily="34" charset="0"/>
                        </a:rPr>
                        <a:t> due to random distribution, small sample amount</a:t>
                      </a:r>
                    </a:p>
                  </a:txBody>
                  <a:tcPr/>
                </a:tc>
                <a:extLst>
                  <a:ext uri="{0D108BD9-81ED-4DB2-BD59-A6C34878D82A}">
                    <a16:rowId xmlns:a16="http://schemas.microsoft.com/office/drawing/2014/main" val="606117001"/>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solidFill>
                            <a:srgbClr val="000000"/>
                          </a:solidFill>
                          <a:latin typeface="Verdana" panose="020B0604030504040204" pitchFamily="34" charset="0"/>
                          <a:ea typeface="Verdana" panose="020B0604030504040204" pitchFamily="34" charset="0"/>
                        </a:rPr>
                        <a:t>Visualizes parasite; “gold standard”</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Moderate cost</a:t>
                      </a:r>
                    </a:p>
                  </a:txBody>
                  <a:tcPr/>
                </a:tc>
                <a:extLst>
                  <a:ext uri="{0D108BD9-81ED-4DB2-BD59-A6C34878D82A}">
                    <a16:rowId xmlns:a16="http://schemas.microsoft.com/office/drawing/2014/main" val="3438808886"/>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solidFill>
                            <a:srgbClr val="000000"/>
                          </a:solidFill>
                          <a:latin typeface="Verdana" panose="020B0604030504040204" pitchFamily="34" charset="0"/>
                          <a:ea typeface="Verdana" panose="020B0604030504040204" pitchFamily="34" charset="0"/>
                        </a:rPr>
                        <a:t>Easy to fix in field</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Long turnaround (1mo+)</a:t>
                      </a:r>
                    </a:p>
                  </a:txBody>
                  <a:tcPr/>
                </a:tc>
                <a:extLst>
                  <a:ext uri="{0D108BD9-81ED-4DB2-BD59-A6C34878D82A}">
                    <a16:rowId xmlns:a16="http://schemas.microsoft.com/office/drawing/2014/main" val="1926737294"/>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solidFill>
                            <a:srgbClr val="000000"/>
                          </a:solidFill>
                          <a:latin typeface="Verdana" panose="020B0604030504040204" pitchFamily="34" charset="0"/>
                          <a:ea typeface="Verdana" panose="020B0604030504040204" pitchFamily="34" charset="0"/>
                        </a:rPr>
                        <a:t>Easily archives</a:t>
                      </a:r>
                    </a:p>
                  </a:txBody>
                  <a:tcPr/>
                </a:tc>
                <a:tc>
                  <a:txBody>
                    <a:bodyPr/>
                    <a:lstStyle/>
                    <a:p>
                      <a:r>
                        <a:rPr lang="en-US" sz="950" b="1" dirty="0">
                          <a:solidFill>
                            <a:srgbClr val="FF0000"/>
                          </a:solidFill>
                          <a:latin typeface="Verdana" panose="020B0604030504040204" pitchFamily="34" charset="0"/>
                          <a:ea typeface="Verdana" panose="020B0604030504040204" pitchFamily="34" charset="0"/>
                        </a:rPr>
                        <a:t>Not high-throughput</a:t>
                      </a:r>
                    </a:p>
                  </a:txBody>
                  <a:tcPr/>
                </a:tc>
                <a:extLst>
                  <a:ext uri="{0D108BD9-81ED-4DB2-BD59-A6C34878D82A}">
                    <a16:rowId xmlns:a16="http://schemas.microsoft.com/office/drawing/2014/main" val="1236910815"/>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High </a:t>
                      </a:r>
                      <a:r>
                        <a:rPr lang="en-US" sz="950" dirty="0" err="1">
                          <a:solidFill>
                            <a:srgbClr val="000000"/>
                          </a:solidFill>
                          <a:latin typeface="Verdana" panose="020B0604030504040204" pitchFamily="34" charset="0"/>
                          <a:ea typeface="Verdana" panose="020B0604030504040204" pitchFamily="34" charset="0"/>
                        </a:rPr>
                        <a:t>ASp</a:t>
                      </a:r>
                      <a:r>
                        <a:rPr lang="en-US" sz="950" dirty="0">
                          <a:solidFill>
                            <a:srgbClr val="000000"/>
                          </a:solidFill>
                          <a:latin typeface="Verdana" panose="020B0604030504040204" pitchFamily="34" charset="0"/>
                          <a:ea typeface="Verdana" panose="020B0604030504040204" pitchFamily="34" charset="0"/>
                        </a:rPr>
                        <a:t>, can use special stains, IHC</a:t>
                      </a:r>
                    </a:p>
                  </a:txBody>
                  <a:tcPr/>
                </a:tc>
                <a:tc>
                  <a:txBody>
                    <a:bodyPr/>
                    <a:lstStyle/>
                    <a:p>
                      <a:endParaRPr lang="en-US" sz="9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47657374"/>
                  </a:ext>
                </a:extLst>
              </a:tr>
              <a:tr h="0">
                <a:tc>
                  <a:txBody>
                    <a:bodyPr/>
                    <a:lstStyle/>
                    <a:p>
                      <a:r>
                        <a:rPr lang="en-US" sz="950" b="1" dirty="0">
                          <a:solidFill>
                            <a:srgbClr val="000000"/>
                          </a:solidFill>
                          <a:latin typeface="Verdana" panose="020B0604030504040204" pitchFamily="34" charset="0"/>
                          <a:ea typeface="Verdana" panose="020B0604030504040204" pitchFamily="34" charset="0"/>
                        </a:rPr>
                        <a:t>qPCR</a:t>
                      </a:r>
                    </a:p>
                  </a:txBody>
                  <a:tcPr/>
                </a:tc>
                <a:tc>
                  <a:txBody>
                    <a:bodyPr/>
                    <a:lstStyle/>
                    <a:p>
                      <a:r>
                        <a:rPr lang="en-US" sz="950" b="1" dirty="0">
                          <a:solidFill>
                            <a:srgbClr val="3333FF"/>
                          </a:solidFill>
                          <a:latin typeface="Verdana" panose="020B0604030504040204" pitchFamily="34" charset="0"/>
                          <a:ea typeface="Verdana" panose="020B0604030504040204" pitchFamily="34" charset="0"/>
                        </a:rPr>
                        <a:t>Provides density data</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Only partially assess viability by low Ct values</a:t>
                      </a:r>
                    </a:p>
                  </a:txBody>
                  <a:tcPr/>
                </a:tc>
                <a:extLst>
                  <a:ext uri="{0D108BD9-81ED-4DB2-BD59-A6C34878D82A}">
                    <a16:rowId xmlns:a16="http://schemas.microsoft.com/office/drawing/2014/main" val="4094098975"/>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solidFill>
                            <a:srgbClr val="3333FF"/>
                          </a:solidFill>
                          <a:latin typeface="Verdana" panose="020B0604030504040204" pitchFamily="34" charset="0"/>
                          <a:ea typeface="Verdana" panose="020B0604030504040204" pitchFamily="34" charset="0"/>
                        </a:rPr>
                        <a:t>High </a:t>
                      </a:r>
                      <a:r>
                        <a:rPr lang="en-US" sz="950" b="1" dirty="0" err="1">
                          <a:solidFill>
                            <a:srgbClr val="3333FF"/>
                          </a:solidFill>
                          <a:latin typeface="Verdana" panose="020B0604030504040204" pitchFamily="34" charset="0"/>
                          <a:ea typeface="Verdana" panose="020B0604030504040204" pitchFamily="34" charset="0"/>
                        </a:rPr>
                        <a:t>Ase</a:t>
                      </a:r>
                      <a:r>
                        <a:rPr lang="en-US" sz="950" b="1" dirty="0">
                          <a:solidFill>
                            <a:srgbClr val="3333FF"/>
                          </a:solidFill>
                          <a:latin typeface="Verdana" panose="020B0604030504040204" pitchFamily="34" charset="0"/>
                          <a:ea typeface="Verdana" panose="020B0604030504040204" pitchFamily="34" charset="0"/>
                        </a:rPr>
                        <a:t> &amp; </a:t>
                      </a:r>
                      <a:r>
                        <a:rPr lang="en-US" sz="950" b="1" dirty="0" err="1">
                          <a:solidFill>
                            <a:srgbClr val="3333FF"/>
                          </a:solidFill>
                          <a:latin typeface="Verdana" panose="020B0604030504040204" pitchFamily="34" charset="0"/>
                          <a:ea typeface="Verdana" panose="020B0604030504040204" pitchFamily="34" charset="0"/>
                        </a:rPr>
                        <a:t>ASp</a:t>
                      </a:r>
                      <a:endParaRPr lang="en-US" sz="950" b="1" dirty="0">
                        <a:solidFill>
                          <a:srgbClr val="3333FF"/>
                        </a:solidFill>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Cannot visualize parasite</a:t>
                      </a:r>
                    </a:p>
                  </a:txBody>
                  <a:tcPr/>
                </a:tc>
                <a:extLst>
                  <a:ext uri="{0D108BD9-81ED-4DB2-BD59-A6C34878D82A}">
                    <a16:rowId xmlns:a16="http://schemas.microsoft.com/office/drawing/2014/main" val="271152397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Easy to fix in field</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Cannot provide additional health/infection info</a:t>
                      </a:r>
                    </a:p>
                  </a:txBody>
                  <a:tcPr/>
                </a:tc>
                <a:extLst>
                  <a:ext uri="{0D108BD9-81ED-4DB2-BD59-A6C34878D82A}">
                    <a16:rowId xmlns:a16="http://schemas.microsoft.com/office/drawing/2014/main" val="1807968539"/>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Easily archive</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Lower </a:t>
                      </a:r>
                      <a:r>
                        <a:rPr lang="en-US" sz="950" dirty="0" err="1">
                          <a:solidFill>
                            <a:srgbClr val="000000"/>
                          </a:solidFill>
                          <a:latin typeface="Verdana" panose="020B0604030504040204" pitchFamily="34" charset="0"/>
                          <a:ea typeface="Verdana" panose="020B0604030504040204" pitchFamily="34" charset="0"/>
                        </a:rPr>
                        <a:t>ASe</a:t>
                      </a:r>
                      <a:r>
                        <a:rPr lang="en-US" sz="950" dirty="0">
                          <a:solidFill>
                            <a:srgbClr val="000000"/>
                          </a:solidFill>
                          <a:latin typeface="Verdana" panose="020B0604030504040204" pitchFamily="34" charset="0"/>
                          <a:ea typeface="Verdana" panose="020B0604030504040204" pitchFamily="34" charset="0"/>
                        </a:rPr>
                        <a:t> than culture for light infections, but can increase</a:t>
                      </a:r>
                    </a:p>
                  </a:txBody>
                  <a:tcPr/>
                </a:tc>
                <a:extLst>
                  <a:ext uri="{0D108BD9-81ED-4DB2-BD59-A6C34878D82A}">
                    <a16:rowId xmlns:a16="http://schemas.microsoft.com/office/drawing/2014/main" val="902655416"/>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dirty="0">
                          <a:solidFill>
                            <a:srgbClr val="000000"/>
                          </a:solidFill>
                          <a:latin typeface="Verdana" panose="020B0604030504040204" pitchFamily="34" charset="0"/>
                          <a:ea typeface="Verdana" panose="020B0604030504040204" pitchFamily="34" charset="0"/>
                        </a:rPr>
                        <a:t>Use sequence for molecular epidemiology</a:t>
                      </a:r>
                    </a:p>
                  </a:txBody>
                  <a:tcPr/>
                </a:tc>
                <a:tc>
                  <a:txBody>
                    <a:bodyPr/>
                    <a:lstStyle/>
                    <a:p>
                      <a:r>
                        <a:rPr lang="en-US" sz="950" dirty="0">
                          <a:solidFill>
                            <a:srgbClr val="000000"/>
                          </a:solidFill>
                          <a:latin typeface="Verdana" panose="020B0604030504040204" pitchFamily="34" charset="0"/>
                          <a:ea typeface="Verdana" panose="020B0604030504040204" pitchFamily="34" charset="0"/>
                        </a:rPr>
                        <a:t>Higher cost</a:t>
                      </a:r>
                    </a:p>
                  </a:txBody>
                  <a:tcPr/>
                </a:tc>
                <a:extLst>
                  <a:ext uri="{0D108BD9-81ED-4DB2-BD59-A6C34878D82A}">
                    <a16:rowId xmlns:a16="http://schemas.microsoft.com/office/drawing/2014/main" val="1470962022"/>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solidFill>
                            <a:srgbClr val="3333FF"/>
                          </a:solidFill>
                          <a:latin typeface="Verdana" panose="020B0604030504040204" pitchFamily="34" charset="0"/>
                          <a:ea typeface="Verdana" panose="020B0604030504040204" pitchFamily="34" charset="0"/>
                        </a:rPr>
                        <a:t>Rapid turnaround (2d)</a:t>
                      </a:r>
                    </a:p>
                  </a:txBody>
                  <a:tcPr/>
                </a:tc>
                <a:tc>
                  <a:txBody>
                    <a:bodyPr/>
                    <a:lstStyle/>
                    <a:p>
                      <a:endParaRPr lang="en-US" sz="950" dirty="0">
                        <a:solidFill>
                          <a:srgbClr val="00000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96150538"/>
                  </a:ext>
                </a:extLst>
              </a:tr>
              <a:tr h="0">
                <a:tc>
                  <a:txBody>
                    <a:bodyPr/>
                    <a:lstStyle/>
                    <a:p>
                      <a:endParaRPr lang="en-US" sz="950" b="1" dirty="0">
                        <a:latin typeface="Verdana" panose="020B0604030504040204" pitchFamily="34" charset="0"/>
                        <a:ea typeface="Verdana" panose="020B0604030504040204" pitchFamily="34" charset="0"/>
                      </a:endParaRPr>
                    </a:p>
                  </a:txBody>
                  <a:tcPr/>
                </a:tc>
                <a:tc>
                  <a:txBody>
                    <a:bodyPr/>
                    <a:lstStyle/>
                    <a:p>
                      <a:r>
                        <a:rPr lang="en-US" sz="950" b="1" dirty="0">
                          <a:solidFill>
                            <a:srgbClr val="3333FF"/>
                          </a:solidFill>
                          <a:latin typeface="Verdana" panose="020B0604030504040204" pitchFamily="34" charset="0"/>
                          <a:ea typeface="Verdana" panose="020B0604030504040204" pitchFamily="34" charset="0"/>
                        </a:rPr>
                        <a:t>High-throughput</a:t>
                      </a:r>
                    </a:p>
                  </a:txBody>
                  <a:tcPr/>
                </a:tc>
                <a:tc>
                  <a:txBody>
                    <a:bodyPr/>
                    <a:lstStyle/>
                    <a:p>
                      <a:endParaRPr lang="en-US" sz="9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37671146"/>
                  </a:ext>
                </a:extLst>
              </a:tr>
            </a:tbl>
          </a:graphicData>
        </a:graphic>
      </p:graphicFrame>
    </p:spTree>
    <p:extLst>
      <p:ext uri="{BB962C8B-B14F-4D97-AF65-F5344CB8AC3E}">
        <p14:creationId xmlns:p14="http://schemas.microsoft.com/office/powerpoint/2010/main" val="2256166872"/>
      </p:ext>
    </p:extLst>
  </p:cSld>
  <p:clrMapOvr>
    <a:masterClrMapping/>
  </p:clrMapOvr>
  <mc:AlternateContent xmlns:mc="http://schemas.openxmlformats.org/markup-compatibility/2006" xmlns:p14="http://schemas.microsoft.com/office/powerpoint/2010/main">
    <mc:Choice Requires="p14">
      <p:transition spd="slow" p14:dur="2000" advTm="15248"/>
    </mc:Choice>
    <mc:Fallback xmlns="">
      <p:transition spd="slow" advTm="15248"/>
    </mc:Fallback>
  </mc:AlternateContent>
  <p:timing>
    <p:tnLst>
      <p:par>
        <p:cTn id="1" dur="indefinite" restart="never" nodeType="tmRoot"/>
      </p:par>
    </p:tnLst>
  </p:timing>
  <p:extLst mod="1">
    <p:ext uri="{3A86A75C-4F4B-4683-9AE1-C65F6400EC91}">
      <p14:laserTraceLst xmlns:p14="http://schemas.microsoft.com/office/powerpoint/2010/main">
        <p14:tracePtLst>
          <p14:tracePt t="6900" x="5891213" y="5138738"/>
          <p14:tracePt t="6906" x="5886450" y="5138738"/>
          <p14:tracePt t="6914" x="5881688" y="5138738"/>
          <p14:tracePt t="6924" x="5876925" y="5138738"/>
          <p14:tracePt t="6940" x="5848350" y="5138738"/>
          <p14:tracePt t="6958" x="5729288" y="5138738"/>
          <p14:tracePt t="6973" x="5033963" y="5138738"/>
          <p14:tracePt t="6990" x="4276725" y="5138738"/>
          <p14:tracePt t="7007" x="3490913" y="5138738"/>
          <p14:tracePt t="7024" x="2276475" y="5138738"/>
          <p14:tracePt t="7041" x="1752600" y="5138738"/>
          <p14:tracePt t="7057" x="1571625" y="5138738"/>
          <p14:tracePt t="7074" x="1524000" y="5138738"/>
          <p14:tracePt t="7090" x="1509713" y="5138738"/>
          <p14:tracePt t="7107" x="1495425" y="5138738"/>
          <p14:tracePt t="7124" x="1476375" y="5138738"/>
          <p14:tracePt t="7141" x="1452563" y="5138738"/>
          <p14:tracePt t="7141" x="1443038" y="5138738"/>
          <p14:tracePt t="7156" x="1433513" y="5138738"/>
          <p14:tracePt t="7174" x="1400175" y="5138738"/>
          <p14:tracePt t="7189" x="1262063" y="5138738"/>
          <p14:tracePt t="7241" x="0" y="4538663"/>
          <p14:tracePt t="7257" x="0" y="4291013"/>
          <p14:tracePt t="7274" x="14288" y="4195763"/>
          <p14:tracePt t="7290" x="61913" y="4138613"/>
          <p14:tracePt t="7306" x="133350" y="4081463"/>
          <p14:tracePt t="7324" x="214313" y="4029075"/>
          <p14:tracePt t="7340" x="319088" y="3976688"/>
          <p14:tracePt t="7356" x="428625" y="3933825"/>
          <p14:tracePt t="7373" x="528638" y="3886200"/>
          <p14:tracePt t="7391" x="638175" y="3829050"/>
          <p14:tracePt t="7406" x="747713" y="3771900"/>
          <p14:tracePt t="7423" x="909638" y="3690938"/>
          <p14:tracePt t="7440" x="966788" y="3643313"/>
          <p14:tracePt t="7456" x="1009650" y="3595688"/>
          <p14:tracePt t="7473" x="1042988" y="3543300"/>
          <p14:tracePt t="7490" x="1052513" y="3519488"/>
          <p14:tracePt t="7507" x="1052513" y="3514725"/>
          <p14:tracePt t="7588" x="1057275" y="3514725"/>
          <p14:tracePt t="7596" x="1062038" y="3519488"/>
          <p14:tracePt t="7623" x="1138238" y="3543300"/>
          <p14:tracePt t="7640" x="1200150" y="3548063"/>
          <p14:tracePt t="7657" x="1266825" y="3552825"/>
          <p14:tracePt t="7674" x="1352550" y="3552825"/>
          <p14:tracePt t="7690" x="1366838" y="3548063"/>
          <p14:tracePt t="7707" x="1376363" y="3548063"/>
          <p14:tracePt t="7736" x="1376363" y="3552825"/>
          <p14:tracePt t="7752" x="1376363" y="3557588"/>
          <p14:tracePt t="7768" x="1376363" y="3567113"/>
          <p14:tracePt t="7792" x="1376363" y="3571875"/>
          <p14:tracePt t="7800" x="1376363" y="3576638"/>
          <p14:tracePt t="7822" x="1376363" y="3581400"/>
          <p14:tracePt t="7893" x="1381125" y="3581400"/>
          <p14:tracePt t="7939" x="1385888" y="35814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Conclusions</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52400" y="717550"/>
            <a:ext cx="9448800" cy="4312444"/>
          </a:xfrm>
        </p:spPr>
        <p:txBody>
          <a:bodyPr/>
          <a:lstStyle/>
          <a:p>
            <a:pPr>
              <a:spcBef>
                <a:spcPts val="300"/>
              </a:spcBef>
            </a:pPr>
            <a:r>
              <a:rPr lang="en-US" sz="2800" dirty="0">
                <a:effectLst/>
                <a:latin typeface="Verdana" panose="020B0604030504040204" pitchFamily="34" charset="0"/>
                <a:ea typeface="Verdana" panose="020B0604030504040204" pitchFamily="34" charset="0"/>
                <a:cs typeface="Times New Roman" panose="02020603050405020304" pitchFamily="18" charset="0"/>
              </a:rPr>
              <a:t>qPCR fit rapid high-throughput screening</a:t>
            </a:r>
          </a:p>
          <a:p>
            <a:pPr lvl="1">
              <a:spcBef>
                <a:spcPts val="300"/>
              </a:spcBef>
              <a:spcAft>
                <a:spcPts val="3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High </a:t>
            </a:r>
            <a:r>
              <a:rPr lang="en-US" sz="2100" dirty="0" err="1">
                <a:effectLst/>
                <a:latin typeface="Verdana" panose="020B0604030504040204" pitchFamily="34" charset="0"/>
                <a:ea typeface="Verdana" panose="020B0604030504040204" pitchFamily="34" charset="0"/>
                <a:cs typeface="Times New Roman" panose="02020603050405020304" pitchFamily="18" charset="0"/>
              </a:rPr>
              <a:t>Ase</a:t>
            </a:r>
            <a:r>
              <a:rPr lang="en-US" sz="2100" dirty="0">
                <a:effectLst/>
                <a:latin typeface="Verdana" panose="020B0604030504040204" pitchFamily="34" charset="0"/>
                <a:ea typeface="Verdana" panose="020B0604030504040204" pitchFamily="34" charset="0"/>
                <a:cs typeface="Times New Roman" panose="02020603050405020304" pitchFamily="18" charset="0"/>
              </a:rPr>
              <a:t> &amp; Asp; accurate &amp; robust</a:t>
            </a:r>
          </a:p>
          <a:p>
            <a:pPr lvl="2">
              <a:spcBef>
                <a:spcPts val="300"/>
              </a:spcBef>
              <a:spcAft>
                <a:spcPts val="300"/>
              </a:spcAft>
            </a:pPr>
            <a:r>
              <a:rPr lang="en-US" sz="1700" dirty="0">
                <a:effectLst/>
                <a:latin typeface="Verdana" panose="020B0604030504040204" pitchFamily="34" charset="0"/>
                <a:ea typeface="Verdana" panose="020B0604030504040204" pitchFamily="34" charset="0"/>
                <a:cs typeface="Times New Roman" panose="02020603050405020304" pitchFamily="18" charset="0"/>
              </a:rPr>
              <a:t>Could be used for non-lethal sampling (investigating)</a:t>
            </a:r>
          </a:p>
          <a:p>
            <a:pPr lvl="1">
              <a:spcBef>
                <a:spcPts val="300"/>
              </a:spcBef>
              <a:spcAft>
                <a:spcPts val="300"/>
              </a:spcAft>
            </a:pPr>
            <a:r>
              <a:rPr lang="en-US" sz="2100" dirty="0">
                <a:effectLst/>
                <a:latin typeface="Verdana" panose="020B0604030504040204" pitchFamily="34" charset="0"/>
                <a:ea typeface="Verdana" panose="020B0604030504040204" pitchFamily="34" charset="0"/>
                <a:cs typeface="Times New Roman" panose="02020603050405020304" pitchFamily="18" charset="0"/>
              </a:rPr>
              <a:t>Quantifies infections; standardized burden (copy #)</a:t>
            </a:r>
          </a:p>
          <a:p>
            <a:pPr marL="457200" lvl="1" indent="0">
              <a:spcBef>
                <a:spcPts val="300"/>
              </a:spcBef>
              <a:spcAft>
                <a:spcPts val="300"/>
              </a:spcAft>
              <a:buNone/>
            </a:pPr>
            <a:endParaRPr lang="en-US" sz="1700" dirty="0">
              <a:effectLst/>
              <a:latin typeface="Verdana" panose="020B0604030504040204" pitchFamily="34" charset="0"/>
              <a:ea typeface="Verdana" panose="020B0604030504040204" pitchFamily="34" charset="0"/>
              <a:cs typeface="Times New Roman" panose="02020603050405020304" pitchFamily="18" charset="0"/>
            </a:endParaRPr>
          </a:p>
          <a:p>
            <a:pPr lvl="0">
              <a:spcBef>
                <a:spcPts val="300"/>
              </a:spcBef>
              <a:buClr>
                <a:srgbClr val="86D1EC"/>
              </a:buClr>
            </a:pPr>
            <a:r>
              <a:rPr lang="en-US" sz="28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Culture gold standard</a:t>
            </a:r>
          </a:p>
          <a:p>
            <a:pPr lvl="1">
              <a:spcBef>
                <a:spcPts val="300"/>
              </a:spcBef>
              <a:spcAft>
                <a:spcPts val="3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Cannot determine infection density</a:t>
            </a:r>
          </a:p>
          <a:p>
            <a:pPr lvl="1">
              <a:spcBef>
                <a:spcPts val="300"/>
              </a:spcBef>
              <a:spcAft>
                <a:spcPts val="3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Assesses viability, but can use low Ct and </a:t>
            </a:r>
            <a:r>
              <a:rPr lang="en-US" sz="2100" dirty="0" err="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histo</a:t>
            </a: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 as proxy</a:t>
            </a:r>
          </a:p>
          <a:p>
            <a:pPr lvl="1">
              <a:spcBef>
                <a:spcPts val="300"/>
              </a:spcBef>
              <a:spcAft>
                <a:spcPts val="300"/>
              </a:spcAft>
              <a:buClr>
                <a:schemeClr val="tx1"/>
              </a:buClr>
            </a:pPr>
            <a:r>
              <a:rPr lang="en-US" sz="2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Longer turnaround and challenging in remote field setting</a:t>
            </a:r>
          </a:p>
        </p:txBody>
      </p:sp>
    </p:spTree>
    <p:custDataLst>
      <p:tags r:id="rId1"/>
    </p:custDataLst>
    <p:extLst>
      <p:ext uri="{BB962C8B-B14F-4D97-AF65-F5344CB8AC3E}">
        <p14:creationId xmlns:p14="http://schemas.microsoft.com/office/powerpoint/2010/main" val="873243290"/>
      </p:ext>
    </p:extLst>
  </p:cSld>
  <p:clrMapOvr>
    <a:masterClrMapping/>
  </p:clrMapOvr>
  <mc:AlternateContent xmlns:mc="http://schemas.openxmlformats.org/markup-compatibility/2006" xmlns:p14="http://schemas.microsoft.com/office/powerpoint/2010/main">
    <mc:Choice Requires="p14">
      <p:transition spd="slow" p14:dur="2000" advTm="64391"/>
    </mc:Choice>
    <mc:Fallback xmlns="">
      <p:transition spd="slow" advTm="64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3A86A75C-4F4B-4683-9AE1-C65F6400EC91}">
      <p14:laserTraceLst xmlns:p14="http://schemas.microsoft.com/office/powerpoint/2010/main">
        <p14:tracePtLst>
          <p14:tracePt t="28632" x="1385888" y="3586163"/>
          <p14:tracePt t="28640" x="1381125" y="3595688"/>
          <p14:tracePt t="28649" x="1338263" y="3709988"/>
          <p14:tracePt t="28666" x="1190625" y="4043363"/>
          <p14:tracePt t="28682" x="1157288" y="4095750"/>
          <p14:tracePt t="28699" x="1138238" y="4114800"/>
          <p14:tracePt t="28715" x="1109663" y="4148138"/>
          <p14:tracePt t="28732" x="1100138" y="4171950"/>
          <p14:tracePt t="28749" x="1085850" y="4195763"/>
          <p14:tracePt t="28765" x="1071563" y="4219575"/>
          <p14:tracePt t="28783" x="1062038" y="4248150"/>
          <p14:tracePt t="28799" x="1033463" y="4305300"/>
          <p14:tracePt t="28815" x="995363" y="4395788"/>
          <p14:tracePt t="28833" x="942975" y="4529138"/>
          <p14:tracePt t="28849" x="895350" y="4676775"/>
          <p14:tracePt t="28866" x="857250" y="4805363"/>
          <p14:tracePt t="28882" x="819150" y="4914900"/>
          <p14:tracePt t="28883" x="795338" y="4948238"/>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7" y="-35176"/>
            <a:ext cx="8229600" cy="857250"/>
          </a:xfrm>
        </p:spPr>
        <p:txBody>
          <a:bodyPr/>
          <a:lstStyle/>
          <a:p>
            <a:r>
              <a:rPr lang="en-US" sz="4200" dirty="0">
                <a:solidFill>
                  <a:srgbClr val="FFFF00"/>
                </a:solidFill>
                <a:effectLst>
                  <a:outerShdw blurRad="38100" dist="38100" dir="2700000" algn="tl">
                    <a:srgbClr val="000000">
                      <a:alpha val="43137"/>
                    </a:srgbClr>
                  </a:outerShdw>
                </a:effectLst>
              </a:rPr>
              <a:t>Acknowledgments</a:t>
            </a:r>
            <a:r>
              <a:rPr lang="en-US" dirty="0">
                <a:solidFill>
                  <a:srgbClr val="FFFF00"/>
                </a:solidFill>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96" y="1047750"/>
            <a:ext cx="9126903" cy="3810000"/>
          </a:xfrm>
        </p:spPr>
        <p:txBody>
          <a:bodyPr/>
          <a:lstStyle/>
          <a:p>
            <a:r>
              <a:rPr lang="en-US" sz="3000" dirty="0"/>
              <a:t>Pacific Salmon Treaty Implementation </a:t>
            </a:r>
          </a:p>
          <a:p>
            <a:pPr marL="457200" lvl="1" indent="0">
              <a:buNone/>
            </a:pPr>
            <a:endParaRPr lang="en-US" dirty="0"/>
          </a:p>
          <a:p>
            <a:r>
              <a:rPr lang="en-US" sz="3000" dirty="0"/>
              <a:t>ADF&amp;G Commercial &amp; Sport Fish Divisions</a:t>
            </a:r>
          </a:p>
          <a:p>
            <a:pPr marL="457200" lvl="1" indent="0">
              <a:buNone/>
            </a:pPr>
            <a:endParaRPr lang="en-US" dirty="0"/>
          </a:p>
          <a:p>
            <a:r>
              <a:rPr lang="en-US" dirty="0"/>
              <a:t>Alaska Sustainable Salmon Fund</a:t>
            </a:r>
          </a:p>
          <a:p>
            <a:pPr marL="0" indent="0">
              <a:buNone/>
            </a:pPr>
            <a:endParaRPr lang="en-US" dirty="0"/>
          </a:p>
          <a:p>
            <a:pPr lvl="1"/>
            <a:r>
              <a:rPr lang="en-US" sz="1800" dirty="0">
                <a:effectLst/>
                <a:latin typeface="Times New Roman" panose="02020603050405020304" pitchFamily="18" charset="0"/>
                <a:ea typeface="Aptos" panose="020B0004020202020204" pitchFamily="34" charset="0"/>
              </a:rPr>
              <a:t>Partially funded by the Department of Commerce and the Alaska Department of Fish and Game under federal grant NA22NMF4380212</a:t>
            </a:r>
            <a:endParaRPr lang="en-US" dirty="0"/>
          </a:p>
          <a:p>
            <a:pPr marL="457200" lvl="1" indent="0">
              <a:buNone/>
            </a:pPr>
            <a:endParaRPr lang="en-US" dirty="0"/>
          </a:p>
          <a:p>
            <a:pPr marL="0" indent="0">
              <a:buNone/>
            </a:pPr>
            <a:endParaRPr lang="en-US" dirty="0"/>
          </a:p>
        </p:txBody>
      </p:sp>
      <p:pic>
        <p:nvPicPr>
          <p:cNvPr id="22" name="Picture 21">
            <a:extLst>
              <a:ext uri="{FF2B5EF4-FFF2-40B4-BE49-F238E27FC236}">
                <a16:creationId xmlns:a16="http://schemas.microsoft.com/office/drawing/2014/main" id="{8E03048C-7D4B-4081-B053-332C62AD7D5D}"/>
              </a:ext>
            </a:extLst>
          </p:cNvPr>
          <p:cNvPicPr>
            <a:picLocks noChangeAspect="1"/>
          </p:cNvPicPr>
          <p:nvPr/>
        </p:nvPicPr>
        <p:blipFill>
          <a:blip r:embed="rId3"/>
          <a:stretch>
            <a:fillRect/>
          </a:stretch>
        </p:blipFill>
        <p:spPr>
          <a:xfrm>
            <a:off x="7779290" y="1969040"/>
            <a:ext cx="1275679" cy="1275679"/>
          </a:xfrm>
          <a:prstGeom prst="ellipse">
            <a:avLst/>
          </a:prstGeom>
        </p:spPr>
      </p:pic>
      <p:pic>
        <p:nvPicPr>
          <p:cNvPr id="27" name="Picture 26" descr="A picture containing text, porcelain&#10;&#10;Description automatically generated">
            <a:extLst>
              <a:ext uri="{FF2B5EF4-FFF2-40B4-BE49-F238E27FC236}">
                <a16:creationId xmlns:a16="http://schemas.microsoft.com/office/drawing/2014/main" id="{FC6AFFCB-4AD8-4FEA-98CF-F052F6CA7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920" y="714124"/>
            <a:ext cx="1275679" cy="1275679"/>
          </a:xfrm>
          <a:prstGeom prst="rect">
            <a:avLst/>
          </a:prstGeom>
        </p:spPr>
      </p:pic>
      <p:pic>
        <p:nvPicPr>
          <p:cNvPr id="5" name="Picture 4" descr="A blue circle with white text&#10;&#10;Description automatically generated">
            <a:extLst>
              <a:ext uri="{FF2B5EF4-FFF2-40B4-BE49-F238E27FC236}">
                <a16:creationId xmlns:a16="http://schemas.microsoft.com/office/drawing/2014/main" id="{768A7FEF-7040-152E-543B-94BE8B4AD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2898393"/>
            <a:ext cx="1371952" cy="1373293"/>
          </a:xfrm>
          <a:prstGeom prst="ellipse">
            <a:avLst/>
          </a:prstGeom>
        </p:spPr>
      </p:pic>
    </p:spTree>
    <p:extLst>
      <p:ext uri="{BB962C8B-B14F-4D97-AF65-F5344CB8AC3E}">
        <p14:creationId xmlns:p14="http://schemas.microsoft.com/office/powerpoint/2010/main" val="108613413"/>
      </p:ext>
    </p:extLst>
  </p:cSld>
  <p:clrMapOvr>
    <a:masterClrMapping/>
  </p:clrMapOvr>
  <mc:AlternateContent xmlns:mc="http://schemas.openxmlformats.org/markup-compatibility/2006" xmlns:p14="http://schemas.microsoft.com/office/powerpoint/2010/main">
    <mc:Choice Requires="p14">
      <p:transition spd="slow" p14:dur="2000" advTm="14493"/>
    </mc:Choice>
    <mc:Fallback xmlns="">
      <p:transition spd="slow" advTm="1449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47B8-144D-1A25-275B-3C5EE7836133}"/>
              </a:ext>
            </a:extLst>
          </p:cNvPr>
          <p:cNvSpPr>
            <a:spLocks noGrp="1"/>
          </p:cNvSpPr>
          <p:nvPr>
            <p:ph type="title"/>
          </p:nvPr>
        </p:nvSpPr>
        <p:spPr>
          <a:xfrm>
            <a:off x="685800" y="-171450"/>
            <a:ext cx="8229600" cy="857250"/>
          </a:xfrm>
        </p:spPr>
        <p:txBody>
          <a:bodyPr/>
          <a:lstStyle/>
          <a:p>
            <a:r>
              <a:rPr lang="en-US" sz="4000" dirty="0">
                <a:solidFill>
                  <a:srgbClr val="FFFF00"/>
                </a:solidFill>
                <a:effectLst/>
                <a:latin typeface="Verdana" panose="020B0604030504040204" pitchFamily="34" charset="0"/>
                <a:ea typeface="Verdana" panose="020B0604030504040204" pitchFamily="34" charset="0"/>
              </a:rPr>
              <a:t>Questions</a:t>
            </a:r>
          </a:p>
        </p:txBody>
      </p:sp>
      <p:pic>
        <p:nvPicPr>
          <p:cNvPr id="4" name="Content Placeholder 3"/>
          <p:cNvPicPr>
            <a:picLocks noGrp="1" noChangeAspect="1"/>
          </p:cNvPicPr>
          <p:nvPr>
            <p:ph idx="1"/>
          </p:nvPr>
        </p:nvPicPr>
        <p:blipFill rotWithShape="1">
          <a:blip r:embed="rId2"/>
          <a:srcRect l="25475" t="8968" r="15951" b="13484"/>
          <a:stretch/>
        </p:blipFill>
        <p:spPr>
          <a:xfrm>
            <a:off x="1752600" y="590550"/>
            <a:ext cx="6113705" cy="4552950"/>
          </a:xfrm>
          <a:prstGeom prst="rect">
            <a:avLst/>
          </a:prstGeom>
        </p:spPr>
      </p:pic>
    </p:spTree>
    <p:extLst>
      <p:ext uri="{BB962C8B-B14F-4D97-AF65-F5344CB8AC3E}">
        <p14:creationId xmlns:p14="http://schemas.microsoft.com/office/powerpoint/2010/main" val="590954395"/>
      </p:ext>
    </p:extLst>
  </p:cSld>
  <p:clrMapOvr>
    <a:masterClrMapping/>
  </p:clrMapOvr>
  <mc:AlternateContent xmlns:mc="http://schemas.openxmlformats.org/markup-compatibility/2006" xmlns:p14="http://schemas.microsoft.com/office/powerpoint/2010/main">
    <mc:Choice Requires="p14">
      <p:transition spd="slow" p14:dur="2000" advTm="2242"/>
    </mc:Choice>
    <mc:Fallback xmlns="">
      <p:transition spd="slow" advTm="2242"/>
    </mc:Fallback>
  </mc:AlternateContent>
  <p:timing>
    <p:tnLst>
      <p:par>
        <p:cTn id="1" dur="indefinite" restart="never" nodeType="tmRoot"/>
      </p:par>
    </p:tnLst>
  </p:timing>
  <p:extLst mod="1">
    <p:ext uri="{3A86A75C-4F4B-4683-9AE1-C65F6400EC91}">
      <p14:laserTraceLst xmlns:p14="http://schemas.microsoft.com/office/powerpoint/2010/main">
        <p14:tracePtLst>
          <p14:tracePt t="1100" x="2405063" y="4776788"/>
          <p14:tracePt t="1118" x="4757738" y="4176713"/>
          <p14:tracePt t="1134" x="6581775" y="3343275"/>
          <p14:tracePt t="1151" x="7943850" y="2476500"/>
          <p14:tracePt t="1167" x="9063038" y="149066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sz="4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Background- Yukon River</a:t>
            </a:r>
            <a:endParaRPr lang="en-US" sz="4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742949"/>
            <a:ext cx="9144000" cy="4343401"/>
          </a:xfrm>
        </p:spPr>
        <p:txBody>
          <a:bodyPr/>
          <a:lstStyle/>
          <a:p>
            <a:pPr>
              <a:buSzPct val="75000"/>
            </a:pPr>
            <a:r>
              <a:rPr lang="en-US" sz="3000" dirty="0">
                <a:effectLst/>
                <a:latin typeface="Verdana" panose="020B0604030504040204" pitchFamily="34" charset="0"/>
                <a:ea typeface="Verdana" panose="020B0604030504040204" pitchFamily="34" charset="0"/>
                <a:cs typeface="Times New Roman" panose="02020603050405020304" pitchFamily="18" charset="0"/>
              </a:rPr>
              <a:t>Yukon River- 3</a:t>
            </a:r>
            <a:r>
              <a:rPr lang="en-US" sz="3000" baseline="30000" dirty="0">
                <a:effectLst/>
                <a:latin typeface="Verdana" panose="020B0604030504040204" pitchFamily="34" charset="0"/>
                <a:ea typeface="Verdana" panose="020B0604030504040204" pitchFamily="34" charset="0"/>
                <a:cs typeface="Times New Roman" panose="02020603050405020304" pitchFamily="18" charset="0"/>
              </a:rPr>
              <a:t>rd</a:t>
            </a:r>
            <a:r>
              <a:rPr lang="en-US" sz="3000" dirty="0">
                <a:effectLst/>
                <a:latin typeface="Verdana" panose="020B0604030504040204" pitchFamily="34" charset="0"/>
                <a:ea typeface="Verdana" panose="020B0604030504040204" pitchFamily="34" charset="0"/>
                <a:cs typeface="Times New Roman" panose="02020603050405020304" pitchFamily="18" charset="0"/>
              </a:rPr>
              <a:t> longest river North America</a:t>
            </a:r>
          </a:p>
          <a:p>
            <a:pPr lvl="1"/>
            <a:r>
              <a:rPr lang="en-US" sz="2400" dirty="0">
                <a:effectLst/>
                <a:latin typeface="Verdana" panose="020B0604030504040204" pitchFamily="34" charset="0"/>
                <a:ea typeface="Verdana" panose="020B0604030504040204" pitchFamily="34" charset="0"/>
                <a:cs typeface="Times New Roman" panose="02020603050405020304" pitchFamily="18" charset="0"/>
              </a:rPr>
              <a:t>2,000 mi mainstem; transboundary</a:t>
            </a:r>
          </a:p>
          <a:p>
            <a:pPr lvl="1"/>
            <a:r>
              <a:rPr lang="en-US" sz="2400" dirty="0">
                <a:effectLst/>
                <a:latin typeface="Verdana" panose="020B0604030504040204" pitchFamily="34" charset="0"/>
                <a:ea typeface="Verdana" panose="020B0604030504040204" pitchFamily="34" charset="0"/>
                <a:cs typeface="Times New Roman" panose="02020603050405020304" pitchFamily="18" charset="0"/>
              </a:rPr>
              <a:t>Longest salmon migration </a:t>
            </a:r>
          </a:p>
          <a:p>
            <a:pPr marL="742950" marR="0" lvl="2" indent="-342900" algn="l" defTabSz="914400" rtl="0" eaLnBrk="1" fontAlgn="base" latinLnBrk="0" hangingPunct="1">
              <a:lnSpc>
                <a:spcPct val="100000"/>
              </a:lnSpc>
              <a:spcBef>
                <a:spcPts val="600"/>
              </a:spcBef>
              <a:spcAft>
                <a:spcPts val="600"/>
              </a:spcAft>
              <a:buClr>
                <a:srgbClr val="86D1EC"/>
              </a:buClr>
              <a:buSzPct val="90000"/>
              <a:buFont typeface="Wingdings" pitchFamily="2" charset="2"/>
              <a:buBlip>
                <a:blip r:embed="rId3"/>
              </a:buBlip>
              <a:tabLst/>
              <a:defRPr/>
            </a:pPr>
            <a:r>
              <a:rPr lang="en-US" sz="2000" dirty="0">
                <a:effectLst/>
                <a:latin typeface="Verdana" panose="020B0604030504040204" pitchFamily="34" charset="0"/>
                <a:ea typeface="Verdana" panose="020B0604030504040204" pitchFamily="34" charset="0"/>
                <a:cs typeface="Times New Roman" panose="02020603050405020304" pitchFamily="18" charset="0"/>
              </a:rPr>
              <a:t>30 mi/day; 1mo. Migration</a:t>
            </a:r>
          </a:p>
          <a:p>
            <a:pPr marL="742950" lvl="2" indent="-342900">
              <a:spcBef>
                <a:spcPts val="600"/>
              </a:spcBef>
              <a:spcAft>
                <a:spcPts val="600"/>
              </a:spcAft>
              <a:buClr>
                <a:srgbClr val="86D1EC"/>
              </a:buClr>
              <a:buBlip>
                <a:blip r:embed="rId3"/>
              </a:buBlip>
              <a:defRPr/>
            </a:pPr>
            <a:r>
              <a:rPr lang="en-US" sz="2000" dirty="0">
                <a:effectLst/>
                <a:latin typeface="Verdana" panose="020B0604030504040204" pitchFamily="34" charset="0"/>
                <a:ea typeface="Verdana" panose="020B0604030504040204" pitchFamily="34" charset="0"/>
                <a:cs typeface="Times New Roman" panose="02020603050405020304" pitchFamily="18" charset="0"/>
              </a:rPr>
              <a:t>Fast current, rapids</a:t>
            </a:r>
          </a:p>
          <a:p>
            <a:pPr lvl="1">
              <a:buSzPct val="75000"/>
            </a:pPr>
            <a:r>
              <a:rPr lang="en-US" sz="2400" dirty="0">
                <a:effectLst/>
                <a:latin typeface="Verdana" panose="020B0604030504040204" pitchFamily="34" charset="0"/>
                <a:ea typeface="Verdana" panose="020B0604030504040204" pitchFamily="34" charset="0"/>
                <a:cs typeface="Times New Roman" panose="02020603050405020304" pitchFamily="18" charset="0"/>
              </a:rPr>
              <a:t>World’s largest </a:t>
            </a:r>
          </a:p>
          <a:p>
            <a:pPr marL="457200" lvl="1" indent="0">
              <a:buSzPct val="75000"/>
              <a:buNone/>
            </a:pPr>
            <a:r>
              <a:rPr lang="en-US" sz="2400" dirty="0">
                <a:effectLst/>
                <a:latin typeface="Verdana" panose="020B0604030504040204" pitchFamily="34" charset="0"/>
                <a:ea typeface="Verdana" panose="020B0604030504040204" pitchFamily="34" charset="0"/>
                <a:cs typeface="Times New Roman" panose="02020603050405020304" pitchFamily="18" charset="0"/>
              </a:rPr>
              <a:t>   subsistence fishery</a:t>
            </a:r>
          </a:p>
          <a:p>
            <a:pPr lvl="2">
              <a:buSzPct val="75000"/>
            </a:pPr>
            <a:r>
              <a:rPr lang="en-US" sz="2000" dirty="0">
                <a:effectLst/>
                <a:latin typeface="Verdana" panose="020B0604030504040204" pitchFamily="34" charset="0"/>
                <a:ea typeface="Verdana" panose="020B0604030504040204" pitchFamily="34" charset="0"/>
                <a:cs typeface="Times New Roman" panose="02020603050405020304" pitchFamily="18" charset="0"/>
              </a:rPr>
              <a:t>Chinook, summer/fall </a:t>
            </a:r>
          </a:p>
          <a:p>
            <a:pPr marL="914400" lvl="2" indent="0">
              <a:buSzPct val="75000"/>
              <a:buNone/>
            </a:pPr>
            <a:r>
              <a:rPr lang="en-US" sz="2000" dirty="0">
                <a:effectLst/>
                <a:latin typeface="Verdana" panose="020B0604030504040204" pitchFamily="34" charset="0"/>
                <a:ea typeface="Verdana" panose="020B0604030504040204" pitchFamily="34" charset="0"/>
                <a:cs typeface="Times New Roman" panose="02020603050405020304" pitchFamily="18" charset="0"/>
              </a:rPr>
              <a:t>  chum, coho, pink, </a:t>
            </a:r>
          </a:p>
          <a:p>
            <a:pPr marL="914400" lvl="2" indent="0">
              <a:buSzPct val="75000"/>
              <a:buNone/>
            </a:pPr>
            <a:r>
              <a:rPr lang="en-US" sz="2000" dirty="0">
                <a:effectLst/>
                <a:latin typeface="Verdana" panose="020B0604030504040204" pitchFamily="34" charset="0"/>
                <a:ea typeface="Verdana" panose="020B0604030504040204" pitchFamily="34" charset="0"/>
                <a:cs typeface="Times New Roman" panose="02020603050405020304" pitchFamily="18" charset="0"/>
              </a:rPr>
              <a:t>  sockeye</a:t>
            </a:r>
          </a:p>
          <a:p>
            <a:pPr marL="457200" lvl="1" indent="0">
              <a:buSzPct val="75000"/>
              <a:buNone/>
            </a:pP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buSzPct val="75000"/>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914400" lvl="2" indent="0">
              <a:buSzPct val="75000"/>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A847D778-1667-4367-AA20-ABBA97DD0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809750"/>
            <a:ext cx="4011994" cy="3048001"/>
          </a:xfrm>
          <a:prstGeom prst="rect">
            <a:avLst/>
          </a:prstGeom>
        </p:spPr>
      </p:pic>
    </p:spTree>
    <p:extLst>
      <p:ext uri="{BB962C8B-B14F-4D97-AF65-F5344CB8AC3E}">
        <p14:creationId xmlns:p14="http://schemas.microsoft.com/office/powerpoint/2010/main" val="1628887056"/>
      </p:ext>
    </p:extLst>
  </p:cSld>
  <p:clrMapOvr>
    <a:masterClrMapping/>
  </p:clrMapOvr>
  <mc:AlternateContent xmlns:mc="http://schemas.openxmlformats.org/markup-compatibility/2006" xmlns:p14="http://schemas.microsoft.com/office/powerpoint/2010/main">
    <mc:Choice Requires="p14">
      <p:transition spd="slow" p14:dur="2000" advTm="28172"/>
    </mc:Choice>
    <mc:Fallback xmlns="">
      <p:transition spd="slow" advTm="2817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lstStyle/>
          <a:p>
            <a:r>
              <a:rPr lang="en-US" dirty="0">
                <a:solidFill>
                  <a:srgbClr val="FFFF00"/>
                </a:solidFill>
                <a:latin typeface="Times New Roman" panose="02020603050405020304" pitchFamily="18" charset="0"/>
                <a:cs typeface="Times New Roman" panose="02020603050405020304" pitchFamily="18" charset="0"/>
              </a:rPr>
              <a:t>Background- </a:t>
            </a:r>
            <a:r>
              <a:rPr lang="en-US" i="1" dirty="0" err="1">
                <a:solidFill>
                  <a:srgbClr val="FFFF00"/>
                </a:solidFill>
                <a:latin typeface="Times New Roman" panose="02020603050405020304" pitchFamily="18" charset="0"/>
                <a:cs typeface="Times New Roman" panose="02020603050405020304" pitchFamily="18" charset="0"/>
              </a:rPr>
              <a:t>Ichthyophonus</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54999"/>
            <a:ext cx="9144000" cy="4212351"/>
          </a:xfrm>
        </p:spPr>
        <p:txBody>
          <a:bodyPr/>
          <a:lstStyle/>
          <a:p>
            <a:pPr marL="342900" lvl="1" indent="-342900">
              <a:buClr>
                <a:schemeClr val="hlink"/>
              </a:buClr>
              <a:buSzPct val="90000"/>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Unicellular, multinucleated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mesomycetozoan</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Cryptic species- Yukon isolate marine origin</a:t>
            </a:r>
          </a:p>
          <a:p>
            <a:pPr marL="400050" lvl="2" indent="0">
              <a:buClr>
                <a:schemeClr val="hlink"/>
              </a:buClr>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1"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Piscivorous fish- infected prey</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Amoeboid invades gut mucosa</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Organs, submicron blood stage</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size, nuclear ÷ (schizont)</a:t>
            </a:r>
          </a:p>
          <a:p>
            <a:pPr marL="742950" lvl="2" indent="-342900">
              <a:buClr>
                <a:schemeClr val="hlink"/>
              </a:buClr>
              <a:buBlip>
                <a:blip r:embed="rId3"/>
              </a:buBlip>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Infected fish dies or eaten</a:t>
            </a:r>
            <a:endParaRPr lang="en-US" sz="2200" dirty="0">
              <a:effectLst>
                <a:outerShdw blurRad="38100" dist="38100" dir="2700000" algn="tl">
                  <a:srgbClr val="000000">
                    <a:alpha val="43137"/>
                  </a:srgbClr>
                </a:outerShdw>
              </a:effectLst>
            </a:endParaRPr>
          </a:p>
        </p:txBody>
      </p:sp>
      <p:sp>
        <p:nvSpPr>
          <p:cNvPr id="8" name="Down Arrow 3">
            <a:extLst>
              <a:ext uri="{FF2B5EF4-FFF2-40B4-BE49-F238E27FC236}">
                <a16:creationId xmlns:a16="http://schemas.microsoft.com/office/drawing/2014/main" id="{63BB5D87-5587-4B1C-A99D-6BE5FE134FFC}"/>
              </a:ext>
            </a:extLst>
          </p:cNvPr>
          <p:cNvSpPr/>
          <p:nvPr/>
        </p:nvSpPr>
        <p:spPr bwMode="auto">
          <a:xfrm rot="10800000">
            <a:off x="762000" y="4095750"/>
            <a:ext cx="228600" cy="304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nvGrpSpPr>
          <p:cNvPr id="15" name="Group 14">
            <a:extLst>
              <a:ext uri="{FF2B5EF4-FFF2-40B4-BE49-F238E27FC236}">
                <a16:creationId xmlns:a16="http://schemas.microsoft.com/office/drawing/2014/main" id="{F13CEC3C-91BD-4121-BAE1-E02254A68A35}"/>
              </a:ext>
            </a:extLst>
          </p:cNvPr>
          <p:cNvGrpSpPr/>
          <p:nvPr/>
        </p:nvGrpSpPr>
        <p:grpSpPr>
          <a:xfrm>
            <a:off x="4800600" y="2266950"/>
            <a:ext cx="4267200" cy="2798848"/>
            <a:chOff x="4763387" y="2495550"/>
            <a:chExt cx="4380614" cy="2464636"/>
          </a:xfrm>
        </p:grpSpPr>
        <p:grpSp>
          <p:nvGrpSpPr>
            <p:cNvPr id="14" name="Group 13">
              <a:extLst>
                <a:ext uri="{FF2B5EF4-FFF2-40B4-BE49-F238E27FC236}">
                  <a16:creationId xmlns:a16="http://schemas.microsoft.com/office/drawing/2014/main" id="{9E9E1DFC-0629-404A-BBEB-FADBAF6198A7}"/>
                </a:ext>
              </a:extLst>
            </p:cNvPr>
            <p:cNvGrpSpPr/>
            <p:nvPr/>
          </p:nvGrpSpPr>
          <p:grpSpPr>
            <a:xfrm>
              <a:off x="4763387" y="2495550"/>
              <a:ext cx="4380614" cy="2464636"/>
              <a:chOff x="4763387" y="2495550"/>
              <a:chExt cx="4380614" cy="2464636"/>
            </a:xfrm>
          </p:grpSpPr>
          <p:grpSp>
            <p:nvGrpSpPr>
              <p:cNvPr id="13" name="Group 12">
                <a:extLst>
                  <a:ext uri="{FF2B5EF4-FFF2-40B4-BE49-F238E27FC236}">
                    <a16:creationId xmlns:a16="http://schemas.microsoft.com/office/drawing/2014/main" id="{5D306583-E6CF-4240-A9C7-0FAD47F62F2C}"/>
                  </a:ext>
                </a:extLst>
              </p:cNvPr>
              <p:cNvGrpSpPr/>
              <p:nvPr/>
            </p:nvGrpSpPr>
            <p:grpSpPr>
              <a:xfrm>
                <a:off x="4763387" y="2495550"/>
                <a:ext cx="4380614" cy="2464636"/>
                <a:chOff x="4763387" y="2495550"/>
                <a:chExt cx="4380614" cy="2464636"/>
              </a:xfrm>
            </p:grpSpPr>
            <p:pic>
              <p:nvPicPr>
                <p:cNvPr id="4" name="Picture 3" descr="Diagram&#10;&#10;Description automatically generated">
                  <a:extLst>
                    <a:ext uri="{FF2B5EF4-FFF2-40B4-BE49-F238E27FC236}">
                      <a16:creationId xmlns:a16="http://schemas.microsoft.com/office/drawing/2014/main" id="{01AEED80-0F26-43F8-9F1B-5FF9A06016E6}"/>
                    </a:ext>
                    <a:ext uri="{C183D7F6-B498-43B3-948B-1728B52AA6E4}">
                      <adec:decorative xmlns:adec="http://schemas.microsoft.com/office/drawing/2017/decorative" xmlns="" val="0"/>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882" b="16321"/>
                <a:stretch/>
              </p:blipFill>
              <p:spPr bwMode="auto">
                <a:xfrm>
                  <a:off x="4763387" y="2495550"/>
                  <a:ext cx="4380614" cy="2085201"/>
                </a:xfrm>
                <a:prstGeom prst="rect">
                  <a:avLst/>
                </a:prstGeom>
                <a:noFill/>
                <a:ln>
                  <a:noFill/>
                </a:ln>
              </p:spPr>
            </p:pic>
            <p:sp>
              <p:nvSpPr>
                <p:cNvPr id="9" name="TextBox 8">
                  <a:extLst>
                    <a:ext uri="{FF2B5EF4-FFF2-40B4-BE49-F238E27FC236}">
                      <a16:creationId xmlns:a16="http://schemas.microsoft.com/office/drawing/2014/main" id="{411C372D-310E-4F79-8DAA-44A1EA6E061A}"/>
                    </a:ext>
                  </a:extLst>
                </p:cNvPr>
                <p:cNvSpPr txBox="1"/>
                <p:nvPr/>
              </p:nvSpPr>
              <p:spPr>
                <a:xfrm>
                  <a:off x="4763387" y="4580751"/>
                  <a:ext cx="4380614" cy="379435"/>
                </a:xfrm>
                <a:prstGeom prst="rect">
                  <a:avLst/>
                </a:prstGeom>
                <a:solidFill>
                  <a:schemeClr val="tx2"/>
                </a:solidFill>
              </p:spPr>
              <p:txBody>
                <a:bodyPr wrap="square" rtlCol="0">
                  <a:spAutoFit/>
                </a:bodyPr>
                <a:lstStyle/>
                <a:p>
                  <a:r>
                    <a:rPr lang="en-US" sz="1100" dirty="0">
                      <a:solidFill>
                        <a:srgbClr val="000000"/>
                      </a:solidFill>
                    </a:rPr>
                    <a:t>        = expt. confirmed;       = </a:t>
                  </a:r>
                  <a:r>
                    <a:rPr lang="en-US" sz="1100" dirty="0" err="1">
                      <a:solidFill>
                        <a:srgbClr val="000000"/>
                      </a:solidFill>
                    </a:rPr>
                    <a:t>uk</a:t>
                  </a:r>
                  <a:r>
                    <a:rPr lang="en-US" sz="1100" dirty="0">
                      <a:solidFill>
                        <a:srgbClr val="000000"/>
                      </a:solidFill>
                    </a:rPr>
                    <a:t> mech, but confirmed infective</a:t>
                  </a:r>
                </a:p>
                <a:p>
                  <a:r>
                    <a:rPr lang="en-US" sz="1100" dirty="0">
                      <a:solidFill>
                        <a:srgbClr val="000000"/>
                      </a:solidFill>
                    </a:rPr>
                    <a:t> </a:t>
                  </a:r>
                  <a:r>
                    <a:rPr lang="en-US" sz="1000" dirty="0">
                      <a:solidFill>
                        <a:srgbClr val="000000"/>
                      </a:solidFill>
                    </a:rPr>
                    <a:t>(Kocan 2019)</a:t>
                  </a:r>
                </a:p>
              </p:txBody>
            </p:sp>
          </p:grpSp>
          <p:sp>
            <p:nvSpPr>
              <p:cNvPr id="11" name="Down Arrow 3">
                <a:extLst>
                  <a:ext uri="{FF2B5EF4-FFF2-40B4-BE49-F238E27FC236}">
                    <a16:creationId xmlns:a16="http://schemas.microsoft.com/office/drawing/2014/main" id="{FE8F6B53-10C1-4D0B-9275-A4142959EA9F}"/>
                  </a:ext>
                </a:extLst>
              </p:cNvPr>
              <p:cNvSpPr/>
              <p:nvPr/>
            </p:nvSpPr>
            <p:spPr bwMode="auto">
              <a:xfrm rot="16049493">
                <a:off x="4934339" y="4585569"/>
                <a:ext cx="161458" cy="188175"/>
              </a:xfrm>
              <a:prstGeom prst="downArrow">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sp>
          <p:nvSpPr>
            <p:cNvPr id="12" name="Down Arrow 3">
              <a:extLst>
                <a:ext uri="{FF2B5EF4-FFF2-40B4-BE49-F238E27FC236}">
                  <a16:creationId xmlns:a16="http://schemas.microsoft.com/office/drawing/2014/main" id="{1F6C2A55-D77D-4991-85AE-6A4910CA285E}"/>
                </a:ext>
              </a:extLst>
            </p:cNvPr>
            <p:cNvSpPr/>
            <p:nvPr/>
          </p:nvSpPr>
          <p:spPr bwMode="auto">
            <a:xfrm rot="16049493">
              <a:off x="6360176" y="4601523"/>
              <a:ext cx="123810" cy="182386"/>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grpSp>
    </p:spTree>
    <p:extLst>
      <p:ext uri="{BB962C8B-B14F-4D97-AF65-F5344CB8AC3E}">
        <p14:creationId xmlns:p14="http://schemas.microsoft.com/office/powerpoint/2010/main" val="382542719"/>
      </p:ext>
    </p:extLst>
  </p:cSld>
  <p:clrMapOvr>
    <a:masterClrMapping/>
  </p:clrMapOvr>
  <mc:AlternateContent xmlns:mc="http://schemas.openxmlformats.org/markup-compatibility/2006" xmlns:p14="http://schemas.microsoft.com/office/powerpoint/2010/main">
    <mc:Choice Requires="p14">
      <p:transition spd="slow" p14:dur="2000" advTm="65288"/>
    </mc:Choice>
    <mc:Fallback xmlns="">
      <p:transition spd="slow" advTm="65288"/>
    </mc:Fallback>
  </mc:AlternateContent>
  <p:extLst>
    <p:ext uri="{3A86A75C-4F4B-4683-9AE1-C65F6400EC91}">
      <p14:laserTraceLst xmlns:p14="http://schemas.microsoft.com/office/powerpoint/2010/main">
        <p14:tracePtLst>
          <p14:tracePt t="30268" x="504825" y="3952875"/>
          <p14:tracePt t="33271" x="509588" y="3952875"/>
          <p14:tracePt t="33295" x="514350" y="3952875"/>
          <p14:tracePt t="33311" x="533400" y="3962400"/>
          <p14:tracePt t="33319" x="590550" y="3981450"/>
          <p14:tracePt t="33328" x="685800" y="4024313"/>
          <p14:tracePt t="33342" x="1019175" y="4143375"/>
          <p14:tracePt t="33359" x="1438275" y="4281488"/>
          <p14:tracePt t="33375" x="1847850" y="4414838"/>
          <p14:tracePt t="33392" x="2243138" y="4552950"/>
          <p14:tracePt t="33408" x="2495550" y="4610100"/>
          <p14:tracePt t="33425" x="2609850" y="4629150"/>
          <p14:tracePt t="33442" x="2652713" y="4629150"/>
          <p14:tracePt t="33459" x="2681288" y="4614863"/>
          <p14:tracePt t="33475" x="2728913" y="4591050"/>
          <p14:tracePt t="33492" x="2805113" y="4567238"/>
          <p14:tracePt t="33509" x="2928938" y="4529138"/>
          <p14:tracePt t="33526" x="3067050" y="4486275"/>
          <p14:tracePt t="33543" x="3205163" y="4424363"/>
          <p14:tracePt t="33559" x="3367088" y="4367213"/>
          <p14:tracePt t="33576" x="3695700" y="4352925"/>
          <p14:tracePt t="33592" x="3857625" y="4352925"/>
          <p14:tracePt t="33609" x="4314825" y="4395788"/>
          <p14:tracePt t="33626" x="4476750" y="4414838"/>
          <p14:tracePt t="33642" x="4529138" y="4414838"/>
          <p14:tracePt t="33660" x="4548188" y="4414838"/>
          <p14:tracePt t="33701" x="4552950" y="4414838"/>
          <p14:tracePt t="33709" x="4562475" y="4414838"/>
          <p14:tracePt t="33725" x="4572000" y="4414838"/>
          <p14:tracePt t="33732" x="4576763" y="4414838"/>
          <p14:tracePt t="33742" x="4581525" y="4414838"/>
          <p14:tracePt t="33758" x="4605338" y="4424363"/>
          <p14:tracePt t="33775" x="4672013" y="4448175"/>
          <p14:tracePt t="33792" x="4805363" y="4481513"/>
          <p14:tracePt t="33809" x="5010150" y="4533900"/>
          <p14:tracePt t="33825" x="5186363" y="4572000"/>
          <p14:tracePt t="33843" x="5314950" y="4572000"/>
          <p14:tracePt t="33859" x="5334000" y="4572000"/>
          <p14:tracePt t="33875" x="5338763" y="4562475"/>
          <p14:tracePt t="33892" x="5343525" y="4557713"/>
          <p14:tracePt t="33909" x="5348288" y="4548188"/>
          <p14:tracePt t="33926" x="5353050" y="4543425"/>
          <p14:tracePt t="33942" x="5357813" y="4538663"/>
          <p14:tracePt t="33960" x="5357813" y="4533900"/>
          <p14:tracePt t="34007" x="5353050" y="4533900"/>
          <p14:tracePt t="34061" x="5348288" y="4529138"/>
          <p14:tracePt t="34085" x="5343525" y="4524375"/>
          <p14:tracePt t="34101" x="5338763" y="4524375"/>
          <p14:tracePt t="34125" x="5329238" y="4519613"/>
          <p14:tracePt t="34133" x="5324475" y="4519613"/>
          <p14:tracePt t="34143" x="5319713" y="4514850"/>
          <p14:tracePt t="34159" x="5310188" y="4510088"/>
          <p14:tracePt t="34176" x="5305425" y="4505325"/>
          <p14:tracePt t="34192" x="5295900" y="4505325"/>
          <p14:tracePt t="34210" x="5291138" y="4505325"/>
          <p14:tracePt t="34226" x="5286375" y="4500563"/>
          <p14:tracePt t="34289" x="5286375" y="4495800"/>
          <p14:tracePt t="34297" x="5286375" y="4491038"/>
          <p14:tracePt t="34305" x="5300663" y="4467225"/>
          <p14:tracePt t="34313" x="5314950" y="4424363"/>
          <p14:tracePt t="34327" x="5386388" y="4319588"/>
          <p14:tracePt t="34342" x="5424488" y="4267200"/>
          <p14:tracePt t="34359" x="5591175" y="4114800"/>
          <p14:tracePt t="34377" x="5681663" y="4033838"/>
          <p14:tracePt t="34393" x="5734050" y="3948113"/>
          <p14:tracePt t="34409" x="5772150" y="3862388"/>
          <p14:tracePt t="34426" x="5800725" y="3800475"/>
          <p14:tracePt t="34442" x="5819775" y="3738563"/>
          <p14:tracePt t="34459" x="5829300" y="3686175"/>
          <p14:tracePt t="34477" x="5829300" y="3600450"/>
          <p14:tracePt t="34491" x="5829300" y="3567113"/>
          <p14:tracePt t="34509" x="5824538" y="3452813"/>
          <p14:tracePt t="34526" x="5819775" y="3362325"/>
          <p14:tracePt t="34543" x="5815013" y="3290888"/>
          <p14:tracePt t="34559" x="5795963" y="3214688"/>
          <p14:tracePt t="34576" x="5772150" y="3148013"/>
          <p14:tracePt t="34593" x="5719763" y="3076575"/>
          <p14:tracePt t="34609" x="5567363" y="2967038"/>
          <p14:tracePt t="34626" x="5462588" y="2909888"/>
          <p14:tracePt t="34643" x="5410200" y="2876550"/>
          <p14:tracePt t="34660" x="5381625" y="2862263"/>
          <p14:tracePt t="34676" x="5367338" y="2852738"/>
          <p14:tracePt t="34693" x="5348288" y="2852738"/>
          <p14:tracePt t="34709" x="5319713" y="2852738"/>
          <p14:tracePt t="34727" x="5219700" y="2862263"/>
          <p14:tracePt t="34742" x="5162550" y="2876550"/>
          <p14:tracePt t="34759" x="4986338" y="2905125"/>
          <p14:tracePt t="34776" x="4886325" y="2928938"/>
          <p14:tracePt t="34792" x="4824413" y="2952750"/>
          <p14:tracePt t="34808" x="4776788" y="2986088"/>
          <p14:tracePt t="34825" x="4752975" y="3009900"/>
          <p14:tracePt t="34842" x="4748213" y="3057525"/>
          <p14:tracePt t="34859" x="4748213" y="3128963"/>
          <p14:tracePt t="34875" x="4757738" y="3181350"/>
          <p14:tracePt t="34892" x="4772025" y="3228975"/>
          <p14:tracePt t="34908" x="4800600" y="3267075"/>
          <p14:tracePt t="34925" x="4824413" y="3309938"/>
          <p14:tracePt t="34942" x="4857750" y="3357563"/>
          <p14:tracePt t="34958" x="4886325" y="3395663"/>
          <p14:tracePt t="34975" x="4910138" y="3424238"/>
          <p14:tracePt t="34993" x="4933950" y="3448050"/>
          <p14:tracePt t="35009" x="4948238" y="3448050"/>
          <p14:tracePt t="35025" x="4957763" y="3452813"/>
          <p14:tracePt t="35042" x="4976813" y="3457575"/>
          <p14:tracePt t="35060" x="5014913" y="3462338"/>
          <p14:tracePt t="35076" x="5072063" y="3467100"/>
          <p14:tracePt t="35092" x="5162550" y="3471863"/>
          <p14:tracePt t="35109" x="5233988" y="3471863"/>
          <p14:tracePt t="35126" x="5300663" y="3471863"/>
          <p14:tracePt t="35127" x="5324475" y="3467100"/>
          <p14:tracePt t="35142" x="5367338" y="3457575"/>
          <p14:tracePt t="35159" x="5419725" y="3448050"/>
          <p14:tracePt t="35176" x="5481638" y="3429000"/>
          <p14:tracePt t="35193" x="5519738" y="3414713"/>
          <p14:tracePt t="35208" x="5538788" y="3400425"/>
          <p14:tracePt t="35226" x="5562600" y="3376613"/>
          <p14:tracePt t="35227" x="5576888" y="3367088"/>
          <p14:tracePt t="35242" x="5586413" y="3352800"/>
          <p14:tracePt t="35259" x="5605463" y="3314700"/>
          <p14:tracePt t="35276" x="5614988" y="3300413"/>
          <p14:tracePt t="35293" x="5614988" y="3276600"/>
          <p14:tracePt t="35309" x="5614988" y="3262313"/>
          <p14:tracePt t="35326" x="5610225" y="3252788"/>
          <p14:tracePt t="35343" x="5610225" y="3243263"/>
          <p14:tracePt t="35359" x="5600700" y="3243263"/>
          <p14:tracePt t="35376" x="5595938" y="3243263"/>
          <p14:tracePt t="35393" x="5576888" y="3233738"/>
          <p14:tracePt t="35409" x="5572125" y="3233738"/>
          <p14:tracePt t="35425" x="5567363" y="323373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7EFE-55D5-4D7A-88AC-B962102376F0}"/>
              </a:ext>
            </a:extLst>
          </p:cNvPr>
          <p:cNvSpPr>
            <a:spLocks noGrp="1"/>
          </p:cNvSpPr>
          <p:nvPr>
            <p:ph type="title"/>
          </p:nvPr>
        </p:nvSpPr>
        <p:spPr>
          <a:xfrm>
            <a:off x="114299" y="198330"/>
            <a:ext cx="8915400" cy="857250"/>
          </a:xfrm>
        </p:spPr>
        <p:txBody>
          <a:bodyPr/>
          <a:lstStyle/>
          <a:p>
            <a:r>
              <a:rPr lang="en-US" sz="3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Previous Yukon Chinook </a:t>
            </a:r>
            <a:r>
              <a:rPr lang="en-US" sz="38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3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Studies</a:t>
            </a:r>
            <a:endParaRPr lang="en-US" sz="3800" dirty="0">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B4460F6-003E-401E-AD8D-A654F1FF5549}"/>
              </a:ext>
            </a:extLst>
          </p:cNvPr>
          <p:cNvSpPr>
            <a:spLocks noGrp="1"/>
          </p:cNvSpPr>
          <p:nvPr>
            <p:ph idx="1"/>
          </p:nvPr>
        </p:nvSpPr>
        <p:spPr>
          <a:xfrm>
            <a:off x="0" y="1352550"/>
            <a:ext cx="9144000" cy="4267200"/>
          </a:xfrm>
        </p:spPr>
        <p:txBody>
          <a:bodyPr/>
          <a:lstStyle/>
          <a:p>
            <a:pPr>
              <a:spcBef>
                <a:spcPts val="600"/>
              </a:spcBef>
              <a:spcAft>
                <a:spcPts val="600"/>
              </a:spcAft>
            </a:pPr>
            <a:r>
              <a:rPr lang="en-US" sz="3000" dirty="0">
                <a:effectLst/>
                <a:latin typeface="Verdana" panose="020B0604030504040204" pitchFamily="34" charset="0"/>
                <a:ea typeface="Verdana" panose="020B0604030504040204" pitchFamily="34" charset="0"/>
                <a:cs typeface="Times New Roman" panose="02020603050405020304" pitchFamily="18" charset="0"/>
              </a:rPr>
              <a:t>Early 2000’s: low runs &amp; </a:t>
            </a:r>
            <a:r>
              <a:rPr lang="en-US" sz="3000" i="1" dirty="0">
                <a:effectLst/>
                <a:latin typeface="Verdana" panose="020B0604030504040204" pitchFamily="34" charset="0"/>
                <a:ea typeface="Verdana" panose="020B0604030504040204" pitchFamily="34" charset="0"/>
                <a:cs typeface="Times New Roman" panose="02020603050405020304" pitchFamily="18" charset="0"/>
              </a:rPr>
              <a:t>Ich</a:t>
            </a:r>
            <a:r>
              <a:rPr lang="en-US" sz="3000" dirty="0">
                <a:effectLst/>
                <a:latin typeface="Verdana" panose="020B0604030504040204" pitchFamily="34" charset="0"/>
                <a:ea typeface="Verdana" panose="020B0604030504040204" pitchFamily="34" charset="0"/>
                <a:cs typeface="Times New Roman" panose="02020603050405020304" pitchFamily="18" charset="0"/>
              </a:rPr>
              <a:t>, several studies</a:t>
            </a:r>
            <a:endPar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1) </a:t>
            </a:r>
            <a:r>
              <a:rPr lang="en-US" sz="2200" i="1" dirty="0">
                <a:effectLst/>
                <a:latin typeface="Verdana" panose="020B0604030504040204" pitchFamily="34" charset="0"/>
                <a:ea typeface="Verdana" panose="020B0604030504040204" pitchFamily="34" charset="0"/>
                <a:cs typeface="Times New Roman" panose="02020603050405020304" pitchFamily="18" charset="0"/>
              </a:rPr>
              <a:t>Ich   </a:t>
            </a:r>
            <a:r>
              <a:rPr lang="en-US" sz="2200" dirty="0">
                <a:effectLst/>
                <a:latin typeface="Verdana" panose="020B0604030504040204" pitchFamily="34" charset="0"/>
                <a:ea typeface="Verdana" panose="020B0604030504040204" pitchFamily="34" charset="0"/>
                <a:cs typeface="Times New Roman" panose="02020603050405020304" pitchFamily="18" charset="0"/>
              </a:rPr>
              <a:t>lower-mid river, then   at spawning grounds</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dirty="0">
                <a:effectLst/>
                <a:latin typeface="Verdana" panose="020B0604030504040204" pitchFamily="34" charset="0"/>
                <a:ea typeface="Verdana" panose="020B0604030504040204" pitchFamily="34" charset="0"/>
                <a:cs typeface="Times New Roman" panose="02020603050405020304" pitchFamily="18" charset="0"/>
              </a:rPr>
              <a:t>2)   prevalence upriver = assoc. mortality 60% </a:t>
            </a: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(Kocan et al., 2004)</a:t>
            </a:r>
          </a:p>
          <a:p>
            <a:pPr marL="0" indent="0">
              <a:spcBef>
                <a:spcPts val="600"/>
              </a:spcBef>
              <a:spcAft>
                <a:spcPts val="600"/>
              </a:spcAft>
              <a:buNone/>
            </a:pPr>
            <a:r>
              <a:rPr lang="en-US" sz="2200" dirty="0">
                <a:effectLst/>
                <a:latin typeface="Verdana" panose="020B0604030504040204" pitchFamily="34" charset="0"/>
                <a:ea typeface="Verdana" panose="020B0604030504040204" pitchFamily="34" charset="0"/>
                <a:cs typeface="Times New Roman" panose="02020603050405020304" pitchFamily="18" charset="0"/>
              </a:rPr>
              <a:t>   3) Infected fish spawn as successful uninfected </a:t>
            </a:r>
          </a:p>
          <a:p>
            <a:pPr marL="0" indent="0">
              <a:spcBef>
                <a:spcPts val="600"/>
              </a:spcBef>
              <a:spcAft>
                <a:spcPts val="600"/>
              </a:spcAft>
              <a:buNone/>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(Hamazaki et al. 2013)</a:t>
            </a:r>
            <a:r>
              <a:rPr lang="en-US" sz="1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p>
          <a:p>
            <a:pPr marL="0" indent="0">
              <a:spcBef>
                <a:spcPts val="600"/>
              </a:spcBef>
              <a:spcAft>
                <a:spcPts val="600"/>
              </a:spcAft>
              <a:buNone/>
            </a:pPr>
            <a:r>
              <a:rPr lang="en-US" sz="18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r>
              <a:rPr lang="en-US" sz="2400" b="1" u="sng"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Prevalence only!</a:t>
            </a:r>
            <a:endParaRPr lang="en-US" sz="2400" b="1" u="sng"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Down Arrow 3">
            <a:extLst>
              <a:ext uri="{FF2B5EF4-FFF2-40B4-BE49-F238E27FC236}">
                <a16:creationId xmlns:a16="http://schemas.microsoft.com/office/drawing/2014/main" id="{64320235-CB27-4A96-A9A7-6685BAB0CECB}"/>
              </a:ext>
            </a:extLst>
          </p:cNvPr>
          <p:cNvSpPr/>
          <p:nvPr/>
        </p:nvSpPr>
        <p:spPr bwMode="auto">
          <a:xfrm rot="10800000">
            <a:off x="1295400" y="2038350"/>
            <a:ext cx="152402" cy="2667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tx1"/>
                  </a:solidFill>
                </a:ln>
                <a:solidFill>
                  <a:schemeClr val="tx2"/>
                </a:solidFill>
                <a:effectLst/>
                <a:latin typeface="Arial" charset="0"/>
              </a:rPr>
              <a:t> </a:t>
            </a:r>
          </a:p>
        </p:txBody>
      </p:sp>
      <p:sp>
        <p:nvSpPr>
          <p:cNvPr id="5" name="Down Arrow 3">
            <a:extLst>
              <a:ext uri="{FF2B5EF4-FFF2-40B4-BE49-F238E27FC236}">
                <a16:creationId xmlns:a16="http://schemas.microsoft.com/office/drawing/2014/main" id="{C9ADE00D-D5CE-44AD-9216-E80B0BF270C8}"/>
              </a:ext>
            </a:extLst>
          </p:cNvPr>
          <p:cNvSpPr/>
          <p:nvPr/>
        </p:nvSpPr>
        <p:spPr bwMode="auto">
          <a:xfrm>
            <a:off x="4571999" y="2038350"/>
            <a:ext cx="152401" cy="2667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sp>
        <p:nvSpPr>
          <p:cNvPr id="6" name="Down Arrow 3">
            <a:extLst>
              <a:ext uri="{FF2B5EF4-FFF2-40B4-BE49-F238E27FC236}">
                <a16:creationId xmlns:a16="http://schemas.microsoft.com/office/drawing/2014/main" id="{8F18D9B7-AAD8-44EC-8570-2FBA3BAD5CB2}"/>
              </a:ext>
            </a:extLst>
          </p:cNvPr>
          <p:cNvSpPr/>
          <p:nvPr/>
        </p:nvSpPr>
        <p:spPr bwMode="auto">
          <a:xfrm>
            <a:off x="762000" y="2571750"/>
            <a:ext cx="152400" cy="228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2"/>
              </a:solidFill>
              <a:effectLst/>
              <a:latin typeface="Arial" charset="0"/>
            </a:endParaRPr>
          </a:p>
        </p:txBody>
      </p:sp>
      <p:pic>
        <p:nvPicPr>
          <p:cNvPr id="7" name="Picture 6" descr="A person cutting a cake&#10;&#10;Description automatically generated with medium confidence">
            <a:extLst>
              <a:ext uri="{FF2B5EF4-FFF2-40B4-BE49-F238E27FC236}">
                <a16:creationId xmlns:a16="http://schemas.microsoft.com/office/drawing/2014/main" id="{EDE03667-07DE-4F0F-B7C4-316BD3B20F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28" r="2593" b="4093"/>
          <a:stretch/>
        </p:blipFill>
        <p:spPr>
          <a:xfrm>
            <a:off x="7086600" y="2460840"/>
            <a:ext cx="2284838" cy="2676525"/>
          </a:xfrm>
          <a:prstGeom prst="rect">
            <a:avLst/>
          </a:prstGeom>
        </p:spPr>
      </p:pic>
    </p:spTree>
    <p:extLst>
      <p:ext uri="{BB962C8B-B14F-4D97-AF65-F5344CB8AC3E}">
        <p14:creationId xmlns:p14="http://schemas.microsoft.com/office/powerpoint/2010/main" val="457842690"/>
      </p:ext>
    </p:extLst>
  </p:cSld>
  <p:clrMapOvr>
    <a:masterClrMapping/>
  </p:clrMapOvr>
  <mc:AlternateContent xmlns:mc="http://schemas.openxmlformats.org/markup-compatibility/2006" xmlns:p14="http://schemas.microsoft.com/office/powerpoint/2010/main">
    <mc:Choice Requires="p14">
      <p:transition spd="slow" p14:dur="2000" advTm="46536"/>
    </mc:Choice>
    <mc:Fallback xmlns="">
      <p:transition spd="slow" advTm="46536"/>
    </mc:Fallback>
  </mc:AlternateContent>
  <p:extLst>
    <p:ext uri="{3A86A75C-4F4B-4683-9AE1-C65F6400EC91}">
      <p14:laserTraceLst xmlns:p14="http://schemas.microsoft.com/office/powerpoint/2010/main">
        <p14:tracePtLst>
          <p14:tracePt t="906" x="5572125" y="3233738"/>
          <p14:tracePt t="930" x="5572125" y="3238500"/>
          <p14:tracePt t="938" x="5576888" y="3243263"/>
          <p14:tracePt t="947" x="5586413" y="3262313"/>
          <p14:tracePt t="962" x="5815013" y="3790950"/>
          <p14:tracePt t="979" x="6176963" y="4476750"/>
          <p14:tracePt t="996" x="6334125" y="4733925"/>
          <p14:tracePt t="1012" x="6372225" y="4848225"/>
          <p14:tracePt t="1029" x="6381750" y="4953000"/>
          <p14:tracePt t="1046" x="6381750" y="4995863"/>
          <p14:tracePt t="1062" x="6376988" y="5010150"/>
          <p14:tracePt t="1110" x="6376988" y="5014913"/>
          <p14:tracePt t="1118" x="6376988" y="5019675"/>
          <p14:tracePt t="1128" x="6376988" y="5038725"/>
          <p14:tracePt t="1146" x="6386513" y="5124450"/>
          <p14:tracePt t="1162" x="6424613" y="5138738"/>
          <p14:tracePt t="1179" x="6629400" y="5138738"/>
          <p14:tracePt t="1196" x="6834188" y="5138738"/>
          <p14:tracePt t="1213" x="6905625" y="5138738"/>
          <p14:tracePt t="1229" x="6910388" y="5138738"/>
          <p14:tracePt t="1258" x="6910388" y="5133975"/>
          <p14:tracePt t="1266" x="6910388" y="5129213"/>
          <p14:tracePt t="1279" x="6905625" y="5124450"/>
          <p14:tracePt t="1295" x="6900863" y="511492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35160"/>
            <a:ext cx="8991600" cy="857250"/>
          </a:xfrm>
        </p:spPr>
        <p:txBody>
          <a:bodyPr/>
          <a:lstStyle/>
          <a:p>
            <a:r>
              <a:rPr lang="en-US" sz="40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Resurgence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895350"/>
            <a:ext cx="9448800" cy="4114800"/>
          </a:xfrm>
        </p:spPr>
        <p:txBody>
          <a:bodyPr/>
          <a:lstStyle/>
          <a:p>
            <a:pPr marL="342900" lvl="1" indent="-342900">
              <a:spcBef>
                <a:spcPts val="1200"/>
              </a:spcBef>
              <a:spcAft>
                <a:spcPts val="600"/>
              </a:spcAft>
              <a:buClr>
                <a:schemeClr val="hlink"/>
              </a:buClr>
              <a:buSzPct val="90000"/>
              <a:buBlip>
                <a:blip r:embed="rId4"/>
              </a:buBlip>
            </a:pPr>
            <a:r>
              <a:rPr lang="en-US" sz="2200" dirty="0">
                <a:effectLst/>
                <a:latin typeface="Verdana" panose="020B0604030504040204" pitchFamily="34" charset="0"/>
                <a:ea typeface="Verdana" panose="020B0604030504040204" pitchFamily="34" charset="0"/>
                <a:cs typeface="Times New Roman" panose="02020603050405020304" pitchFamily="18" charset="0"/>
              </a:rPr>
              <a:t>2020: record </a:t>
            </a:r>
            <a:r>
              <a:rPr lang="en-US" sz="2200" i="1" dirty="0">
                <a:effectLst/>
                <a:latin typeface="Verdana" panose="020B0604030504040204" pitchFamily="34" charset="0"/>
                <a:ea typeface="Verdana" panose="020B0604030504040204" pitchFamily="34" charset="0"/>
                <a:cs typeface="Times New Roman" panose="02020603050405020304" pitchFamily="18" charset="0"/>
              </a:rPr>
              <a:t>Ich</a:t>
            </a:r>
            <a:r>
              <a:rPr lang="en-US" sz="2200" dirty="0">
                <a:effectLst/>
                <a:latin typeface="Verdana" panose="020B0604030504040204" pitchFamily="34" charset="0"/>
                <a:ea typeface="Verdana" panose="020B0604030504040204" pitchFamily="34" charset="0"/>
                <a:cs typeface="Times New Roman" panose="02020603050405020304" pitchFamily="18" charset="0"/>
              </a:rPr>
              <a:t> Rampart Rapids since monitoring </a:t>
            </a:r>
            <a:r>
              <a:rPr lang="en-US" sz="1800" dirty="0">
                <a:effectLst/>
                <a:latin typeface="Verdana" panose="020B0604030504040204" pitchFamily="34" charset="0"/>
                <a:ea typeface="Verdana" panose="020B0604030504040204" pitchFamily="34" charset="0"/>
                <a:cs typeface="Times New Roman" panose="02020603050405020304" pitchFamily="18" charset="0"/>
              </a:rPr>
              <a:t>(2000’s) </a:t>
            </a:r>
          </a:p>
          <a:p>
            <a:pPr marL="742950" lvl="2" indent="-342900">
              <a:spcBef>
                <a:spcPts val="600"/>
              </a:spcBef>
              <a:spcAft>
                <a:spcPts val="600"/>
              </a:spcAft>
              <a:buClr>
                <a:schemeClr val="hlink"/>
              </a:buClr>
              <a:buBlip>
                <a:blip r:embed="rId4"/>
              </a:buBlip>
            </a:pPr>
            <a:r>
              <a:rPr lang="en-US" sz="1900" dirty="0">
                <a:effectLst/>
                <a:latin typeface="Verdana" panose="020B0604030504040204" pitchFamily="34" charset="0"/>
                <a:ea typeface="Verdana" panose="020B0604030504040204" pitchFamily="34" charset="0"/>
                <a:cs typeface="Times New Roman" panose="02020603050405020304" pitchFamily="18" charset="0"/>
              </a:rPr>
              <a:t>Limited sampling on Chena and </a:t>
            </a:r>
            <a:r>
              <a:rPr lang="en-US" sz="1900" dirty="0" err="1">
                <a:effectLst/>
                <a:latin typeface="Verdana" panose="020B0604030504040204" pitchFamily="34" charset="0"/>
                <a:ea typeface="Verdana" panose="020B0604030504040204" pitchFamily="34" charset="0"/>
                <a:cs typeface="Times New Roman" panose="02020603050405020304" pitchFamily="18" charset="0"/>
              </a:rPr>
              <a:t>Salcha</a:t>
            </a:r>
            <a:r>
              <a:rPr lang="en-US" sz="1900" dirty="0">
                <a:effectLst/>
                <a:latin typeface="Verdana" panose="020B0604030504040204" pitchFamily="34" charset="0"/>
                <a:ea typeface="Verdana" panose="020B0604030504040204" pitchFamily="34" charset="0"/>
                <a:cs typeface="Times New Roman" panose="02020603050405020304" pitchFamily="18" charset="0"/>
              </a:rPr>
              <a:t> spawning grounds (hi H</a:t>
            </a:r>
            <a:r>
              <a:rPr lang="en-US" sz="1900" baseline="-25000" dirty="0">
                <a:effectLst/>
                <a:latin typeface="Verdana" panose="020B0604030504040204" pitchFamily="34" charset="0"/>
                <a:ea typeface="Verdana" panose="020B0604030504040204" pitchFamily="34" charset="0"/>
                <a:cs typeface="Times New Roman" panose="02020603050405020304" pitchFamily="18" charset="0"/>
              </a:rPr>
              <a:t>2</a:t>
            </a:r>
            <a:r>
              <a:rPr lang="en-US" sz="1900" dirty="0">
                <a:effectLst/>
                <a:latin typeface="Verdana" panose="020B0604030504040204" pitchFamily="34" charset="0"/>
                <a:ea typeface="Verdana" panose="020B0604030504040204" pitchFamily="34" charset="0"/>
                <a:cs typeface="Times New Roman" panose="02020603050405020304" pitchFamily="18" charset="0"/>
              </a:rPr>
              <a:t>0)</a:t>
            </a:r>
          </a:p>
          <a:p>
            <a:pPr marL="342900" lvl="1" indent="-342900">
              <a:spcBef>
                <a:spcPts val="600"/>
              </a:spcBef>
              <a:spcAft>
                <a:spcPts val="600"/>
              </a:spcAft>
              <a:buClr>
                <a:schemeClr val="hlink"/>
              </a:buClr>
              <a:buBlip>
                <a:blip r:embed="rId4"/>
              </a:buBlip>
            </a:pP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1" indent="-342900">
              <a:spcBef>
                <a:spcPts val="600"/>
              </a:spcBef>
              <a:spcAft>
                <a:spcPts val="600"/>
              </a:spcAft>
              <a:buClr>
                <a:schemeClr val="hlink"/>
              </a:buClr>
              <a:buBlip>
                <a:blip r:embed="rId4"/>
              </a:buBlip>
            </a:pPr>
            <a:r>
              <a:rPr lang="en-US" sz="2400" dirty="0">
                <a:effectLst/>
                <a:latin typeface="Verdana" panose="020B0604030504040204" pitchFamily="34" charset="0"/>
                <a:ea typeface="Verdana" panose="020B0604030504040204" pitchFamily="34" charset="0"/>
                <a:cs typeface="Times New Roman" panose="02020603050405020304" pitchFamily="18" charset="0"/>
              </a:rPr>
              <a:t>Since 2020: large discrepancy fish abundance </a:t>
            </a:r>
          </a:p>
          <a:p>
            <a:pPr marL="742950" lvl="2" indent="-342900">
              <a:spcBef>
                <a:spcPts val="600"/>
              </a:spcBef>
              <a:spcAft>
                <a:spcPts val="600"/>
              </a:spcAft>
              <a:buClr>
                <a:schemeClr val="hlink"/>
              </a:buClr>
              <a:buBlip>
                <a:blip r:embed="rId4"/>
              </a:buBlip>
            </a:pPr>
            <a:r>
              <a:rPr lang="en-US" sz="1800" dirty="0">
                <a:effectLst/>
                <a:latin typeface="Verdana" panose="020B0604030504040204" pitchFamily="34" charset="0"/>
                <a:ea typeface="Verdana" panose="020B0604030504040204" pitchFamily="34" charset="0"/>
                <a:cs typeface="Times New Roman" panose="02020603050405020304" pitchFamily="18" charset="0"/>
              </a:rPr>
              <a:t>30-50% less Canadian-origin fish</a:t>
            </a:r>
          </a:p>
          <a:p>
            <a:pPr marL="742950" lvl="2" indent="-342900">
              <a:spcBef>
                <a:spcPts val="600"/>
              </a:spcBef>
              <a:spcAft>
                <a:spcPts val="600"/>
              </a:spcAft>
              <a:buClr>
                <a:schemeClr val="hlink"/>
              </a:buClr>
              <a:buBlip>
                <a:blip r:embed="rId4"/>
              </a:buBlip>
            </a:pPr>
            <a:r>
              <a:rPr lang="en-US" sz="1800" dirty="0">
                <a:effectLst/>
                <a:latin typeface="Verdana" panose="020B0604030504040204" pitchFamily="34" charset="0"/>
                <a:ea typeface="Verdana" panose="020B0604030504040204" pitchFamily="34" charset="0"/>
                <a:cs typeface="Times New Roman" panose="02020603050405020304" pitchFamily="18" charset="0"/>
              </a:rPr>
              <a:t>Sonar in lower river vs. sonar passage at border</a:t>
            </a:r>
          </a:p>
          <a:p>
            <a:pPr marL="342900" lvl="1" indent="-342900">
              <a:spcBef>
                <a:spcPts val="600"/>
              </a:spcBef>
              <a:spcAft>
                <a:spcPts val="600"/>
              </a:spcAft>
              <a:buClr>
                <a:schemeClr val="hlink"/>
              </a:buClr>
              <a:buBlip>
                <a:blip r:embed="rId4"/>
              </a:buBlip>
            </a:pPr>
            <a:endParaRPr lang="en-US" sz="2400" i="1" u="sng" dirty="0">
              <a:effectLst/>
              <a:latin typeface="Verdana" panose="020B0604030504040204" pitchFamily="34" charset="0"/>
              <a:ea typeface="Verdana" panose="020B0604030504040204" pitchFamily="34" charset="0"/>
              <a:cs typeface="Times New Roman" panose="02020603050405020304" pitchFamily="18" charset="0"/>
            </a:endParaRPr>
          </a:p>
          <a:p>
            <a:pPr marL="342900" lvl="1" indent="-342900">
              <a:spcBef>
                <a:spcPts val="600"/>
              </a:spcBef>
              <a:spcAft>
                <a:spcPts val="600"/>
              </a:spcAft>
              <a:buClr>
                <a:schemeClr val="hlink"/>
              </a:buClr>
              <a:buBlip>
                <a:blip r:embed="rId4"/>
              </a:buBlip>
            </a:pPr>
            <a:r>
              <a:rPr lang="en-US" sz="2400" i="1" u="sng" dirty="0">
                <a:effectLst/>
                <a:latin typeface="Verdana" panose="020B0604030504040204" pitchFamily="34" charset="0"/>
                <a:ea typeface="Verdana" panose="020B0604030504040204" pitchFamily="34" charset="0"/>
                <a:cs typeface="Times New Roman" panose="02020603050405020304" pitchFamily="18" charset="0"/>
              </a:rPr>
              <a:t>Ich</a:t>
            </a:r>
            <a:r>
              <a:rPr lang="en-US" sz="2400" u="sng" dirty="0">
                <a:effectLst/>
                <a:latin typeface="Verdana" panose="020B0604030504040204" pitchFamily="34" charset="0"/>
                <a:ea typeface="Verdana" panose="020B0604030504040204" pitchFamily="34" charset="0"/>
                <a:cs typeface="Times New Roman" panose="02020603050405020304" pitchFamily="18" charset="0"/>
              </a:rPr>
              <a:t>-associated </a:t>
            </a:r>
            <a:r>
              <a:rPr lang="en-US" sz="2400" i="1" u="sng" dirty="0" err="1">
                <a:effectLst/>
                <a:latin typeface="Verdana" panose="020B0604030504040204" pitchFamily="34" charset="0"/>
                <a:ea typeface="Verdana" panose="020B0604030504040204" pitchFamily="34" charset="0"/>
                <a:cs typeface="Times New Roman" panose="02020603050405020304" pitchFamily="18" charset="0"/>
              </a:rPr>
              <a:t>en</a:t>
            </a:r>
            <a:r>
              <a:rPr lang="en-US" sz="2400" i="1" u="sng" dirty="0">
                <a:effectLst/>
                <a:latin typeface="Verdana" panose="020B0604030504040204" pitchFamily="34" charset="0"/>
                <a:ea typeface="Verdana" panose="020B0604030504040204" pitchFamily="34" charset="0"/>
                <a:cs typeface="Times New Roman" panose="02020603050405020304" pitchFamily="18" charset="0"/>
              </a:rPr>
              <a:t> route </a:t>
            </a:r>
            <a:r>
              <a:rPr lang="en-US" sz="2400" u="sng" dirty="0">
                <a:effectLst/>
                <a:latin typeface="Verdana" panose="020B0604030504040204" pitchFamily="34" charset="0"/>
                <a:ea typeface="Verdana" panose="020B0604030504040204" pitchFamily="34" charset="0"/>
                <a:cs typeface="Times New Roman" panose="02020603050405020304" pitchFamily="18" charset="0"/>
              </a:rPr>
              <a:t>mortality leading hypothesis</a:t>
            </a:r>
          </a:p>
        </p:txBody>
      </p:sp>
      <p:grpSp>
        <p:nvGrpSpPr>
          <p:cNvPr id="8" name="Group 7">
            <a:extLst>
              <a:ext uri="{FF2B5EF4-FFF2-40B4-BE49-F238E27FC236}">
                <a16:creationId xmlns:a16="http://schemas.microsoft.com/office/drawing/2014/main" id="{86AA74B8-7CC7-47C7-B8AD-0A5C4072EB18}"/>
              </a:ext>
            </a:extLst>
          </p:cNvPr>
          <p:cNvGrpSpPr/>
          <p:nvPr/>
        </p:nvGrpSpPr>
        <p:grpSpPr>
          <a:xfrm>
            <a:off x="1600200" y="1504950"/>
            <a:ext cx="7239000" cy="3273882"/>
            <a:chOff x="1600200" y="1306283"/>
            <a:chExt cx="7239000" cy="3273882"/>
          </a:xfrm>
        </p:grpSpPr>
        <p:pic>
          <p:nvPicPr>
            <p:cNvPr id="5" name="Picture 4">
              <a:extLst>
                <a:ext uri="{FF2B5EF4-FFF2-40B4-BE49-F238E27FC236}">
                  <a16:creationId xmlns:a16="http://schemas.microsoft.com/office/drawing/2014/main" id="{2E0F5F23-42AC-95B3-8E9A-AD9C46E79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00200" y="1306283"/>
              <a:ext cx="5638800" cy="3273882"/>
            </a:xfrm>
            <a:prstGeom prst="rect">
              <a:avLst/>
            </a:prstGeom>
          </p:spPr>
        </p:pic>
        <p:grpSp>
          <p:nvGrpSpPr>
            <p:cNvPr id="7" name="Group 6">
              <a:extLst>
                <a:ext uri="{FF2B5EF4-FFF2-40B4-BE49-F238E27FC236}">
                  <a16:creationId xmlns:a16="http://schemas.microsoft.com/office/drawing/2014/main" id="{34FCA15F-DD74-46AA-A7C9-BCB6033C63FF}"/>
                </a:ext>
              </a:extLst>
            </p:cNvPr>
            <p:cNvGrpSpPr/>
            <p:nvPr/>
          </p:nvGrpSpPr>
          <p:grpSpPr>
            <a:xfrm>
              <a:off x="6736077" y="2481988"/>
              <a:ext cx="2103123" cy="1373666"/>
              <a:chOff x="6736077" y="2481988"/>
              <a:chExt cx="2103123" cy="1373666"/>
            </a:xfrm>
          </p:grpSpPr>
          <p:sp>
            <p:nvSpPr>
              <p:cNvPr id="4" name="TextBox 3">
                <a:extLst>
                  <a:ext uri="{FF2B5EF4-FFF2-40B4-BE49-F238E27FC236}">
                    <a16:creationId xmlns:a16="http://schemas.microsoft.com/office/drawing/2014/main" id="{2334B732-5B59-4CD3-BDEE-5F1A87AB4D1C}"/>
                  </a:ext>
                </a:extLst>
              </p:cNvPr>
              <p:cNvSpPr txBox="1"/>
              <p:nvPr/>
            </p:nvSpPr>
            <p:spPr>
              <a:xfrm>
                <a:off x="7239000" y="2481988"/>
                <a:ext cx="1600200" cy="369332"/>
              </a:xfrm>
              <a:prstGeom prst="rect">
                <a:avLst/>
              </a:prstGeom>
              <a:solidFill>
                <a:schemeClr val="tx1"/>
              </a:solidFill>
            </p:spPr>
            <p:txBody>
              <a:bodyPr wrap="square" rtlCol="0">
                <a:spAutoFit/>
              </a:bodyPr>
              <a:lstStyle/>
              <a:p>
                <a:r>
                  <a:rPr lang="en-US" dirty="0">
                    <a:solidFill>
                      <a:srgbClr val="000000"/>
                    </a:solidFill>
                  </a:rPr>
                  <a:t>Since 2020</a:t>
                </a:r>
              </a:p>
            </p:txBody>
          </p:sp>
          <p:sp>
            <p:nvSpPr>
              <p:cNvPr id="6" name="Arrow: Up 5">
                <a:extLst>
                  <a:ext uri="{FF2B5EF4-FFF2-40B4-BE49-F238E27FC236}">
                    <a16:creationId xmlns:a16="http://schemas.microsoft.com/office/drawing/2014/main" id="{7825BAA5-7A5C-4E8E-9892-AF910D563809}"/>
                  </a:ext>
                </a:extLst>
              </p:cNvPr>
              <p:cNvSpPr/>
              <p:nvPr/>
            </p:nvSpPr>
            <p:spPr bwMode="auto">
              <a:xfrm rot="2494868">
                <a:off x="6736077" y="2679149"/>
                <a:ext cx="304800" cy="117650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Tree>
    <p:custDataLst>
      <p:tags r:id="rId1"/>
    </p:custDataLst>
    <p:extLst>
      <p:ext uri="{BB962C8B-B14F-4D97-AF65-F5344CB8AC3E}">
        <p14:creationId xmlns:p14="http://schemas.microsoft.com/office/powerpoint/2010/main" val="1043879034"/>
      </p:ext>
    </p:extLst>
  </p:cSld>
  <p:clrMapOvr>
    <a:masterClrMapping/>
  </p:clrMapOvr>
  <mc:AlternateContent xmlns:mc="http://schemas.openxmlformats.org/markup-compatibility/2006" xmlns:p14="http://schemas.microsoft.com/office/powerpoint/2010/main">
    <mc:Choice Requires="p14">
      <p:transition spd="slow" p14:dur="2000" advTm="66067"/>
    </mc:Choice>
    <mc:Fallback xmlns="">
      <p:transition spd="slow" advTm="66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3A86A75C-4F4B-4683-9AE1-C65F6400EC91}">
      <p14:laserTraceLst xmlns:p14="http://schemas.microsoft.com/office/powerpoint/2010/main">
        <p14:tracePtLst>
          <p14:tracePt t="48309" x="6896100" y="5114925"/>
          <p14:tracePt t="48317" x="6896100" y="5119688"/>
          <p14:tracePt t="48325" x="6886575" y="5119688"/>
          <p14:tracePt t="48341" x="6786563" y="5095875"/>
          <p14:tracePt t="48357" x="6286500" y="5138738"/>
          <p14:tracePt t="48374" x="5281613" y="5138738"/>
          <p14:tracePt t="48391" x="4557713" y="5138738"/>
          <p14:tracePt t="48408" x="4262438" y="5138738"/>
          <p14:tracePt t="48425" x="4195763" y="5138738"/>
          <p14:tracePt t="48440" x="4152900" y="5138738"/>
          <p14:tracePt t="48458" x="4105275" y="5138738"/>
          <p14:tracePt t="48475" x="4086225" y="5138738"/>
          <p14:tracePt t="48491" x="4010025" y="5124450"/>
          <p14:tracePt t="48508" x="3848100" y="5076825"/>
          <p14:tracePt t="48524" x="3552825" y="4986338"/>
          <p14:tracePt t="48540" x="3281363" y="4876800"/>
          <p14:tracePt t="48558" x="3086100" y="4781550"/>
          <p14:tracePt t="48559" x="3024188" y="4743450"/>
          <p14:tracePt t="48574" x="2971800" y="4710113"/>
          <p14:tracePt t="48591" x="2857500" y="4624388"/>
          <p14:tracePt t="48608" x="2809875" y="4581525"/>
          <p14:tracePt t="48624" x="2747963" y="4529138"/>
          <p14:tracePt t="48641" x="2705100" y="4471988"/>
          <p14:tracePt t="48657" x="2657475" y="4405313"/>
          <p14:tracePt t="48674" x="2614613" y="4343400"/>
          <p14:tracePt t="48691" x="2590800" y="4295775"/>
          <p14:tracePt t="48707" x="2571750" y="4276725"/>
          <p14:tracePt t="48724" x="2566988" y="4262438"/>
          <p14:tracePt t="48741" x="2562225" y="4262438"/>
          <p14:tracePt t="48771" x="2557463" y="4262438"/>
          <p14:tracePt t="48787" x="2552700" y="4262438"/>
          <p14:tracePt t="48796" x="2538413" y="4267200"/>
          <p14:tracePt t="48807" x="2519363" y="4271963"/>
          <p14:tracePt t="48824" x="2457450" y="4295775"/>
          <p14:tracePt t="48841" x="2386013" y="4319588"/>
          <p14:tracePt t="48858" x="2357438" y="4329113"/>
          <p14:tracePt t="48874" x="2338388" y="4333875"/>
          <p14:tracePt t="48890" x="2324100" y="4343400"/>
          <p14:tracePt t="48907" x="2305050" y="4348163"/>
          <p14:tracePt t="48924" x="2286000" y="4348163"/>
          <p14:tracePt t="48940" x="2276475" y="4348163"/>
          <p14:tracePt t="48957" x="2262188" y="4348163"/>
          <p14:tracePt t="48974" x="2238375" y="4333875"/>
          <p14:tracePt t="48991" x="2224088" y="4324350"/>
          <p14:tracePt t="49007" x="2209800" y="4314825"/>
          <p14:tracePt t="49025" x="2205038" y="4305300"/>
          <p14:tracePt t="49041" x="2200275" y="4295775"/>
          <p14:tracePt t="49057" x="2190750" y="4281488"/>
          <p14:tracePt t="49075" x="2185988" y="4257675"/>
          <p14:tracePt t="49091" x="2176463" y="4219575"/>
          <p14:tracePt t="49108" x="2166938" y="4205288"/>
          <p14:tracePt t="49125" x="2162175" y="4186238"/>
          <p14:tracePt t="49141" x="2152650" y="4167188"/>
          <p14:tracePt t="49157" x="2147888" y="4157663"/>
          <p14:tracePt t="49174" x="2143125" y="4157663"/>
          <p14:tracePt t="49191" x="2143125" y="4152900"/>
          <p14:tracePt t="49233" x="2143125" y="4148138"/>
          <p14:tracePt t="49247" x="2138363" y="4148138"/>
          <p14:tracePt t="49271" x="2138363" y="4143375"/>
          <p14:tracePt t="49295" x="2138363" y="4138613"/>
          <p14:tracePt t="49303" x="2138363" y="4133850"/>
          <p14:tracePt t="49311" x="2138363" y="4129088"/>
          <p14:tracePt t="49324" x="2138363" y="4119563"/>
          <p14:tracePt t="49340" x="2138363" y="4100513"/>
          <p14:tracePt t="49358" x="2138363" y="4067175"/>
          <p14:tracePt t="49374" x="2143125" y="4052888"/>
          <p14:tracePt t="49391" x="2152650" y="4033838"/>
          <p14:tracePt t="49407" x="2162175" y="4019550"/>
          <p14:tracePt t="49424" x="2171700" y="4005263"/>
          <p14:tracePt t="49441" x="2181225" y="3995738"/>
          <p14:tracePt t="49457" x="2181225" y="3986213"/>
          <p14:tracePt t="49475" x="2200275" y="3948113"/>
          <p14:tracePt t="49491" x="2209800" y="3929063"/>
          <p14:tracePt t="49507" x="2224088" y="3910013"/>
          <p14:tracePt t="49523" x="2228850" y="3890963"/>
          <p14:tracePt t="49540" x="2238375" y="3862388"/>
          <p14:tracePt t="49558" x="2247900" y="3838575"/>
          <p14:tracePt t="49574" x="2252663" y="3814763"/>
          <p14:tracePt t="49591" x="2262188" y="3786188"/>
          <p14:tracePt t="49607" x="2262188" y="3771900"/>
          <p14:tracePt t="49624" x="2266950" y="3752850"/>
          <p14:tracePt t="49640" x="2271713" y="3748088"/>
          <p14:tracePt t="49658" x="2271713" y="3738563"/>
          <p14:tracePt t="49674" x="2271713" y="3733800"/>
          <p14:tracePt t="49693" x="2276475" y="3733800"/>
          <p14:tracePt t="49999" x="2281238" y="3729038"/>
          <p14:tracePt t="50015" x="2295525" y="3724275"/>
          <p14:tracePt t="50023" x="2319338" y="3714750"/>
          <p14:tracePt t="50031" x="2352675" y="3709988"/>
          <p14:tracePt t="50040" x="2386013" y="3695700"/>
          <p14:tracePt t="50057" x="2462213" y="3686175"/>
          <p14:tracePt t="50075" x="2528888" y="3681413"/>
          <p14:tracePt t="50091" x="2586038" y="3681413"/>
          <p14:tracePt t="50107" x="2647950" y="3681413"/>
          <p14:tracePt t="50125" x="2719388" y="3671888"/>
          <p14:tracePt t="50140" x="2733675" y="3671888"/>
          <p14:tracePt t="50157" x="2795588" y="3662363"/>
          <p14:tracePt t="50174" x="2857500" y="3643313"/>
          <p14:tracePt t="50191" x="2933700" y="3619500"/>
          <p14:tracePt t="50208" x="3033713" y="3581400"/>
          <p14:tracePt t="50224" x="3124200" y="3548063"/>
          <p14:tracePt t="50240" x="3205163" y="3505200"/>
          <p14:tracePt t="50257" x="3305175" y="3433763"/>
          <p14:tracePt t="50273" x="3328988" y="3405188"/>
          <p14:tracePt t="50290" x="3357563" y="3348038"/>
          <p14:tracePt t="50307" x="3367088" y="3309938"/>
          <p14:tracePt t="50324" x="3371850" y="3276600"/>
          <p14:tracePt t="50340" x="3376613" y="3238500"/>
          <p14:tracePt t="50357" x="3376613" y="3200400"/>
          <p14:tracePt t="50374" x="3371850" y="3171825"/>
          <p14:tracePt t="50392" x="3343275" y="3124200"/>
          <p14:tracePt t="50407" x="3309938" y="3095625"/>
          <p14:tracePt t="50424" x="3267075" y="3057525"/>
          <p14:tracePt t="50441" x="3224213" y="3033713"/>
          <p14:tracePt t="50458" x="3176588" y="3005138"/>
          <p14:tracePt t="50474" x="3124200" y="2986088"/>
          <p14:tracePt t="50490" x="3038475" y="2957513"/>
          <p14:tracePt t="50507" x="2905125" y="2914650"/>
          <p14:tracePt t="50523" x="2828925" y="2895600"/>
          <p14:tracePt t="50541" x="2762250" y="2886075"/>
          <p14:tracePt t="50557" x="2728913" y="2886075"/>
          <p14:tracePt t="50574" x="2695575" y="2886075"/>
          <p14:tracePt t="50590" x="2671763" y="2886075"/>
          <p14:tracePt t="50608" x="2647950" y="2890838"/>
          <p14:tracePt t="50625" x="2609850" y="2900363"/>
          <p14:tracePt t="50641" x="2514600" y="2928938"/>
          <p14:tracePt t="50658" x="2466975" y="2957513"/>
          <p14:tracePt t="50674" x="2400300" y="2986088"/>
          <p14:tracePt t="50691" x="2328863" y="3028950"/>
          <p14:tracePt t="50708" x="2271713" y="3081338"/>
          <p14:tracePt t="50724" x="2219325" y="3119438"/>
          <p14:tracePt t="50741" x="2176463" y="3162300"/>
          <p14:tracePt t="50757" x="2147888" y="3195638"/>
          <p14:tracePt t="50775" x="2105025" y="3238500"/>
          <p14:tracePt t="50790" x="2090738" y="3262313"/>
          <p14:tracePt t="50807" x="2081213" y="3281363"/>
          <p14:tracePt t="50824" x="2071688" y="3300413"/>
          <p14:tracePt t="50841" x="2071688" y="3319463"/>
          <p14:tracePt t="50857" x="2071688" y="3333750"/>
          <p14:tracePt t="50873" x="2081213" y="3352800"/>
          <p14:tracePt t="50891" x="2100263" y="3395663"/>
          <p14:tracePt t="50907" x="2119313" y="3419475"/>
          <p14:tracePt t="50923" x="2143125" y="3443288"/>
          <p14:tracePt t="50941" x="2166938" y="3467100"/>
          <p14:tracePt t="50957" x="2185988" y="3471863"/>
          <p14:tracePt t="50974" x="2205038" y="3476625"/>
          <p14:tracePt t="50990" x="2214563" y="3481388"/>
          <p14:tracePt t="51007" x="2238375" y="3481388"/>
          <p14:tracePt t="51024" x="2266950" y="3481388"/>
          <p14:tracePt t="51041" x="2290763" y="3481388"/>
          <p14:tracePt t="51057" x="2295525" y="3481388"/>
          <p14:tracePt t="51141" x="2295525" y="3476625"/>
          <p14:tracePt t="51181" x="2295525" y="3471863"/>
          <p14:tracePt t="51205" x="2295525" y="3462338"/>
          <p14:tracePt t="51213" x="2295525" y="3457575"/>
          <p14:tracePt t="51224" x="2295525" y="3452813"/>
          <p14:tracePt t="51241" x="2295525" y="3419475"/>
          <p14:tracePt t="51259" x="2286000" y="3367088"/>
          <p14:tracePt t="51274" x="2286000" y="3348038"/>
          <p14:tracePt t="51290" x="2281238" y="3314700"/>
          <p14:tracePt t="51307" x="2271713" y="3276600"/>
          <p14:tracePt t="51324" x="2271713" y="3271838"/>
          <p14:tracePt t="51341" x="2266950" y="3267075"/>
          <p14:tracePt t="51471" x="2271713" y="3267075"/>
          <p14:tracePt t="51479" x="2271713" y="3262313"/>
          <p14:tracePt t="51491" x="2281238" y="3262313"/>
          <p14:tracePt t="51507" x="2295525" y="3262313"/>
          <p14:tracePt t="51525" x="2319338" y="3248025"/>
          <p14:tracePt t="51541" x="2333625" y="3243263"/>
          <p14:tracePt t="51557" x="2338388" y="3233738"/>
          <p14:tracePt t="51574" x="2338388" y="3228975"/>
          <p14:tracePt t="51591" x="2338388" y="3219450"/>
          <p14:tracePt t="51608" x="2328863" y="3214688"/>
          <p14:tracePt t="51624" x="2305050" y="3205163"/>
          <p14:tracePt t="51641" x="2281238" y="3200400"/>
          <p14:tracePt t="51657" x="2247900" y="3195638"/>
          <p14:tracePt t="51673" x="2200275" y="3190875"/>
          <p14:tracePt t="51690" x="2171700" y="3190875"/>
          <p14:tracePt t="51707" x="2147888" y="3190875"/>
          <p14:tracePt t="51724" x="2133600" y="3190875"/>
          <p14:tracePt t="51740" x="2128838" y="3190875"/>
          <p14:tracePt t="51815" x="2133600" y="3190875"/>
          <p14:tracePt t="51831" x="2143125" y="3190875"/>
          <p14:tracePt t="51839" x="2152650" y="3190875"/>
          <p14:tracePt t="51847" x="2162175" y="3195638"/>
          <p14:tracePt t="51858" x="2176463" y="3195638"/>
          <p14:tracePt t="51874" x="2233613" y="3209925"/>
          <p14:tracePt t="51891" x="2300288" y="3214688"/>
          <p14:tracePt t="51908" x="2366963" y="3219450"/>
          <p14:tracePt t="51925" x="2414588" y="3219450"/>
          <p14:tracePt t="51941" x="2433638" y="3219450"/>
          <p14:tracePt t="51957" x="2447925" y="3214688"/>
          <p14:tracePt t="51974" x="2471738" y="3209925"/>
          <p14:tracePt t="51991" x="2500313" y="3200400"/>
          <p14:tracePt t="52008" x="2547938" y="3181350"/>
          <p14:tracePt t="52025" x="2586038" y="3162300"/>
          <p14:tracePt t="52042" x="2657475" y="3143250"/>
          <p14:tracePt t="52057" x="2695575" y="3128963"/>
          <p14:tracePt t="52074" x="2743200" y="3119438"/>
          <p14:tracePt t="52090" x="2800350" y="3100388"/>
          <p14:tracePt t="52108" x="2852738" y="3090863"/>
          <p14:tracePt t="52124" x="2905125" y="3076575"/>
          <p14:tracePt t="52140" x="2952750" y="3067050"/>
          <p14:tracePt t="52157" x="2986088" y="3057525"/>
          <p14:tracePt t="52174" x="3024188" y="3052763"/>
          <p14:tracePt t="52191" x="3105150" y="3024188"/>
          <p14:tracePt t="52207" x="3171825" y="3000375"/>
          <p14:tracePt t="52225" x="3219450" y="2981325"/>
          <p14:tracePt t="52242" x="3248025" y="2962275"/>
          <p14:tracePt t="52257" x="3262313" y="2947988"/>
          <p14:tracePt t="52273" x="3271838" y="2947988"/>
          <p14:tracePt t="52290" x="3271838" y="2943225"/>
          <p14:tracePt t="52307" x="3271838" y="2938463"/>
          <p14:tracePt t="52323" x="3267075" y="2938463"/>
          <p14:tracePt t="52340" x="3257550" y="2938463"/>
          <p14:tracePt t="52358" x="3243263" y="2938463"/>
          <p14:tracePt t="52374" x="3181350" y="2943225"/>
          <p14:tracePt t="52391" x="3067050" y="2962275"/>
          <p14:tracePt t="52407" x="2943225" y="2981325"/>
          <p14:tracePt t="52425" x="2795588" y="3019425"/>
          <p14:tracePt t="52441" x="2738438" y="3043238"/>
          <p14:tracePt t="52457" x="2690813" y="3067050"/>
          <p14:tracePt t="52475" x="2662238" y="3086100"/>
          <p14:tracePt t="52491" x="2643188" y="3095625"/>
          <p14:tracePt t="52508" x="2643188" y="3105150"/>
          <p14:tracePt t="52525" x="2643188" y="3109913"/>
          <p14:tracePt t="52597" x="2647950" y="3109913"/>
          <p14:tracePt t="53459" x="2647950" y="3105150"/>
          <p14:tracePt t="53787" x="2652713" y="3105150"/>
          <p14:tracePt t="54053" x="2657475" y="3105150"/>
          <p14:tracePt t="54086" x="2662238" y="3105150"/>
          <p14:tracePt t="54155" x="2667000" y="3105150"/>
          <p14:tracePt t="54851" x="2667000" y="3109913"/>
          <p14:tracePt t="54883" x="2676525" y="3128963"/>
          <p14:tracePt t="54891" x="2700338" y="3171825"/>
          <p14:tracePt t="54900" x="2738438" y="3228975"/>
          <p14:tracePt t="54907" x="2786063" y="3281363"/>
          <p14:tracePt t="54925" x="2890838" y="3386138"/>
          <p14:tracePt t="54941" x="2986088" y="3471863"/>
          <p14:tracePt t="54957" x="3043238" y="3524250"/>
          <p14:tracePt t="54974" x="3067050" y="3533775"/>
          <p14:tracePt t="54991" x="3071813" y="3538538"/>
          <p14:tracePt t="55008" x="3076575" y="3543300"/>
          <p14:tracePt t="55024" x="3086100" y="3548063"/>
          <p14:tracePt t="55041" x="3100388" y="3552825"/>
          <p14:tracePt t="55057" x="3105150" y="3562350"/>
          <p14:tracePt t="55074" x="3109913" y="3562350"/>
          <p14:tracePt t="55090" x="3119438" y="3571875"/>
          <p14:tracePt t="55108" x="3128963" y="3571875"/>
          <p14:tracePt t="55108" x="3138488" y="3581400"/>
          <p14:tracePt t="55124" x="3152775" y="3586163"/>
          <p14:tracePt t="55141" x="3186113" y="3614738"/>
          <p14:tracePt t="55157" x="3200400" y="3624263"/>
          <p14:tracePt t="55174" x="3214688" y="3633788"/>
          <p14:tracePt t="55191" x="3224213" y="3638550"/>
          <p14:tracePt t="55208" x="3238500" y="3648075"/>
          <p14:tracePt t="55224" x="3257550" y="3667125"/>
          <p14:tracePt t="55240" x="3281363" y="3686175"/>
          <p14:tracePt t="55257" x="3314700" y="3709988"/>
          <p14:tracePt t="55274" x="3338513" y="3729038"/>
          <p14:tracePt t="55290" x="3352800" y="3743325"/>
          <p14:tracePt t="55307" x="3371850" y="3757613"/>
          <p14:tracePt t="55324" x="3376613" y="3757613"/>
          <p14:tracePt t="55340" x="3386138" y="3762375"/>
          <p14:tracePt t="55357" x="3390900" y="3771900"/>
          <p14:tracePt t="55374" x="3405188" y="3771900"/>
          <p14:tracePt t="55391" x="3414713" y="3781425"/>
          <p14:tracePt t="55407" x="3424238" y="3786188"/>
          <p14:tracePt t="55424" x="3429000" y="3786188"/>
          <p14:tracePt t="55441" x="3438525" y="3790950"/>
          <p14:tracePt t="55457" x="3452813" y="3795713"/>
          <p14:tracePt t="55475" x="3467100" y="3800475"/>
          <p14:tracePt t="55491" x="3486150" y="3805238"/>
          <p14:tracePt t="55508" x="3505200" y="3810000"/>
          <p14:tracePt t="55508" x="3519488" y="3814763"/>
          <p14:tracePt t="55524" x="3529013" y="3819525"/>
          <p14:tracePt t="55541" x="3562350" y="3829050"/>
          <p14:tracePt t="55557" x="3586163" y="3833813"/>
          <p14:tracePt t="55574" x="3614738" y="3843338"/>
          <p14:tracePt t="55590" x="3657600" y="3852863"/>
          <p14:tracePt t="55608" x="3709988" y="3867150"/>
          <p14:tracePt t="55624" x="3752850" y="3876675"/>
          <p14:tracePt t="55641" x="3795713" y="3886200"/>
          <p14:tracePt t="55658" x="3838575" y="3895725"/>
          <p14:tracePt t="55674" x="3857625" y="3905250"/>
          <p14:tracePt t="55691" x="3871913" y="3905250"/>
          <p14:tracePt t="55707" x="3895725" y="3914775"/>
          <p14:tracePt t="55724" x="3914775" y="3919538"/>
          <p14:tracePt t="55740" x="3943350" y="3924300"/>
          <p14:tracePt t="55757" x="3962400" y="3929063"/>
          <p14:tracePt t="55774" x="3986213" y="3938588"/>
          <p14:tracePt t="55791" x="4029075" y="3943350"/>
          <p14:tracePt t="55807" x="4057650" y="3943350"/>
          <p14:tracePt t="55824" x="4086225" y="3948113"/>
          <p14:tracePt t="55840" x="4110038" y="3952875"/>
          <p14:tracePt t="55858" x="4124325" y="3957638"/>
          <p14:tracePt t="55873" x="4133850" y="3957638"/>
          <p14:tracePt t="55891" x="4162425" y="3962400"/>
          <p14:tracePt t="55908" x="4191000" y="3967163"/>
          <p14:tracePt t="55925" x="4233863" y="3976688"/>
          <p14:tracePt t="55941" x="4252913" y="3981450"/>
          <p14:tracePt t="55957" x="4271963" y="3986213"/>
          <p14:tracePt t="55974" x="4286250" y="3986213"/>
          <p14:tracePt t="55991" x="4295775" y="3990975"/>
          <p14:tracePt t="56006" x="4314825" y="3990975"/>
          <p14:tracePt t="56024" x="4324350" y="3995738"/>
          <p14:tracePt t="56042" x="4338638" y="4000500"/>
          <p14:tracePt t="56058" x="4348163" y="4000500"/>
          <p14:tracePt t="56074" x="4352925" y="4000500"/>
          <p14:tracePt t="56090" x="4371975" y="4005263"/>
          <p14:tracePt t="56107" x="4386263" y="4005263"/>
          <p14:tracePt t="56124" x="4405313" y="4010025"/>
          <p14:tracePt t="56141" x="4429125" y="4014788"/>
          <p14:tracePt t="56157" x="4452938" y="4024313"/>
          <p14:tracePt t="56174" x="4481513" y="4038600"/>
          <p14:tracePt t="56175" x="4500563" y="4043363"/>
          <p14:tracePt t="56190" x="4519613" y="4052888"/>
          <p14:tracePt t="56207" x="4538663" y="4057650"/>
          <p14:tracePt t="56225" x="4552950" y="4057650"/>
          <p14:tracePt t="56240" x="4557713" y="4057650"/>
          <p14:tracePt t="56257" x="4562475" y="4062413"/>
          <p14:tracePt t="56274" x="4572000" y="4062413"/>
          <p14:tracePt t="56291" x="4581525" y="4062413"/>
          <p14:tracePt t="56307" x="4586288" y="4067175"/>
          <p14:tracePt t="56324" x="4595813" y="4067175"/>
          <p14:tracePt t="56341" x="4600575" y="4067175"/>
          <p14:tracePt t="56357" x="4610100" y="4067175"/>
          <p14:tracePt t="56374" x="4614863" y="4067175"/>
          <p14:tracePt t="56390" x="4624388" y="4071938"/>
          <p14:tracePt t="56408" x="4638675" y="4076700"/>
          <p14:tracePt t="56424" x="4648200" y="4081463"/>
          <p14:tracePt t="56425" x="4652963" y="4081463"/>
          <p14:tracePt t="56441" x="4672013" y="4081463"/>
          <p14:tracePt t="56457" x="4681538" y="4086225"/>
          <p14:tracePt t="56473" x="4700588" y="4095750"/>
          <p14:tracePt t="56490" x="4719638" y="4100513"/>
          <p14:tracePt t="56507" x="4738688" y="4105275"/>
          <p14:tracePt t="56524" x="4752975" y="4110038"/>
          <p14:tracePt t="56541" x="4781550" y="4119563"/>
          <p14:tracePt t="56558" x="4810125" y="4124325"/>
          <p14:tracePt t="56573" x="4833938" y="4133850"/>
          <p14:tracePt t="56590" x="4857750" y="4133850"/>
          <p14:tracePt t="56608" x="4872038" y="4138613"/>
          <p14:tracePt t="56624" x="4891088" y="4143375"/>
          <p14:tracePt t="56640" x="4914900" y="4148138"/>
          <p14:tracePt t="56658" x="4938713" y="4148138"/>
          <p14:tracePt t="56659" x="4957763" y="4148138"/>
          <p14:tracePt t="56673" x="4967288" y="4148138"/>
          <p14:tracePt t="56692" x="5024438" y="4157663"/>
          <p14:tracePt t="56707" x="5062538" y="4157663"/>
          <p14:tracePt t="56724" x="5091113" y="4162425"/>
          <p14:tracePt t="56741" x="5105400" y="4162425"/>
          <p14:tracePt t="56757" x="5119688" y="4162425"/>
          <p14:tracePt t="56774" x="5124450" y="4162425"/>
          <p14:tracePt t="56791" x="5133975" y="4162425"/>
          <p14:tracePt t="56807" x="5148263" y="4162425"/>
          <p14:tracePt t="56824" x="5162550" y="4162425"/>
          <p14:tracePt t="56840" x="5172075" y="4162425"/>
          <p14:tracePt t="56857" x="5181600" y="4162425"/>
          <p14:tracePt t="56875" x="5191125" y="4167188"/>
          <p14:tracePt t="56890" x="5195888" y="4167188"/>
          <p14:tracePt t="56907" x="5205413" y="4167188"/>
          <p14:tracePt t="56924" x="5219700" y="4167188"/>
          <p14:tracePt t="56941" x="5229225" y="4167188"/>
          <p14:tracePt t="56958" x="5243513" y="4167188"/>
          <p14:tracePt t="56975" x="5248275" y="4167188"/>
          <p14:tracePt t="56991" x="5257800" y="4171950"/>
          <p14:tracePt t="57008" x="5267325" y="4171950"/>
          <p14:tracePt t="57025" x="5281613" y="4176713"/>
          <p14:tracePt t="57041" x="5291138" y="4176713"/>
          <p14:tracePt t="57057" x="5310188" y="4181475"/>
          <p14:tracePt t="57075" x="5329238" y="4181475"/>
          <p14:tracePt t="57090" x="5348288" y="4181475"/>
          <p14:tracePt t="57108" x="5362575" y="4186238"/>
          <p14:tracePt t="57124" x="5372100" y="4186238"/>
          <p14:tracePt t="57141" x="5386388" y="4191000"/>
          <p14:tracePt t="57157" x="5400675" y="4191000"/>
          <p14:tracePt t="57175" x="5414963" y="4191000"/>
          <p14:tracePt t="57190" x="5419725" y="4191000"/>
          <p14:tracePt t="57207" x="5438775" y="4191000"/>
          <p14:tracePt t="57224" x="5448300" y="4195763"/>
          <p14:tracePt t="57240" x="5467350" y="4195763"/>
          <p14:tracePt t="57258" x="5481638" y="4195763"/>
          <p14:tracePt t="57275" x="5491163" y="4195763"/>
          <p14:tracePt t="57290" x="5500688" y="4195763"/>
          <p14:tracePt t="57306" x="5505450" y="4195763"/>
          <p14:tracePt t="57324" x="5524500" y="4195763"/>
          <p14:tracePt t="57341" x="5543550" y="4200525"/>
          <p14:tracePt t="57357" x="5567363" y="4200525"/>
          <p14:tracePt t="57374" x="5586413" y="4205288"/>
          <p14:tracePt t="57391" x="5610225" y="4205288"/>
          <p14:tracePt t="57408" x="5638800" y="4205288"/>
          <p14:tracePt t="57424" x="5695950" y="4205288"/>
          <p14:tracePt t="57441" x="5829300" y="4210050"/>
          <p14:tracePt t="57457" x="5948363" y="4219575"/>
          <p14:tracePt t="57474" x="6038850" y="4229100"/>
          <p14:tracePt t="57491" x="6119813" y="4233863"/>
          <p14:tracePt t="57507" x="6153150" y="4233863"/>
          <p14:tracePt t="57524" x="6167438" y="4233863"/>
          <p14:tracePt t="57541" x="6172200" y="4233863"/>
          <p14:tracePt t="57557" x="6176963" y="4233863"/>
          <p14:tracePt t="57575" x="6181725" y="4233863"/>
          <p14:tracePt t="57590" x="6186488" y="4233863"/>
          <p14:tracePt t="57637" x="6191250" y="4233863"/>
          <p14:tracePt t="57653" x="6196013" y="4233863"/>
          <p14:tracePt t="57833" x="6196013" y="4229100"/>
          <p14:tracePt t="58272" x="6200775" y="4224338"/>
          <p14:tracePt t="58327" x="6205538" y="4219575"/>
          <p14:tracePt t="58365" x="6205538" y="4214813"/>
          <p14:tracePt t="58381" x="6210300" y="4214813"/>
          <p14:tracePt t="58389" x="6210300" y="4210050"/>
          <p14:tracePt t="58405" x="6210300" y="4205288"/>
          <p14:tracePt t="58413" x="6215063" y="4205288"/>
          <p14:tracePt t="58423" x="6219825" y="4195763"/>
          <p14:tracePt t="58440" x="6229350" y="4186238"/>
          <p14:tracePt t="58457" x="6234113" y="4181475"/>
          <p14:tracePt t="58475" x="6243638" y="4167188"/>
          <p14:tracePt t="58490" x="6253163" y="4162425"/>
          <p14:tracePt t="58508" x="6267450" y="4148138"/>
          <p14:tracePt t="58524" x="6276975" y="4138613"/>
          <p14:tracePt t="58540" x="6286500" y="4129088"/>
          <p14:tracePt t="58557" x="6296025" y="4114800"/>
          <p14:tracePt t="58574" x="6300788" y="4110038"/>
          <p14:tracePt t="58590" x="6310313" y="4100513"/>
          <p14:tracePt t="58608" x="6315075" y="4086225"/>
          <p14:tracePt t="58625" x="6324600" y="4071938"/>
          <p14:tracePt t="58640" x="6329363" y="4057650"/>
          <p14:tracePt t="58658" x="6343650" y="4043363"/>
          <p14:tracePt t="58674" x="6353175" y="4024313"/>
          <p14:tracePt t="58690" x="6362700" y="4005263"/>
          <p14:tracePt t="58708" x="6376988" y="3986213"/>
          <p14:tracePt t="58709" x="6381750" y="3976688"/>
          <p14:tracePt t="58724" x="6391275" y="3967163"/>
          <p14:tracePt t="58741" x="6405563" y="3938588"/>
          <p14:tracePt t="58757" x="6419850" y="3914775"/>
          <p14:tracePt t="58774" x="6434138" y="3886200"/>
          <p14:tracePt t="58790" x="6443663" y="3867150"/>
          <p14:tracePt t="58807" x="6457950" y="3848100"/>
          <p14:tracePt t="58824" x="6467475" y="3833813"/>
          <p14:tracePt t="58841" x="6472238" y="3819525"/>
          <p14:tracePt t="58858" x="6486525" y="3800475"/>
          <p14:tracePt t="58875" x="6496050" y="3776663"/>
          <p14:tracePt t="58890" x="6510338" y="3767138"/>
          <p14:tracePt t="58907" x="6519863" y="3748088"/>
          <p14:tracePt t="58924" x="6538913" y="3724275"/>
          <p14:tracePt t="58940" x="6562725" y="3700463"/>
          <p14:tracePt t="58957" x="6591300" y="3671888"/>
          <p14:tracePt t="58974" x="6615113" y="3652838"/>
          <p14:tracePt t="58992" x="6643688" y="3619500"/>
          <p14:tracePt t="59007" x="6662738" y="3595688"/>
          <p14:tracePt t="59024" x="6681788" y="3576638"/>
          <p14:tracePt t="59041" x="6696075" y="3552825"/>
          <p14:tracePt t="59057" x="6710363" y="3533775"/>
          <p14:tracePt t="59075" x="6719888" y="3505200"/>
          <p14:tracePt t="59091" x="6734175" y="3476625"/>
          <p14:tracePt t="59108" x="6748463" y="3448050"/>
          <p14:tracePt t="59108" x="6757988" y="3429000"/>
          <p14:tracePt t="59124" x="6767513" y="3414713"/>
          <p14:tracePt t="59141" x="6791325" y="3376613"/>
          <p14:tracePt t="59158" x="6810375" y="3338513"/>
          <p14:tracePt t="59174" x="6838950" y="3295650"/>
          <p14:tracePt t="59191" x="6862763" y="3257550"/>
          <p14:tracePt t="59207" x="6896100" y="3195638"/>
          <p14:tracePt t="59224" x="6915150" y="3143250"/>
          <p14:tracePt t="59225" x="6934200" y="3105150"/>
          <p14:tracePt t="59240" x="6943725" y="3081338"/>
          <p14:tracePt t="59258" x="6977063" y="3005138"/>
          <p14:tracePt t="59275" x="6991350" y="2967038"/>
          <p14:tracePt t="59291" x="6991350" y="2938463"/>
          <p14:tracePt t="59307" x="6996113" y="2900363"/>
          <p14:tracePt t="59324" x="7005638" y="2867025"/>
          <p14:tracePt t="59341" x="7015163" y="2819400"/>
          <p14:tracePt t="59357" x="7029450" y="2776538"/>
          <p14:tracePt t="59374" x="7038975" y="2728913"/>
          <p14:tracePt t="59392" x="7053263" y="2667000"/>
          <p14:tracePt t="59407" x="7058025" y="2633663"/>
          <p14:tracePt t="59424" x="7058025" y="2605088"/>
          <p14:tracePt t="59441" x="7058025" y="2581275"/>
          <p14:tracePt t="59457" x="7058025" y="2557463"/>
          <p14:tracePt t="59474" x="7058025" y="2543175"/>
          <p14:tracePt t="59491" x="7058025" y="2528888"/>
          <p14:tracePt t="59508" x="7058025" y="2514600"/>
          <p14:tracePt t="59531" x="7058025" y="2509838"/>
          <p14:tracePt t="59563" x="7058025" y="2505075"/>
          <p14:tracePt t="60251" x="7053263" y="2505075"/>
          <p14:tracePt t="60276" x="7048500" y="2505075"/>
          <p14:tracePt t="60291" x="7043738" y="2509838"/>
          <p14:tracePt t="60315" x="7038975" y="2509838"/>
          <p14:tracePt t="60321" x="7034213" y="2509838"/>
          <p14:tracePt t="60337" x="7019925" y="2514600"/>
          <p14:tracePt t="60345" x="6996113" y="2519363"/>
          <p14:tracePt t="60358" x="6977063" y="2533650"/>
          <p14:tracePt t="60374" x="6953250" y="2566988"/>
          <p14:tracePt t="60391" x="6938963" y="2600325"/>
          <p14:tracePt t="60407" x="6929438" y="2624138"/>
          <p14:tracePt t="60424" x="6924675" y="2633663"/>
          <p14:tracePt t="60447" x="6924675" y="2638425"/>
          <p14:tracePt t="60549" x="6929438" y="2638425"/>
          <p14:tracePt t="60557" x="6929438" y="2633663"/>
          <p14:tracePt t="60565" x="6929438" y="2628900"/>
          <p14:tracePt t="60574" x="6934200" y="2628900"/>
          <p14:tracePt t="60590" x="6943725" y="2590800"/>
          <p14:tracePt t="60608" x="6962775" y="2547938"/>
          <p14:tracePt t="60624" x="6967538" y="2524125"/>
          <p14:tracePt t="60641" x="6972300" y="2514600"/>
          <p14:tracePt t="60658" x="6972300" y="2509838"/>
          <p14:tracePt t="60721" x="6972300" y="2514600"/>
          <p14:tracePt t="60729" x="6972300" y="2519363"/>
          <p14:tracePt t="60741" x="6981825" y="2524125"/>
          <p14:tracePt t="60757" x="6981825" y="2538413"/>
          <p14:tracePt t="60775" x="6981825" y="2552700"/>
          <p14:tracePt t="60791" x="6962775" y="2552700"/>
          <p14:tracePt t="60807" x="6953250" y="2557463"/>
          <p14:tracePt t="60824" x="6948488" y="2562225"/>
          <p14:tracePt t="60885" x="6948488" y="2557463"/>
          <p14:tracePt t="60917" x="6948488" y="2552700"/>
          <p14:tracePt t="60949" x="6948488" y="2547938"/>
          <p14:tracePt t="60971" x="6948488" y="2543175"/>
          <p14:tracePt t="61019" x="6948488" y="2538413"/>
          <p14:tracePt t="61049" x="6943725" y="2538413"/>
          <p14:tracePt t="61057" x="6938963" y="2538413"/>
          <p14:tracePt t="61073" x="6929438" y="2538413"/>
          <p14:tracePt t="61081" x="6919913" y="2543175"/>
          <p14:tracePt t="61091" x="6905625" y="2557463"/>
          <p14:tracePt t="61108" x="6881813" y="2595563"/>
          <p14:tracePt t="61124" x="6838950" y="2681288"/>
          <p14:tracePt t="61141" x="6824663" y="2709863"/>
          <p14:tracePt t="61371" x="6819900" y="2700338"/>
          <p14:tracePt t="61387" x="6848475" y="2690813"/>
          <p14:tracePt t="61395" x="6862763" y="2690813"/>
          <p14:tracePt t="61408" x="6872288" y="2690813"/>
          <p14:tracePt t="61425" x="6915150" y="2676525"/>
          <p14:tracePt t="61441" x="6929438" y="2657475"/>
          <p14:tracePt t="61457" x="6948488" y="2657475"/>
          <p14:tracePt t="61474" x="6958013" y="2657475"/>
          <p14:tracePt t="61491" x="6972300" y="2657475"/>
          <p14:tracePt t="61508" x="6977063" y="2652713"/>
          <p14:tracePt t="61524" x="6981825" y="2647950"/>
          <p14:tracePt t="61540" x="6986588" y="2643188"/>
          <p14:tracePt t="61557" x="6991350" y="2638425"/>
          <p14:tracePt t="61574" x="7010400" y="2633663"/>
          <p14:tracePt t="61591" x="7024688" y="2633663"/>
          <p14:tracePt t="61608" x="7043738" y="2633663"/>
          <p14:tracePt t="61624" x="7053263" y="2638425"/>
          <p14:tracePt t="61641" x="7058025" y="2643188"/>
          <p14:tracePt t="61657" x="7062788" y="2643188"/>
          <p14:tracePt t="61674" x="7067550" y="2643188"/>
          <p14:tracePt t="61691" x="7072313" y="2638425"/>
          <p14:tracePt t="61708" x="7081838" y="2633663"/>
          <p14:tracePt t="63617" x="7091363" y="2633663"/>
          <p14:tracePt t="63625" x="7100888" y="2638425"/>
          <p14:tracePt t="63633" x="7129463" y="2667000"/>
          <p14:tracePt t="63641" x="7210425" y="2724150"/>
          <p14:tracePt t="63658" x="7481888" y="2943225"/>
          <p14:tracePt t="63674" x="7853363" y="3200400"/>
          <p14:tracePt t="63690" x="8210550" y="3452813"/>
          <p14:tracePt t="63707" x="8486775" y="3643313"/>
          <p14:tracePt t="63725" x="8591550" y="3729038"/>
          <p14:tracePt t="63740" x="8610600" y="3767138"/>
          <p14:tracePt t="63758" x="8620125" y="3781425"/>
          <p14:tracePt t="63774" x="8620125" y="3790950"/>
          <p14:tracePt t="63790" x="8620125" y="3795713"/>
          <p14:tracePt t="63821" x="8620125" y="3800475"/>
          <p14:tracePt t="63837" x="8620125" y="3810000"/>
          <p14:tracePt t="63845" x="8624888" y="3814763"/>
          <p14:tracePt t="63857" x="8634413" y="3833813"/>
          <p14:tracePt t="63874" x="8682038" y="3900488"/>
          <p14:tracePt t="63891" x="8758238" y="3986213"/>
          <p14:tracePt t="63907" x="8782050" y="4014788"/>
          <p14:tracePt t="63925" x="8796338" y="4024313"/>
          <p14:tracePt t="63941" x="8810625" y="4043363"/>
          <p14:tracePt t="63957" x="8820150" y="4062413"/>
          <p14:tracePt t="63974" x="8839200" y="4081463"/>
          <p14:tracePt t="63991" x="8863013" y="4100513"/>
          <p14:tracePt t="64007" x="8886825" y="4143375"/>
          <p14:tracePt t="64024" x="8924925" y="4219575"/>
          <p14:tracePt t="64041" x="8986838" y="4324350"/>
          <p14:tracePt t="64057" x="9001125" y="4386263"/>
          <p14:tracePt t="64074" x="9005888" y="4424363"/>
          <p14:tracePt t="64090" x="9010650" y="4452938"/>
          <p14:tracePt t="64108" x="9010650" y="4491038"/>
          <p14:tracePt t="64124" x="9005888" y="4533900"/>
          <p14:tracePt t="64141" x="8958263" y="4629150"/>
          <p14:tracePt t="64157" x="8901113" y="4700588"/>
          <p14:tracePt t="64175" x="8824913" y="4757738"/>
          <p14:tracePt t="64191" x="8772525" y="4795838"/>
          <p14:tracePt t="64207" x="8720138" y="4829175"/>
          <p14:tracePt t="64224" x="8701088" y="4848225"/>
          <p14:tracePt t="64241" x="8696325" y="4857750"/>
          <p14:tracePt t="64256" x="8696325" y="4867275"/>
          <p14:tracePt t="64273" x="8696325" y="4872038"/>
          <p14:tracePt t="64291" x="8701088" y="4872038"/>
          <p14:tracePt t="64345" x="8705850" y="487203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2151-BA07-439A-BBAC-6F7D56E6F3B5}"/>
              </a:ext>
            </a:extLst>
          </p:cNvPr>
          <p:cNvSpPr>
            <a:spLocks noGrp="1"/>
          </p:cNvSpPr>
          <p:nvPr>
            <p:ph type="title"/>
          </p:nvPr>
        </p:nvSpPr>
        <p:spPr>
          <a:xfrm>
            <a:off x="76200" y="-171450"/>
            <a:ext cx="9067800" cy="915590"/>
          </a:xfrm>
        </p:spPr>
        <p:txBody>
          <a:bodyPr/>
          <a:lstStyle/>
          <a:p>
            <a:r>
              <a:rPr lang="en-US" sz="4000" i="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Ich</a:t>
            </a:r>
            <a:r>
              <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Resurgence</a:t>
            </a:r>
            <a:endParaRPr lang="en-US" sz="40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AD3FCEA-BE81-498B-A89D-F1251BFFB93B}"/>
              </a:ext>
            </a:extLst>
          </p:cNvPr>
          <p:cNvPicPr>
            <a:picLocks noGrp="1" noChangeAspect="1"/>
          </p:cNvPicPr>
          <p:nvPr>
            <p:ph idx="1"/>
          </p:nvPr>
        </p:nvPicPr>
        <p:blipFill rotWithShape="1">
          <a:blip r:embed="rId3"/>
          <a:srcRect l="9259" t="23157" r="70370" b="4904"/>
          <a:stretch/>
        </p:blipFill>
        <p:spPr>
          <a:xfrm>
            <a:off x="5210476" y="895350"/>
            <a:ext cx="3810000" cy="3784305"/>
          </a:xfrm>
        </p:spPr>
      </p:pic>
      <p:pic>
        <p:nvPicPr>
          <p:cNvPr id="7" name="Picture 6">
            <a:extLst>
              <a:ext uri="{FF2B5EF4-FFF2-40B4-BE49-F238E27FC236}">
                <a16:creationId xmlns:a16="http://schemas.microsoft.com/office/drawing/2014/main" id="{86AE4565-0167-4678-93E9-5637A4078C94}"/>
              </a:ext>
            </a:extLst>
          </p:cNvPr>
          <p:cNvPicPr>
            <a:picLocks noChangeAspect="1"/>
          </p:cNvPicPr>
          <p:nvPr/>
        </p:nvPicPr>
        <p:blipFill rotWithShape="1">
          <a:blip r:embed="rId4"/>
          <a:srcRect l="5814" t="22437" r="70000" b="8519"/>
          <a:stretch/>
        </p:blipFill>
        <p:spPr>
          <a:xfrm>
            <a:off x="65567" y="659814"/>
            <a:ext cx="3899857" cy="3131136"/>
          </a:xfrm>
          <a:prstGeom prst="rect">
            <a:avLst/>
          </a:prstGeom>
        </p:spPr>
      </p:pic>
      <p:pic>
        <p:nvPicPr>
          <p:cNvPr id="9" name="Picture 8">
            <a:extLst>
              <a:ext uri="{FF2B5EF4-FFF2-40B4-BE49-F238E27FC236}">
                <a16:creationId xmlns:a16="http://schemas.microsoft.com/office/drawing/2014/main" id="{98BB4EC5-9CF7-494F-B3EB-C5F89D2988BA}"/>
              </a:ext>
            </a:extLst>
          </p:cNvPr>
          <p:cNvPicPr>
            <a:picLocks noChangeAspect="1"/>
          </p:cNvPicPr>
          <p:nvPr/>
        </p:nvPicPr>
        <p:blipFill rotWithShape="1">
          <a:blip r:embed="rId5"/>
          <a:srcRect l="6666" t="17407" r="70833" b="14445"/>
          <a:stretch/>
        </p:blipFill>
        <p:spPr>
          <a:xfrm>
            <a:off x="2438400" y="2772128"/>
            <a:ext cx="2895600" cy="2466622"/>
          </a:xfrm>
          <a:prstGeom prst="rect">
            <a:avLst/>
          </a:prstGeom>
        </p:spPr>
      </p:pic>
    </p:spTree>
    <p:extLst>
      <p:ext uri="{BB962C8B-B14F-4D97-AF65-F5344CB8AC3E}">
        <p14:creationId xmlns:p14="http://schemas.microsoft.com/office/powerpoint/2010/main" val="2501423661"/>
      </p:ext>
    </p:extLst>
  </p:cSld>
  <p:clrMapOvr>
    <a:masterClrMapping/>
  </p:clrMapOvr>
  <mc:AlternateContent xmlns:mc="http://schemas.openxmlformats.org/markup-compatibility/2006" xmlns:p14="http://schemas.microsoft.com/office/powerpoint/2010/main">
    <mc:Choice Requires="p14">
      <p:transition spd="slow" p14:dur="2000" advTm="21491"/>
    </mc:Choice>
    <mc:Fallback xmlns="">
      <p:transition spd="slow" advTm="214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8839200" cy="857250"/>
          </a:xfrm>
        </p:spPr>
        <p:txBody>
          <a:bodyPr/>
          <a:lstStyle/>
          <a:p>
            <a:r>
              <a:rPr lang="en-US" sz="3300" dirty="0">
                <a:solidFill>
                  <a:srgbClr val="FFFF00"/>
                </a:solidFill>
                <a:latin typeface="Verdana" panose="020B0604030504040204" pitchFamily="34" charset="0"/>
                <a:ea typeface="Verdana" panose="020B0604030504040204" pitchFamily="34" charset="0"/>
                <a:cs typeface="Times New Roman" panose="02020603050405020304" pitchFamily="18" charset="0"/>
              </a:rPr>
              <a:t>Impacts of </a:t>
            </a:r>
            <a:r>
              <a:rPr lang="en-US" sz="33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Parasite-associated Mortality on </a:t>
            </a:r>
            <a:r>
              <a:rPr lang="en-US" sz="3300" dirty="0">
                <a:solidFill>
                  <a:srgbClr val="FFFF00"/>
                </a:solidFill>
                <a:latin typeface="Verdana" panose="020B0604030504040204" pitchFamily="34" charset="0"/>
                <a:ea typeface="Verdana" panose="020B0604030504040204" pitchFamily="34" charset="0"/>
                <a:cs typeface="Times New Roman" panose="02020603050405020304" pitchFamily="18" charset="0"/>
              </a:rPr>
              <a:t>Yukon Chinook Fishery Management </a:t>
            </a:r>
            <a:endParaRPr lang="en-US" sz="3300"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0" y="1657350"/>
            <a:ext cx="9829800" cy="4531252"/>
          </a:xfrm>
        </p:spPr>
        <p:txBody>
          <a:bodyPr/>
          <a:lstStyle/>
          <a:p>
            <a:pPr marL="342900" lvl="1" indent="-342900">
              <a:spcBef>
                <a:spcPts val="1200"/>
              </a:spcBef>
              <a:spcAft>
                <a:spcPts val="600"/>
              </a:spcAft>
              <a:buClr>
                <a:schemeClr val="hlink"/>
              </a:buClr>
              <a:buSzPct val="90000"/>
              <a:buBlip>
                <a:blip r:embed="rId3"/>
              </a:buBlip>
            </a:pPr>
            <a:r>
              <a:rPr lang="en-US" sz="2400" dirty="0">
                <a:effectLst/>
                <a:latin typeface="Verdana" panose="020B0604030504040204" pitchFamily="34" charset="0"/>
                <a:ea typeface="Verdana" panose="020B0604030504040204" pitchFamily="34" charset="0"/>
                <a:cs typeface="Times New Roman" panose="02020603050405020304" pitchFamily="18" charset="0"/>
              </a:rPr>
              <a:t>Escapement Goal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Mgmt</a:t>
            </a:r>
            <a:r>
              <a:rPr lang="en-US" sz="2400" dirty="0">
                <a:effectLst/>
                <a:latin typeface="Verdana" panose="020B0604030504040204" pitchFamily="34" charset="0"/>
                <a:ea typeface="Verdana" panose="020B0604030504040204" pitchFamily="34" charset="0"/>
                <a:cs typeface="Times New Roman" panose="02020603050405020304" pitchFamily="18" charset="0"/>
              </a:rPr>
              <a:t>- # fish on spawning ground</a:t>
            </a:r>
          </a:p>
          <a:p>
            <a:pPr marL="742950" lvl="2" indent="-342900">
              <a:spcBef>
                <a:spcPts val="1200"/>
              </a:spcBef>
              <a:spcAft>
                <a:spcPts val="600"/>
              </a:spcAft>
              <a:buClr>
                <a:schemeClr val="hlink"/>
              </a:buClr>
              <a:buBlip>
                <a:blip r:embed="rId3"/>
              </a:buBlip>
            </a:pPr>
            <a:r>
              <a:rPr lang="en-US" sz="2000" dirty="0">
                <a:effectLst/>
                <a:latin typeface="Verdana" panose="020B0604030504040204" pitchFamily="34" charset="0"/>
                <a:ea typeface="Verdana" panose="020B0604030504040204" pitchFamily="34" charset="0"/>
                <a:cs typeface="Times New Roman" panose="02020603050405020304" pitchFamily="18" charset="0"/>
              </a:rPr>
              <a:t>Projected Escapement = Projected (Run – Harvest)</a:t>
            </a:r>
          </a:p>
          <a:p>
            <a:pPr marL="400050" lvl="2" indent="0">
              <a:spcBef>
                <a:spcPts val="1200"/>
              </a:spcBef>
              <a:spcAft>
                <a:spcPts val="600"/>
              </a:spcAft>
              <a:buClr>
                <a:schemeClr val="hlink"/>
              </a:buClr>
              <a:buNone/>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1200150" lvl="3" indent="-342900">
              <a:spcBef>
                <a:spcPts val="1200"/>
              </a:spcBef>
              <a:spcAft>
                <a:spcPts val="600"/>
              </a:spcAft>
              <a:buClr>
                <a:schemeClr val="hlink"/>
              </a:buClr>
              <a:buBlip>
                <a:blip r:embed="rId3"/>
              </a:buBlip>
            </a:pPr>
            <a:r>
              <a:rPr lang="en-US" sz="1600" dirty="0">
                <a:effectLst/>
                <a:latin typeface="Verdana" panose="020B0604030504040204" pitchFamily="34" charset="0"/>
                <a:ea typeface="Verdana" panose="020B0604030504040204" pitchFamily="34" charset="0"/>
                <a:cs typeface="Times New Roman" panose="02020603050405020304" pitchFamily="18" charset="0"/>
              </a:rPr>
              <a:t>Parasite-associated mortality unaccounted ??? = escapement goal not met</a:t>
            </a:r>
          </a:p>
          <a:p>
            <a:pPr marL="857250" lvl="3" indent="0">
              <a:spcBef>
                <a:spcPts val="1200"/>
              </a:spcBef>
              <a:spcAft>
                <a:spcPts val="600"/>
              </a:spcAft>
              <a:buClr>
                <a:schemeClr val="hlink"/>
              </a:buClr>
              <a:buNone/>
            </a:pP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2" indent="-342900">
              <a:spcBef>
                <a:spcPts val="1200"/>
              </a:spcBef>
              <a:spcAft>
                <a:spcPts val="600"/>
              </a:spcAft>
              <a:buClr>
                <a:schemeClr val="hlink"/>
              </a:buClr>
              <a:buBlip>
                <a:blip r:embed="rId3"/>
              </a:buBlip>
            </a:pPr>
            <a:r>
              <a:rPr lang="en-US" sz="2000" u="sng"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Can we predict parasite-associated mortality in season? </a:t>
            </a:r>
            <a:endParaRPr lang="en-US" dirty="0"/>
          </a:p>
        </p:txBody>
      </p:sp>
    </p:spTree>
    <p:extLst>
      <p:ext uri="{BB962C8B-B14F-4D97-AF65-F5344CB8AC3E}">
        <p14:creationId xmlns:p14="http://schemas.microsoft.com/office/powerpoint/2010/main" val="2688625519"/>
      </p:ext>
    </p:extLst>
  </p:cSld>
  <p:clrMapOvr>
    <a:masterClrMapping/>
  </p:clrMapOvr>
  <mc:AlternateContent xmlns:mc="http://schemas.openxmlformats.org/markup-compatibility/2006" xmlns:p14="http://schemas.microsoft.com/office/powerpoint/2010/main">
    <mc:Choice Requires="p14">
      <p:transition spd="slow" p14:dur="2000" advTm="49836"/>
    </mc:Choice>
    <mc:Fallback xmlns="">
      <p:transition spd="slow" advTm="4983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50"/>
            <a:ext cx="9144000" cy="857250"/>
          </a:xfrm>
        </p:spPr>
        <p:txBody>
          <a:bodyPr/>
          <a:lstStyle/>
          <a:p>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Overall study:</a:t>
            </a:r>
            <a:b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br>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Develop a method </a:t>
            </a:r>
            <a:r>
              <a:rPr lang="en-US" sz="35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to predict parasite-associated mortality in season</a:t>
            </a:r>
            <a:r>
              <a:rPr lang="en-US" sz="35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a:t>
            </a:r>
            <a:endParaRPr lang="en-US" sz="35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9A85A56F-209F-A680-F88A-8E7E986EC12B}"/>
              </a:ext>
            </a:extLst>
          </p:cNvPr>
          <p:cNvSpPr>
            <a:spLocks noGrp="1"/>
          </p:cNvSpPr>
          <p:nvPr>
            <p:ph idx="1"/>
          </p:nvPr>
        </p:nvSpPr>
        <p:spPr>
          <a:xfrm>
            <a:off x="76200" y="2343150"/>
            <a:ext cx="8991600" cy="2286000"/>
          </a:xfrm>
        </p:spPr>
        <p:txBody>
          <a:bodyPr/>
          <a:lstStyle/>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Develop rapid screening method assessing infection prevalence and density</a:t>
            </a:r>
          </a:p>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Determine lethal threshold infection density level</a:t>
            </a:r>
          </a:p>
          <a:p>
            <a:pPr marL="457200" indent="-457200">
              <a:buClr>
                <a:srgbClr val="FFC000"/>
              </a:buClr>
              <a:buFont typeface="+mj-lt"/>
              <a:buAutoNum type="arabicParenR"/>
            </a:pPr>
            <a:r>
              <a:rPr lang="en-US" sz="2600" dirty="0">
                <a:effectLst/>
                <a:latin typeface="Verdana" panose="020B0604030504040204" pitchFamily="34" charset="0"/>
                <a:ea typeface="Verdana" panose="020B0604030504040204" pitchFamily="34" charset="0"/>
                <a:cs typeface="Times New Roman" panose="02020603050405020304" pitchFamily="18" charset="0"/>
              </a:rPr>
              <a:t>Develop a prediction model  </a:t>
            </a:r>
          </a:p>
          <a:p>
            <a:pPr marL="0" indent="0">
              <a:buNone/>
            </a:pPr>
            <a:endParaRPr lang="en-US" sz="2400" dirty="0"/>
          </a:p>
        </p:txBody>
      </p:sp>
      <p:sp>
        <p:nvSpPr>
          <p:cNvPr id="3" name="Oval 2">
            <a:extLst>
              <a:ext uri="{FF2B5EF4-FFF2-40B4-BE49-F238E27FC236}">
                <a16:creationId xmlns:a16="http://schemas.microsoft.com/office/drawing/2014/main" id="{50FC150E-9F40-8836-8D4C-C519AF793E1B}"/>
              </a:ext>
            </a:extLst>
          </p:cNvPr>
          <p:cNvSpPr/>
          <p:nvPr/>
        </p:nvSpPr>
        <p:spPr bwMode="auto">
          <a:xfrm>
            <a:off x="76200" y="1962150"/>
            <a:ext cx="8001000" cy="1371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noFill/>
              <a:effectLst/>
              <a:latin typeface="Arial" charset="0"/>
            </a:endParaRPr>
          </a:p>
        </p:txBody>
      </p:sp>
    </p:spTree>
    <p:extLst>
      <p:ext uri="{BB962C8B-B14F-4D97-AF65-F5344CB8AC3E}">
        <p14:creationId xmlns:p14="http://schemas.microsoft.com/office/powerpoint/2010/main" val="399809856"/>
      </p:ext>
    </p:extLst>
  </p:cSld>
  <p:clrMapOvr>
    <a:masterClrMapping/>
  </p:clrMapOvr>
  <mc:AlternateContent xmlns:mc="http://schemas.openxmlformats.org/markup-compatibility/2006" xmlns:p14="http://schemas.microsoft.com/office/powerpoint/2010/main">
    <mc:Choice Requires="p14">
      <p:transition spd="slow" p14:dur="2000" advTm="9637"/>
    </mc:Choice>
    <mc:Fallback xmlns="">
      <p:transition spd="slow" advTm="96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8599-3D5A-4880-AF76-82C85C7B9982}"/>
              </a:ext>
            </a:extLst>
          </p:cNvPr>
          <p:cNvSpPr>
            <a:spLocks noGrp="1"/>
          </p:cNvSpPr>
          <p:nvPr>
            <p:ph type="title"/>
          </p:nvPr>
        </p:nvSpPr>
        <p:spPr>
          <a:xfrm>
            <a:off x="0" y="209550"/>
            <a:ext cx="9144000" cy="857250"/>
          </a:xfrm>
        </p:spPr>
        <p:txBody>
          <a:bodyPr/>
          <a:lstStyle/>
          <a:p>
            <a:pPr>
              <a:lnSpc>
                <a:spcPts val="4400"/>
              </a:lnSpc>
              <a:spcBef>
                <a:spcPts val="0"/>
              </a:spcBef>
              <a:spcAft>
                <a:spcPts val="0"/>
              </a:spcAft>
            </a:pPr>
            <a:r>
              <a:rPr lang="en-US" sz="3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Develop rapid screening prevalence &amp; </a:t>
            </a:r>
            <a:r>
              <a:rPr lang="en-US" sz="3200" dirty="0" err="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density:qPCR</a:t>
            </a:r>
            <a:endParaRPr lang="en-US" sz="3200" dirty="0"/>
          </a:p>
        </p:txBody>
      </p:sp>
      <p:sp>
        <p:nvSpPr>
          <p:cNvPr id="3" name="Content Placeholder 2">
            <a:extLst>
              <a:ext uri="{FF2B5EF4-FFF2-40B4-BE49-F238E27FC236}">
                <a16:creationId xmlns:a16="http://schemas.microsoft.com/office/drawing/2014/main" id="{37E4A25D-D45C-4F53-B607-D66A70EF2383}"/>
              </a:ext>
            </a:extLst>
          </p:cNvPr>
          <p:cNvSpPr>
            <a:spLocks noGrp="1"/>
          </p:cNvSpPr>
          <p:nvPr>
            <p:ph idx="1"/>
          </p:nvPr>
        </p:nvSpPr>
        <p:spPr>
          <a:xfrm>
            <a:off x="75077" y="1504950"/>
            <a:ext cx="9296400" cy="4324350"/>
          </a:xfrm>
        </p:spPr>
        <p:txBody>
          <a:bodyPr/>
          <a:lstStyle/>
          <a:p>
            <a:pPr marL="342900" lvl="1" indent="-342900">
              <a:spcBef>
                <a:spcPts val="600"/>
              </a:spcBef>
              <a:spcAft>
                <a:spcPts val="600"/>
              </a:spcAft>
              <a:buClr>
                <a:srgbClr val="86D1EC"/>
              </a:buClr>
              <a:buBlip>
                <a:blip r:embed="rId3"/>
              </a:buBlip>
              <a:defRPr/>
            </a:pPr>
            <a:r>
              <a:rPr lang="en-US" sz="2200" i="1" dirty="0">
                <a:effectLst/>
                <a:latin typeface="Verdana" panose="020B0604030504040204" pitchFamily="34" charset="0"/>
                <a:ea typeface="Verdana" panose="020B0604030504040204" pitchFamily="34" charset="0"/>
                <a:cs typeface="Times New Roman" panose="02020603050405020304" pitchFamily="18" charset="0"/>
              </a:rPr>
              <a:t>Ich </a:t>
            </a:r>
            <a:r>
              <a:rPr lang="en-US" sz="2200" u="sng" dirty="0">
                <a:effectLst/>
                <a:latin typeface="Verdana" panose="020B0604030504040204" pitchFamily="34" charset="0"/>
                <a:ea typeface="Verdana" panose="020B0604030504040204" pitchFamily="34" charset="0"/>
                <a:cs typeface="Times New Roman" panose="02020603050405020304" pitchFamily="18" charset="0"/>
              </a:rPr>
              <a:t>prevalence</a:t>
            </a:r>
            <a:r>
              <a:rPr lang="en-US" sz="2200" dirty="0">
                <a:effectLst/>
                <a:latin typeface="Verdana" panose="020B0604030504040204" pitchFamily="34" charset="0"/>
                <a:ea typeface="Verdana" panose="020B0604030504040204" pitchFamily="34" charset="0"/>
                <a:cs typeface="Times New Roman" panose="02020603050405020304" pitchFamily="18" charset="0"/>
              </a:rPr>
              <a:t> by </a:t>
            </a:r>
            <a:r>
              <a:rPr lang="en-US" sz="2200" u="sng" dirty="0">
                <a:effectLst/>
                <a:latin typeface="Verdana" panose="020B0604030504040204" pitchFamily="34" charset="0"/>
                <a:ea typeface="Verdana" panose="020B0604030504040204" pitchFamily="34" charset="0"/>
                <a:cs typeface="Times New Roman" panose="02020603050405020304" pitchFamily="18" charset="0"/>
              </a:rPr>
              <a:t>culture</a:t>
            </a:r>
            <a:r>
              <a:rPr lang="en-US" sz="2200" dirty="0">
                <a:effectLst/>
                <a:latin typeface="Verdana" panose="020B0604030504040204" pitchFamily="34" charset="0"/>
                <a:ea typeface="Verdana" panose="020B0604030504040204" pitchFamily="34" charset="0"/>
                <a:cs typeface="Times New Roman" panose="02020603050405020304" pitchFamily="18" charset="0"/>
              </a:rPr>
              <a:t> (gold standard) vs. qPCR</a:t>
            </a:r>
          </a:p>
          <a:p>
            <a:pPr marL="742950" lvl="2" indent="-342900">
              <a:spcBef>
                <a:spcPts val="600"/>
              </a:spcBef>
              <a:spcAft>
                <a:spcPts val="600"/>
              </a:spcAft>
              <a:buClr>
                <a:srgbClr val="86D1EC"/>
              </a:buClr>
              <a:buBlip>
                <a:blip r:embed="rId3"/>
              </a:buBlip>
              <a:defRPr/>
            </a:pPr>
            <a:r>
              <a:rPr lang="en-US" sz="1800" dirty="0">
                <a:effectLst/>
                <a:latin typeface="Verdana" panose="020B0604030504040204" pitchFamily="34" charset="0"/>
                <a:ea typeface="Verdana" panose="020B0604030504040204" pitchFamily="34" charset="0"/>
                <a:cs typeface="Times New Roman" panose="02020603050405020304" pitchFamily="18" charset="0"/>
              </a:rPr>
              <a:t>Analytical Sensitivity (</a:t>
            </a:r>
            <a:r>
              <a:rPr lang="en-US" sz="1800" dirty="0" err="1">
                <a:effectLst/>
                <a:latin typeface="Verdana" panose="020B0604030504040204" pitchFamily="34" charset="0"/>
                <a:ea typeface="Verdana" panose="020B0604030504040204" pitchFamily="34" charset="0"/>
                <a:cs typeface="Times New Roman" panose="02020603050405020304" pitchFamily="18" charset="0"/>
              </a:rPr>
              <a:t>ASe</a:t>
            </a: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p>
          <a:p>
            <a:pPr marL="400050" lvl="2" indent="0">
              <a:spcBef>
                <a:spcPts val="600"/>
              </a:spcBef>
              <a:spcAft>
                <a:spcPts val="600"/>
              </a:spcAft>
              <a:buClr>
                <a:srgbClr val="86D1EC"/>
              </a:buClr>
              <a:buNone/>
              <a:defRPr/>
            </a:pPr>
            <a:r>
              <a:rPr lang="en-US" sz="1800" dirty="0">
                <a:effectLst/>
                <a:latin typeface="Verdana" panose="020B0604030504040204" pitchFamily="34" charset="0"/>
                <a:ea typeface="Verdana" panose="020B0604030504040204" pitchFamily="34" charset="0"/>
                <a:cs typeface="Times New Roman" panose="02020603050405020304" pitchFamily="18" charset="0"/>
              </a:rPr>
              <a:t>    &amp; Specificity (</a:t>
            </a:r>
            <a:r>
              <a:rPr lang="en-US" sz="1800" dirty="0" err="1">
                <a:effectLst/>
                <a:latin typeface="Verdana" panose="020B0604030504040204" pitchFamily="34" charset="0"/>
                <a:ea typeface="Verdana" panose="020B0604030504040204" pitchFamily="34" charset="0"/>
                <a:cs typeface="Times New Roman" panose="02020603050405020304" pitchFamily="18" charset="0"/>
              </a:rPr>
              <a:t>ASp</a:t>
            </a: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p>
          <a:p>
            <a:pPr marL="400050" lvl="2" indent="0">
              <a:spcBef>
                <a:spcPts val="600"/>
              </a:spcBef>
              <a:spcAft>
                <a:spcPts val="600"/>
              </a:spcAft>
              <a:buClr>
                <a:srgbClr val="86D1EC"/>
              </a:buClr>
              <a:buNone/>
              <a:defRPr/>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400050" lvl="2" indent="0">
              <a:spcBef>
                <a:spcPts val="600"/>
              </a:spcBef>
              <a:spcAft>
                <a:spcPts val="600"/>
              </a:spcAft>
              <a:buClr>
                <a:srgbClr val="86D1EC"/>
              </a:buClr>
              <a:buNone/>
              <a:defRPr/>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400050" lvl="2" indent="0">
              <a:spcBef>
                <a:spcPts val="600"/>
              </a:spcBef>
              <a:spcAft>
                <a:spcPts val="600"/>
              </a:spcAft>
              <a:buClr>
                <a:srgbClr val="86D1EC"/>
              </a:buClr>
              <a:buNone/>
              <a:defRPr/>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1" indent="-342900">
              <a:spcBef>
                <a:spcPts val="600"/>
              </a:spcBef>
              <a:spcAft>
                <a:spcPts val="600"/>
              </a:spcAft>
              <a:buClr>
                <a:srgbClr val="86D1EC"/>
              </a:buClr>
              <a:buBlip>
                <a:blip r:embed="rId3"/>
              </a:buBlip>
              <a:defRPr/>
            </a:pPr>
            <a:r>
              <a:rPr lang="en-US" sz="2200" i="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Ich</a:t>
            </a:r>
            <a:r>
              <a:rPr lang="en-US" sz="22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 density by histology (gold standard) vs. qPCR </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p>
            <a:pPr marL="742950" lvl="2" indent="-342900">
              <a:spcBef>
                <a:spcPts val="600"/>
              </a:spcBef>
              <a:spcAft>
                <a:spcPts val="600"/>
              </a:spcAft>
              <a:buClr>
                <a:srgbClr val="86D1EC"/>
              </a:buClr>
              <a:buBlip>
                <a:blip r:embed="rId3"/>
              </a:buBlip>
              <a:defRPr/>
            </a:pPr>
            <a:r>
              <a:rPr lang="en-US" sz="1800" dirty="0">
                <a:effectLst/>
                <a:latin typeface="Verdana" panose="020B0604030504040204" pitchFamily="34" charset="0"/>
                <a:ea typeface="Verdana" panose="020B0604030504040204" pitchFamily="34" charset="0"/>
                <a:cs typeface="Times New Roman" panose="02020603050405020304" pitchFamily="18" charset="0"/>
              </a:rPr>
              <a:t>Linear regression</a:t>
            </a:r>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62A9A1FD-9ACA-81C7-F1BD-04B59705B7DE}"/>
              </a:ext>
            </a:extLst>
          </p:cNvPr>
          <p:cNvPicPr>
            <a:picLocks noChangeAspect="1"/>
          </p:cNvPicPr>
          <p:nvPr/>
        </p:nvPicPr>
        <p:blipFill>
          <a:blip r:embed="rId4"/>
          <a:stretch>
            <a:fillRect/>
          </a:stretch>
        </p:blipFill>
        <p:spPr>
          <a:xfrm>
            <a:off x="4267200" y="2038350"/>
            <a:ext cx="4114800" cy="2080780"/>
          </a:xfrm>
          <a:prstGeom prst="rect">
            <a:avLst/>
          </a:prstGeom>
        </p:spPr>
      </p:pic>
    </p:spTree>
    <p:extLst>
      <p:ext uri="{BB962C8B-B14F-4D97-AF65-F5344CB8AC3E}">
        <p14:creationId xmlns:p14="http://schemas.microsoft.com/office/powerpoint/2010/main" val="3139876948"/>
      </p:ext>
    </p:extLst>
  </p:cSld>
  <p:clrMapOvr>
    <a:masterClrMapping/>
  </p:clrMapOvr>
  <mc:AlternateContent xmlns:mc="http://schemas.openxmlformats.org/markup-compatibility/2006" xmlns:p14="http://schemas.microsoft.com/office/powerpoint/2010/main">
    <mc:Choice Requires="p14">
      <p:transition spd="slow" p14:dur="2000" advTm="63632"/>
    </mc:Choice>
    <mc:Fallback xmlns="">
      <p:transition spd="slow" advTm="63632"/>
    </mc:Fallback>
  </mc:AlternateContent>
  <p:timing>
    <p:tnLst>
      <p:par>
        <p:cTn id="1" dur="indefinite" restart="never" nodeType="tmRoot"/>
      </p:par>
    </p:tnLst>
  </p:timing>
  <p:extLst mod="1">
    <p:ext uri="{3A86A75C-4F4B-4683-9AE1-C65F6400EC91}">
      <p14:laserTraceLst xmlns:p14="http://schemas.microsoft.com/office/powerpoint/2010/main">
        <p14:tracePtLst>
          <p14:tracePt t="9698" x="8701088" y="4872038"/>
          <p14:tracePt t="9706" x="8696325" y="4867275"/>
          <p14:tracePt t="9714" x="8686800" y="4867275"/>
          <p14:tracePt t="9722" x="8667750" y="4848225"/>
          <p14:tracePt t="9736" x="8639175" y="4833938"/>
          <p14:tracePt t="9737" x="8610600" y="4814888"/>
          <p14:tracePt t="9752" x="8567738" y="4791075"/>
          <p14:tracePt t="9770" x="8353425" y="4672013"/>
          <p14:tracePt t="9787" x="8220075" y="4591050"/>
          <p14:tracePt t="9803" x="8129588" y="4533900"/>
          <p14:tracePt t="9819" x="8067675" y="4505325"/>
          <p14:tracePt t="9836" x="8034338" y="4491038"/>
          <p14:tracePt t="9854" x="7967663" y="4486275"/>
          <p14:tracePt t="9869" x="7891463" y="4495800"/>
          <p14:tracePt t="9887" x="7739063" y="4519613"/>
          <p14:tracePt t="9902" x="7519988" y="4576763"/>
          <p14:tracePt t="9919" x="7196138" y="4662488"/>
          <p14:tracePt t="9936" x="6910388" y="4733925"/>
          <p14:tracePt t="9953" x="6657975" y="4748213"/>
          <p14:tracePt t="9970" x="6410325" y="4748213"/>
          <p14:tracePt t="9986" x="6143625" y="4695825"/>
          <p14:tracePt t="9987" x="5981700" y="4657725"/>
          <p14:tracePt t="10003" x="5834063" y="4610100"/>
          <p14:tracePt t="10019" x="5476875" y="4510088"/>
          <p14:tracePt t="10036" x="5305425" y="4452938"/>
          <p14:tracePt t="10053" x="5176838" y="4410075"/>
          <p14:tracePt t="10070" x="5076825" y="4376738"/>
          <p14:tracePt t="10086" x="4991100" y="4343400"/>
          <p14:tracePt t="10103" x="4919663" y="4305300"/>
          <p14:tracePt t="10119" x="4881563" y="4286250"/>
          <p14:tracePt t="10137" x="4838700" y="4257675"/>
          <p14:tracePt t="10153" x="4814888" y="4233863"/>
          <p14:tracePt t="10170" x="4738688" y="4167188"/>
          <p14:tracePt t="10187" x="4652963" y="4081463"/>
          <p14:tracePt t="10203" x="4562475" y="4019550"/>
          <p14:tracePt t="10219" x="4500563" y="3981450"/>
          <p14:tracePt t="10236" x="4481513" y="3962400"/>
          <p14:tracePt t="10237" x="4476750" y="3962400"/>
          <p14:tracePt t="10253" x="4476750" y="3957638"/>
          <p14:tracePt t="10269" x="4467225" y="3952875"/>
          <p14:tracePt t="10287" x="4467225" y="3948113"/>
          <p14:tracePt t="10303" x="4467225" y="3943350"/>
          <p14:tracePt t="10332" x="4467225" y="3938588"/>
          <p14:tracePt t="10347" x="4471988" y="3938588"/>
          <p14:tracePt t="10355" x="4471988" y="3933825"/>
          <p14:tracePt t="10369" x="4476750" y="3933825"/>
          <p14:tracePt t="10387" x="4486275" y="3919538"/>
          <p14:tracePt t="10402" x="4495800" y="3914775"/>
          <p14:tracePt t="10419" x="4495800" y="3910013"/>
          <p14:tracePt t="10436" x="4500563" y="3900488"/>
          <p14:tracePt t="10466" x="4505325" y="3895725"/>
          <p14:tracePt t="10911" x="4510088" y="3895725"/>
          <p14:tracePt t="10936" x="4514850" y="3895725"/>
          <p14:tracePt t="10944" x="4519613" y="3895725"/>
          <p14:tracePt t="10958" x="4524375" y="3895725"/>
          <p14:tracePt t="10969" x="4533900" y="3895725"/>
          <p14:tracePt t="10986" x="4557713" y="3895725"/>
          <p14:tracePt t="11003" x="4586288" y="3895725"/>
          <p14:tracePt t="11019" x="4619625" y="3895725"/>
          <p14:tracePt t="11037" x="4657725" y="3905250"/>
          <p14:tracePt t="11053" x="4676775" y="3905250"/>
          <p14:tracePt t="11069" x="4700588" y="3910013"/>
          <p14:tracePt t="11086" x="4719638" y="3914775"/>
          <p14:tracePt t="11103" x="4743450" y="3914775"/>
          <p14:tracePt t="11119" x="4767263" y="3919538"/>
          <p14:tracePt t="11136" x="4786313" y="3924300"/>
          <p14:tracePt t="11154" x="4824413" y="3924300"/>
          <p14:tracePt t="11169" x="4848225" y="3929063"/>
          <p14:tracePt t="11186" x="4876800" y="3933825"/>
          <p14:tracePt t="11203" x="4905375" y="3933825"/>
          <p14:tracePt t="11219" x="4933950" y="3933825"/>
          <p14:tracePt t="11235" x="4957763" y="3933825"/>
          <p14:tracePt t="11253" x="4976813" y="3933825"/>
          <p14:tracePt t="11270" x="5010150" y="3933825"/>
          <p14:tracePt t="11286" x="5043488" y="3938588"/>
          <p14:tracePt t="11287" x="5062538" y="3943350"/>
          <p14:tracePt t="11302" x="5081588" y="3943350"/>
          <p14:tracePt t="11319" x="5129213" y="3948113"/>
          <p14:tracePt t="11336" x="5148263" y="3948113"/>
          <p14:tracePt t="11352" x="5167313" y="3948113"/>
          <p14:tracePt t="11370" x="5172075" y="3948113"/>
          <p14:tracePt t="11387" x="5176838" y="3948113"/>
          <p14:tracePt t="11404" x="5181600" y="3948113"/>
          <p14:tracePt t="11521" x="5186363" y="3948113"/>
          <p14:tracePt t="11562" x="5186363" y="3943350"/>
          <p14:tracePt t="11570" x="5191125" y="3943350"/>
          <p14:tracePt t="11624" x="5195888" y="3943350"/>
          <p14:tracePt t="11632" x="5200650" y="3943350"/>
          <p14:tracePt t="11662" x="5205413" y="3943350"/>
          <p14:tracePt t="11677" x="5210175" y="3943350"/>
          <p14:tracePt t="11686" x="5214938" y="3943350"/>
          <p14:tracePt t="11718" x="5219700" y="3938588"/>
          <p14:tracePt t="11734" x="5224463" y="3938588"/>
          <p14:tracePt t="11748" x="5224463" y="3933825"/>
          <p14:tracePt t="11756" x="5229225" y="3933825"/>
          <p14:tracePt t="11780" x="5233988" y="3933825"/>
          <p14:tracePt t="11803" x="5238750" y="3933825"/>
          <p14:tracePt t="11835" x="5243513" y="3933825"/>
          <p14:tracePt t="11850" x="5248275" y="3929063"/>
          <p14:tracePt t="11874" x="5253038" y="3929063"/>
          <p14:tracePt t="11882" x="5257800" y="3929063"/>
          <p14:tracePt t="11898" x="5262563" y="3929063"/>
          <p14:tracePt t="11905" x="5267325" y="3929063"/>
          <p14:tracePt t="11920" x="5272088" y="3929063"/>
          <p14:tracePt t="11937" x="5281613" y="3924300"/>
          <p14:tracePt t="11953" x="5286375" y="3924300"/>
          <p14:tracePt t="11969" x="5295900" y="3924300"/>
          <p14:tracePt t="11986" x="5300663" y="3924300"/>
          <p14:tracePt t="12003" x="5305425" y="3919538"/>
          <p14:tracePt t="12019" x="5310188" y="3919538"/>
          <p14:tracePt t="12035" x="5314950" y="3919538"/>
          <p14:tracePt t="12053" x="5319713" y="3914775"/>
          <p14:tracePt t="12069" x="5324475" y="3914775"/>
          <p14:tracePt t="12086" x="5329238" y="3910013"/>
          <p14:tracePt t="12108" x="5334000" y="3905250"/>
          <p14:tracePt t="12124" x="5338763" y="3905250"/>
          <p14:tracePt t="12136" x="5343525" y="3905250"/>
          <p14:tracePt t="12155" x="5343525" y="3900488"/>
          <p14:tracePt t="12171" x="5348288" y="3900488"/>
          <p14:tracePt t="12187" x="5353050" y="3895725"/>
          <p14:tracePt t="12218" x="5357813" y="3895725"/>
          <p14:tracePt t="12226" x="5357813" y="3890963"/>
          <p14:tracePt t="12237" x="5362575" y="3890963"/>
          <p14:tracePt t="12252" x="5367338" y="3886200"/>
          <p14:tracePt t="12270" x="5367338" y="3881438"/>
          <p14:tracePt t="12290" x="5372100" y="3876675"/>
          <p14:tracePt t="12303" x="5372100" y="3871913"/>
          <p14:tracePt t="12320" x="5376863" y="3871913"/>
          <p14:tracePt t="12336" x="5376863" y="3862388"/>
          <p14:tracePt t="12352" x="5381625" y="3857625"/>
          <p14:tracePt t="12370" x="5381625" y="3852863"/>
          <p14:tracePt t="12387" x="5386388" y="3848100"/>
          <p14:tracePt t="12402" x="5391150" y="3838575"/>
          <p14:tracePt t="12419" x="5391150" y="3833813"/>
          <p14:tracePt t="12436" x="5400675" y="3824288"/>
          <p14:tracePt t="12454" x="5405438" y="3810000"/>
          <p14:tracePt t="12469" x="5410200" y="3805238"/>
          <p14:tracePt t="12486" x="5410200" y="3800475"/>
          <p14:tracePt t="12503" x="5419725" y="3790950"/>
          <p14:tracePt t="12520" x="5424488" y="3786188"/>
          <p14:tracePt t="12536" x="5424488" y="3776663"/>
          <p14:tracePt t="12553" x="5429250" y="3771900"/>
          <p14:tracePt t="12569" x="5434013" y="3762375"/>
          <p14:tracePt t="12586" x="5438775" y="3752850"/>
          <p14:tracePt t="12603" x="5443538" y="3752850"/>
          <p14:tracePt t="12619" x="5448300" y="3748088"/>
          <p14:tracePt t="12636" x="5448300" y="3743325"/>
          <p14:tracePt t="12653" x="5448300" y="3738563"/>
          <p14:tracePt t="12696" x="5448300" y="3733800"/>
          <p14:tracePt t="12719" x="5453063" y="3733800"/>
          <p14:tracePt t="13212" x="5453063" y="3729038"/>
          <p14:tracePt t="13228" x="5457825" y="3729038"/>
          <p14:tracePt t="13260" x="5462588" y="3724275"/>
          <p14:tracePt t="13268" x="5467350" y="3719513"/>
          <p14:tracePt t="13275" x="5472113" y="3714750"/>
          <p14:tracePt t="13286" x="5476875" y="3709988"/>
          <p14:tracePt t="13304" x="5491163" y="3695700"/>
          <p14:tracePt t="13320" x="5505450" y="3686175"/>
          <p14:tracePt t="13336" x="5519738" y="3671888"/>
          <p14:tracePt t="13352" x="5534025" y="3662363"/>
          <p14:tracePt t="13369" x="5548313" y="3648075"/>
          <p14:tracePt t="13385" x="5553075" y="3638550"/>
          <p14:tracePt t="13403" x="5562600" y="3638550"/>
          <p14:tracePt t="13419" x="5567363" y="3629025"/>
          <p14:tracePt t="13436" x="5576888" y="3624263"/>
          <p14:tracePt t="13453" x="5576888" y="3614738"/>
          <p14:tracePt t="13470" x="5591175" y="3605213"/>
          <p14:tracePt t="13487" x="5591175" y="3595688"/>
          <p14:tracePt t="13503" x="5600700" y="3586163"/>
          <p14:tracePt t="13519" x="5605463" y="3571875"/>
          <p14:tracePt t="13537" x="5619750" y="3557588"/>
          <p14:tracePt t="13553" x="5629275" y="3543300"/>
          <p14:tracePt t="13569" x="5629275" y="3533775"/>
          <p14:tracePt t="13586" x="5634038" y="3524250"/>
          <p14:tracePt t="13602" x="5638800" y="3514725"/>
          <p14:tracePt t="13620" x="5638800" y="3500438"/>
          <p14:tracePt t="13636" x="5638800" y="3495675"/>
          <p14:tracePt t="13653" x="5638800" y="3490913"/>
          <p14:tracePt t="13669" x="5638800" y="3486150"/>
          <p14:tracePt t="13689" x="5638800" y="3481388"/>
          <p14:tracePt t="13706" x="5638800" y="3476625"/>
          <p14:tracePt t="13752" x="5634038" y="3476625"/>
          <p14:tracePt t="13760" x="5634038" y="3471863"/>
          <p14:tracePt t="13775" x="5634038" y="3467100"/>
          <p14:tracePt t="13792" x="5629275" y="3462338"/>
          <p14:tracePt t="13803" x="5629275" y="3457575"/>
          <p14:tracePt t="13819" x="5619750" y="3448050"/>
          <p14:tracePt t="13837" x="5614988" y="3424238"/>
          <p14:tracePt t="13853" x="5614988" y="3419475"/>
          <p14:tracePt t="13869" x="5614988" y="3405188"/>
          <p14:tracePt t="13887" x="5614988" y="3395663"/>
          <p14:tracePt t="13903" x="5614988" y="3390900"/>
          <p14:tracePt t="13919" x="5614988" y="3376613"/>
          <p14:tracePt t="13937" x="5614988" y="3367088"/>
          <p14:tracePt t="13953" x="5614988" y="3362325"/>
          <p14:tracePt t="13970" x="5614988" y="3357563"/>
          <p14:tracePt t="13986" x="5614988" y="3348038"/>
          <p14:tracePt t="14003" x="5614988" y="3338513"/>
          <p14:tracePt t="14019" x="5614988" y="3328988"/>
          <p14:tracePt t="14036" x="5614988" y="3319463"/>
          <p14:tracePt t="14053" x="5614988" y="3314700"/>
          <p14:tracePt t="14069" x="5614988" y="3309938"/>
          <p14:tracePt t="14087" x="5614988" y="3305175"/>
          <p14:tracePt t="14103" x="5614988" y="3300413"/>
          <p14:tracePt t="14119" x="5614988" y="3290888"/>
          <p14:tracePt t="14152" x="5614988" y="3286125"/>
          <p14:tracePt t="14184" x="5614988" y="3281363"/>
          <p14:tracePt t="14230" x="5614988" y="3276600"/>
          <p14:tracePt t="14246" x="5614988" y="3271838"/>
          <p14:tracePt t="14269" x="5614988" y="3267075"/>
          <p14:tracePt t="14284" x="5614988" y="3262313"/>
          <p14:tracePt t="14292" x="5614988" y="3257550"/>
          <p14:tracePt t="14308" x="5619750" y="3252788"/>
          <p14:tracePt t="14319" x="5619750" y="3248025"/>
          <p14:tracePt t="14335" x="5619750" y="3243263"/>
          <p14:tracePt t="14353" x="5624513" y="3238500"/>
          <p14:tracePt t="14370" x="5624513" y="3233738"/>
          <p14:tracePt t="14410" x="5629275" y="3233738"/>
          <p14:tracePt t="14544" x="5634038" y="3233738"/>
          <p14:tracePt t="14573" x="5634038" y="3228975"/>
          <p14:tracePt t="14606" x="5638800" y="3228975"/>
          <p14:tracePt t="14614" x="5638800" y="3224213"/>
          <p14:tracePt t="14628" x="5638800" y="3219450"/>
          <p14:tracePt t="14636" x="5643563" y="3219450"/>
          <p14:tracePt t="14652" x="5648325" y="3209925"/>
          <p14:tracePt t="14670" x="5662613" y="3200400"/>
          <p14:tracePt t="14687" x="5672138" y="3181350"/>
          <p14:tracePt t="14703" x="5676900" y="3171825"/>
          <p14:tracePt t="14720" x="5681663" y="3167063"/>
          <p14:tracePt t="14736" x="5686425" y="3162300"/>
          <p14:tracePt t="14737" x="5686425" y="3157538"/>
          <p14:tracePt t="14772" x="5686425" y="3152775"/>
          <p14:tracePt t="14793" x="5686425" y="3148013"/>
          <p14:tracePt t="14808" x="5686425" y="3143250"/>
          <p14:tracePt t="14840" x="5686425" y="3138488"/>
          <p14:tracePt t="14864" x="5686425" y="3133725"/>
          <p14:tracePt t="14902" x="5686425" y="3128963"/>
          <p14:tracePt t="14928" x="5686425" y="3124200"/>
          <p14:tracePt t="14948" x="5686425" y="3119438"/>
          <p14:tracePt t="14958" x="5686425" y="3114675"/>
          <p14:tracePt t="14966" x="5686425" y="3109913"/>
          <p14:tracePt t="14974" x="5686425" y="3105150"/>
          <p14:tracePt t="14986" x="5686425" y="3100388"/>
          <p14:tracePt t="15004" x="5686425" y="3090863"/>
          <p14:tracePt t="15043" x="5686425" y="3076575"/>
          <p14:tracePt t="15131" x="5691188" y="3076575"/>
          <p14:tracePt t="15498" x="5691188" y="3071813"/>
          <p14:tracePt t="15568" x="5691188" y="3067050"/>
          <p14:tracePt t="15615" x="5691188" y="3062288"/>
          <p14:tracePt t="15622" x="5691188" y="3057525"/>
          <p14:tracePt t="15638" x="5695950" y="3052763"/>
          <p14:tracePt t="15653" x="5695950" y="3048000"/>
          <p14:tracePt t="15662" x="5695950" y="3043238"/>
          <p14:tracePt t="15678" x="5695950" y="3038475"/>
          <p14:tracePt t="15686" x="5695950" y="3033713"/>
          <p14:tracePt t="15703" x="5700713" y="3028950"/>
          <p14:tracePt t="15719" x="5700713" y="3014663"/>
          <p14:tracePt t="15740" x="5700713" y="3005138"/>
          <p14:tracePt t="15753" x="5700713" y="3000375"/>
          <p14:tracePt t="15770" x="5700713" y="2995613"/>
          <p14:tracePt t="15786" x="5700713" y="2986088"/>
          <p14:tracePt t="15803" x="5700713" y="2981325"/>
          <p14:tracePt t="15819" x="5700713" y="2976563"/>
          <p14:tracePt t="15865" x="5700713" y="2971800"/>
          <p14:tracePt t="15887" x="5700713" y="2967038"/>
          <p14:tracePt t="15919" x="5700713" y="2962275"/>
          <p14:tracePt t="16067" x="5700713" y="2957513"/>
          <p14:tracePt t="16248" x="5700713" y="2952750"/>
          <p14:tracePt t="16718" x="5700713" y="2947988"/>
          <p14:tracePt t="16742" x="5700713" y="2943225"/>
          <p14:tracePt t="16779" x="5700713" y="2938463"/>
          <p14:tracePt t="16804" x="5700713" y="2933700"/>
          <p14:tracePt t="16819" x="5700713" y="2924175"/>
          <p14:tracePt t="16837" x="5700713" y="2919413"/>
          <p14:tracePt t="16844" x="5700713" y="2914650"/>
          <p14:tracePt t="16868" x="5700713" y="2909888"/>
          <p14:tracePt t="16882" x="5700713" y="2905125"/>
          <p14:tracePt t="16890" x="5700713" y="2900363"/>
          <p14:tracePt t="17134" x="5705475" y="2900363"/>
          <p14:tracePt t="17556" x="5710238" y="2900363"/>
          <p14:tracePt t="17767" x="5715000" y="2900363"/>
          <p14:tracePt t="17837" x="5719763" y="2900363"/>
          <p14:tracePt t="18174" x="5719763" y="2895600"/>
          <p14:tracePt t="25140" x="5715000" y="2895600"/>
          <p14:tracePt t="25156" x="5710238" y="2895600"/>
          <p14:tracePt t="25164" x="5705475" y="2895600"/>
          <p14:tracePt t="25180" x="5700713" y="2895600"/>
          <p14:tracePt t="25188" x="5695950" y="2895600"/>
          <p14:tracePt t="25203" x="5686425" y="2895600"/>
          <p14:tracePt t="25220" x="5681663" y="2890838"/>
          <p14:tracePt t="25236" x="5662613" y="2886075"/>
          <p14:tracePt t="25253" x="5648325" y="2881313"/>
          <p14:tracePt t="25269" x="5629275" y="2881313"/>
          <p14:tracePt t="25286" x="5610225" y="2876550"/>
          <p14:tracePt t="25303" x="5567363" y="2867025"/>
          <p14:tracePt t="25319" x="5505450" y="2867025"/>
          <p14:tracePt t="25336" x="5434013" y="2867025"/>
          <p14:tracePt t="25352" x="5376863" y="2867025"/>
          <p14:tracePt t="25369" x="5334000" y="2867025"/>
          <p14:tracePt t="25387" x="5295900" y="2867025"/>
          <p14:tracePt t="25403" x="5253038" y="2867025"/>
          <p14:tracePt t="25419" x="5229225" y="2867025"/>
          <p14:tracePt t="25436" x="5205413" y="2871788"/>
          <p14:tracePt t="25454" x="5181600" y="2876550"/>
          <p14:tracePt t="25469" x="5167313" y="2876550"/>
          <p14:tracePt t="25487" x="5153025" y="2886075"/>
          <p14:tracePt t="25503" x="5129213" y="2890838"/>
          <p14:tracePt t="25520" x="5110163" y="2895600"/>
          <p14:tracePt t="25536" x="5091113" y="2900363"/>
          <p14:tracePt t="25553" x="5076825" y="2905125"/>
          <p14:tracePt t="25570" x="5072063" y="2909888"/>
          <p14:tracePt t="25586" x="5067300" y="2914650"/>
          <p14:tracePt t="25642" x="5076825" y="2914650"/>
          <p14:tracePt t="25649" x="5081588" y="2914650"/>
          <p14:tracePt t="25657" x="5091113" y="2914650"/>
          <p14:tracePt t="25669" x="5114925" y="2914650"/>
          <p14:tracePt t="25686" x="5233988" y="2914650"/>
          <p14:tracePt t="25703" x="5472113" y="2905125"/>
          <p14:tracePt t="25719" x="5543550" y="2905125"/>
          <p14:tracePt t="25736" x="5715000" y="2905125"/>
          <p14:tracePt t="25753" x="5795963" y="2905125"/>
          <p14:tracePt t="25770" x="5834063" y="2905125"/>
          <p14:tracePt t="25786" x="5853113" y="2905125"/>
          <p14:tracePt t="25803" x="5857875" y="2905125"/>
          <p14:tracePt t="25819" x="5862638" y="2905125"/>
          <p14:tracePt t="25970" x="5862638" y="2909888"/>
          <p14:tracePt t="25986" x="5862638" y="2914650"/>
          <p14:tracePt t="25994" x="5857875" y="2914650"/>
          <p14:tracePt t="26010" x="5853113" y="2914650"/>
          <p14:tracePt t="26055" x="5848350" y="2914650"/>
          <p14:tracePt t="26212" x="5843588" y="2914650"/>
          <p14:tracePt t="26219" x="5838825" y="2914650"/>
          <p14:tracePt t="26228" x="5829300" y="2909888"/>
          <p14:tracePt t="26236" x="5819775" y="2909888"/>
          <p14:tracePt t="26253" x="5795963" y="2909888"/>
          <p14:tracePt t="26270" x="5791200" y="2909888"/>
          <p14:tracePt t="26329" x="5786438" y="2909888"/>
          <p14:tracePt t="26354" x="5781675" y="2909888"/>
          <p14:tracePt t="26370" x="5776913" y="2909888"/>
          <p14:tracePt t="26378" x="5772150" y="2909888"/>
          <p14:tracePt t="26387" x="5767388" y="2914650"/>
          <p14:tracePt t="26403" x="5757863" y="2914650"/>
          <p14:tracePt t="26423" x="5753100" y="2914650"/>
          <p14:tracePt t="26517" x="5748338" y="2914650"/>
          <p14:tracePt t="26525" x="5743575" y="2914650"/>
          <p14:tracePt t="26550" x="5738813" y="2914650"/>
          <p14:tracePt t="26557" x="5734050" y="2914650"/>
          <p14:tracePt t="26571" x="5729288" y="2914650"/>
          <p14:tracePt t="26650" x="5724525" y="2914650"/>
          <p14:tracePt t="27887" x="5719763" y="2914650"/>
          <p14:tracePt t="27990" x="5715000" y="2914650"/>
          <p14:tracePt t="28280" x="5715000" y="2909888"/>
          <p14:tracePt t="31192" x="5715000" y="2905125"/>
          <p14:tracePt t="31254" x="5719763" y="2905125"/>
          <p14:tracePt t="31323" x="5724525" y="2905125"/>
          <p14:tracePt t="31396" x="5729288" y="2905125"/>
          <p14:tracePt t="31442" x="5734050" y="2905125"/>
          <p14:tracePt t="31474" x="5738813" y="2905125"/>
          <p14:tracePt t="31496" x="5743575" y="2905125"/>
          <p14:tracePt t="31512" x="5748338" y="2905125"/>
          <p14:tracePt t="31535" x="5753100" y="2905125"/>
          <p14:tracePt t="31544" x="5757863" y="2905125"/>
          <p14:tracePt t="31552" x="5762625" y="2905125"/>
          <p14:tracePt t="31568" x="5772150" y="2905125"/>
          <p14:tracePt t="31587" x="5786438" y="2905125"/>
          <p14:tracePt t="31603" x="5810250" y="2905125"/>
          <p14:tracePt t="31620" x="5843588" y="2905125"/>
          <p14:tracePt t="31636" x="5872163" y="2905125"/>
          <p14:tracePt t="31637" x="5886450" y="2905125"/>
          <p14:tracePt t="31652" x="5895975" y="2905125"/>
          <p14:tracePt t="31669" x="5924550" y="2905125"/>
          <p14:tracePt t="31686" x="5957888" y="2905125"/>
          <p14:tracePt t="31703" x="5991225" y="2905125"/>
          <p14:tracePt t="31720" x="6029325" y="2905125"/>
          <p14:tracePt t="31737" x="6057900" y="2905125"/>
          <p14:tracePt t="31753" x="6096000" y="2905125"/>
          <p14:tracePt t="31769" x="6119813" y="2905125"/>
          <p14:tracePt t="31787" x="6148388" y="2905125"/>
          <p14:tracePt t="31803" x="6167438" y="2905125"/>
          <p14:tracePt t="31820" x="6181725" y="2905125"/>
          <p14:tracePt t="31836" x="6196013" y="2905125"/>
          <p14:tracePt t="31852" x="6210300" y="2905125"/>
          <p14:tracePt t="31870" x="6224588" y="2905125"/>
          <p14:tracePt t="31886" x="6238875" y="2905125"/>
          <p14:tracePt t="31903" x="6272213" y="2905125"/>
          <p14:tracePt t="31920" x="6291263" y="2905125"/>
          <p14:tracePt t="31936" x="6319838" y="2905125"/>
          <p14:tracePt t="31953" x="6348413" y="2905125"/>
          <p14:tracePt t="31969" x="6372225" y="2905125"/>
          <p14:tracePt t="31986" x="6400800" y="2905125"/>
          <p14:tracePt t="32003" x="6424613" y="2905125"/>
          <p14:tracePt t="32021" x="6453188" y="2905125"/>
          <p14:tracePt t="32038" x="6462713" y="2905125"/>
          <p14:tracePt t="32053" x="6472238" y="2905125"/>
          <p14:tracePt t="32070" x="6486525" y="2905125"/>
          <p14:tracePt t="32086" x="6491288" y="2905125"/>
          <p14:tracePt t="32103" x="6496050" y="2905125"/>
          <p14:tracePt t="32119" x="6505575" y="2905125"/>
          <p14:tracePt t="32136" x="6510338" y="2905125"/>
          <p14:tracePt t="32152" x="6519863" y="2905125"/>
          <p14:tracePt t="32169" x="6524625" y="2905125"/>
          <p14:tracePt t="32186" x="6534150" y="2905125"/>
          <p14:tracePt t="32203" x="6538913" y="2905125"/>
          <p14:tracePt t="32219" x="6548438" y="2905125"/>
          <p14:tracePt t="32236" x="6553200" y="2905125"/>
          <p14:tracePt t="32252" x="6557963" y="2905125"/>
          <p14:tracePt t="32268" x="6562725" y="2905125"/>
          <p14:tracePt t="32286" x="6572250" y="2905125"/>
          <p14:tracePt t="32303" x="6581775" y="2905125"/>
          <p14:tracePt t="32319" x="6586538" y="2909888"/>
          <p14:tracePt t="32336" x="6596063" y="2914650"/>
          <p14:tracePt t="32353" x="6600825" y="2914650"/>
          <p14:tracePt t="32369" x="6610350" y="2914650"/>
          <p14:tracePt t="32387" x="6615113" y="2924175"/>
          <p14:tracePt t="32403" x="6619875" y="2924175"/>
          <p14:tracePt t="32669" x="6624638" y="2924175"/>
          <p14:tracePt t="32678" x="6643688" y="2943225"/>
          <p14:tracePt t="32686" x="6681788" y="2971800"/>
          <p14:tracePt t="32702" x="6791325" y="3033713"/>
          <p14:tracePt t="32719" x="6881813" y="3138488"/>
          <p14:tracePt t="32736" x="7015163" y="3319463"/>
          <p14:tracePt t="32753" x="7158038" y="3533775"/>
          <p14:tracePt t="32770" x="7286625" y="3714750"/>
          <p14:tracePt t="32771" x="7324725" y="3767138"/>
          <p14:tracePt t="32785" x="7358063" y="3814763"/>
          <p14:tracePt t="32804" x="7419975" y="3900488"/>
          <p14:tracePt t="32819" x="7443788" y="3933825"/>
          <p14:tracePt t="32837" x="7477125" y="3981450"/>
          <p14:tracePt t="32852" x="7529513" y="4038600"/>
          <p14:tracePt t="32869" x="7596188" y="4114800"/>
          <p14:tracePt t="32886" x="7700963" y="4224338"/>
          <p14:tracePt t="32902" x="7820025" y="4338638"/>
          <p14:tracePt t="32921" x="8043863" y="4576763"/>
          <p14:tracePt t="32936" x="8220075" y="4772025"/>
          <p14:tracePt t="32952" x="8324850" y="4886325"/>
          <p14:tracePt t="32970" x="8353425" y="4924425"/>
          <p14:tracePt t="32986" x="8358188" y="4929188"/>
          <p14:tracePt t="33077" x="8358188" y="4933950"/>
          <p14:tracePt t="33086" x="8358188" y="4938713"/>
          <p14:tracePt t="33108" x="8358188" y="4948238"/>
          <p14:tracePt t="33116" x="8358188" y="4953000"/>
          <p14:tracePt t="33123" x="8358188" y="4957763"/>
          <p14:tracePt t="33136" x="8358188" y="4972050"/>
          <p14:tracePt t="33153" x="8358188" y="4995863"/>
          <p14:tracePt t="33170" x="8358188" y="5033963"/>
          <p14:tracePt t="33187" x="8362950" y="5086350"/>
          <p14:tracePt t="33203" x="8367713" y="5114925"/>
          <p14:tracePt t="33220" x="8367713" y="5133975"/>
          <p14:tracePt t="33236" x="8367713" y="5138738"/>
          <p14:tracePt t="33258" x="8362950" y="5138738"/>
          <p14:tracePt t="33352" x="8367713" y="5138738"/>
          <p14:tracePt t="33750" x="8372475" y="5138738"/>
          <p14:tracePt t="33757" x="8382000" y="5138738"/>
          <p14:tracePt t="33766" x="8391525" y="5138738"/>
          <p14:tracePt t="33773" x="8401050" y="5138738"/>
          <p14:tracePt t="33786" x="8410575" y="5138738"/>
          <p14:tracePt t="33803" x="8424863" y="5138738"/>
          <p14:tracePt t="33819" x="8434388" y="5138738"/>
          <p14:tracePt t="33837" x="8448675" y="5138738"/>
          <p14:tracePt t="33852" x="8458200" y="5138738"/>
          <p14:tracePt t="33870" x="8462963" y="5138738"/>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1.3"/>
</p:tagLst>
</file>

<file path=ppt/tags/tag2.xml><?xml version="1.0" encoding="utf-8"?>
<p:tagLst xmlns:a="http://schemas.openxmlformats.org/drawingml/2006/main" xmlns:r="http://schemas.openxmlformats.org/officeDocument/2006/relationships" xmlns:p="http://schemas.openxmlformats.org/presentationml/2006/main">
  <p:tag name="TIMING" val="|23.9|29.3"/>
</p:tagLst>
</file>

<file path=ppt/tags/tag3.xml><?xml version="1.0" encoding="utf-8"?>
<p:tagLst xmlns:a="http://schemas.openxmlformats.org/drawingml/2006/main" xmlns:r="http://schemas.openxmlformats.org/officeDocument/2006/relationships" xmlns:p="http://schemas.openxmlformats.org/presentationml/2006/main">
  <p:tag name="TIMING" val="|32.7"/>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9873</TotalTime>
  <Words>1737</Words>
  <Application>Microsoft Office PowerPoint</Application>
  <PresentationFormat>On-screen Show (16:9)</PresentationFormat>
  <Paragraphs>277</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Times New Roman</vt:lpstr>
      <vt:lpstr>Verdana</vt:lpstr>
      <vt:lpstr>Wingdings</vt:lpstr>
      <vt:lpstr>Beam</vt:lpstr>
      <vt:lpstr>Comparison of qPCR, histology, &amp; explant culture for assessing Ichthyophonus in Yukon Chinook salmon</vt:lpstr>
      <vt:lpstr>Background- Yukon River</vt:lpstr>
      <vt:lpstr>Background- Ichthyophonus</vt:lpstr>
      <vt:lpstr>Previous Yukon Chinook Ich Studies</vt:lpstr>
      <vt:lpstr>Ich Resurgence</vt:lpstr>
      <vt:lpstr>Ich Resurgence</vt:lpstr>
      <vt:lpstr>Impacts of Parasite-associated Mortality on Yukon Chinook Fishery Management </vt:lpstr>
      <vt:lpstr>Overall study: Develop a method to predict parasite-associated mortality in season </vt:lpstr>
      <vt:lpstr>Develop rapid screening prevalence &amp; density:qPCR</vt:lpstr>
      <vt:lpstr>Study site</vt:lpstr>
      <vt:lpstr>Methods</vt:lpstr>
      <vt:lpstr>Prevalence</vt:lpstr>
      <vt:lpstr>Analytical sensitivity &amp; specificity</vt:lpstr>
      <vt:lpstr>Density: qPCR vs histology</vt:lpstr>
      <vt:lpstr>PowerPoint Presentation</vt:lpstr>
      <vt:lpstr>Conclusions</vt:lpstr>
      <vt:lpstr>Acknowledgments </vt:lpstr>
      <vt:lpstr>Questions</vt:lpstr>
    </vt:vector>
  </TitlesOfParts>
  <Company>ADFG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Impacts of Chronic Diseases in Fishes – a Disease Ecology approach</dc:title>
  <dc:creator>jaferguson</dc:creator>
  <cp:lastModifiedBy>adfgfieldadmin</cp:lastModifiedBy>
  <cp:revision>276</cp:revision>
  <dcterms:created xsi:type="dcterms:W3CDTF">2012-03-15T18:22:33Z</dcterms:created>
  <dcterms:modified xsi:type="dcterms:W3CDTF">2024-09-19T20:49:00Z</dcterms:modified>
</cp:coreProperties>
</file>