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5"/>
  </p:notesMasterIdLst>
  <p:sldIdLst>
    <p:sldId id="747" r:id="rId4"/>
    <p:sldId id="763" r:id="rId5"/>
    <p:sldId id="759" r:id="rId6"/>
    <p:sldId id="764" r:id="rId7"/>
    <p:sldId id="757" r:id="rId8"/>
    <p:sldId id="761" r:id="rId9"/>
    <p:sldId id="792" r:id="rId10"/>
    <p:sldId id="787" r:id="rId11"/>
    <p:sldId id="762" r:id="rId12"/>
    <p:sldId id="789" r:id="rId13"/>
    <p:sldId id="775" r:id="rId14"/>
    <p:sldId id="793" r:id="rId15"/>
    <p:sldId id="779" r:id="rId16"/>
    <p:sldId id="800" r:id="rId17"/>
    <p:sldId id="796" r:id="rId18"/>
    <p:sldId id="795" r:id="rId19"/>
    <p:sldId id="778" r:id="rId20"/>
    <p:sldId id="799" r:id="rId21"/>
    <p:sldId id="797" r:id="rId22"/>
    <p:sldId id="798" r:id="rId23"/>
    <p:sldId id="7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4" autoAdjust="0"/>
  </p:normalViewPr>
  <p:slideViewPr>
    <p:cSldViewPr>
      <p:cViewPr varScale="1">
        <p:scale>
          <a:sx n="106" d="100"/>
          <a:sy n="106" d="100"/>
        </p:scale>
        <p:origin x="756" y="114"/>
      </p:cViewPr>
      <p:guideLst>
        <p:guide orient="horz" pos="2160"/>
        <p:guide pos="3840"/>
      </p:guideLst>
    </p:cSldViewPr>
  </p:slideViewPr>
  <p:outlineViewPr>
    <p:cViewPr>
      <p:scale>
        <a:sx n="33" d="100"/>
        <a:sy n="33" d="100"/>
      </p:scale>
      <p:origin x="0" y="-145836"/>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D432D-8172-4830-AAEE-C809A76BBFBE}"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B3008-4946-4B1F-8A94-0110F8AB2AAB}" type="slidenum">
              <a:rPr lang="en-US" smtClean="0"/>
              <a:t>‹#›</a:t>
            </a:fld>
            <a:endParaRPr lang="en-US"/>
          </a:p>
        </p:txBody>
      </p:sp>
    </p:spTree>
    <p:extLst>
      <p:ext uri="{BB962C8B-B14F-4D97-AF65-F5344CB8AC3E}">
        <p14:creationId xmlns:p14="http://schemas.microsoft.com/office/powerpoint/2010/main" val="34310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start we would like to “a</a:t>
            </a:r>
            <a:r>
              <a:rPr lang="en-US" sz="1200" i="1" dirty="0">
                <a:solidFill>
                  <a:srgbClr val="000000"/>
                </a:solidFill>
                <a:latin typeface="Arial" panose="020B0604020202020204" pitchFamily="34" charset="0"/>
                <a:ea typeface="Times New Roman" panose="02020603050405020304" pitchFamily="18" charset="0"/>
                <a:cs typeface="Arial" panose="020B0604020202020204" pitchFamily="34" charset="0"/>
              </a:rPr>
              <a:t>cknowledge and respect the Indigenous communities that continue to steward the lands across Alaska and the world. And we are privileged to live and work with Indigenous peoples through this project.” </a:t>
            </a:r>
            <a:r>
              <a:rPr lang="en-US" dirty="0"/>
              <a:t>Today I (Jayde) am presenting from the </a:t>
            </a:r>
            <a:r>
              <a:rPr lang="en-US" sz="1200" b="0" i="0" kern="1200" dirty="0" err="1">
                <a:solidFill>
                  <a:schemeClr val="tx1"/>
                </a:solidFill>
                <a:effectLst/>
                <a:latin typeface="+mn-lt"/>
                <a:ea typeface="+mn-ea"/>
                <a:cs typeface="+mn-cs"/>
              </a:rPr>
              <a:t>Yup'ik</a:t>
            </a:r>
            <a:r>
              <a:rPr lang="en-US" sz="1200" b="0" i="0" kern="1200" dirty="0">
                <a:solidFill>
                  <a:schemeClr val="tx1"/>
                </a:solidFill>
                <a:effectLst/>
                <a:latin typeface="+mn-lt"/>
                <a:ea typeface="+mn-ea"/>
                <a:cs typeface="+mn-cs"/>
              </a:rPr>
              <a:t>, specifically the "</a:t>
            </a:r>
            <a:r>
              <a:rPr lang="en-US" sz="1200" b="0" i="0" kern="1200" dirty="0" err="1">
                <a:solidFill>
                  <a:schemeClr val="tx1"/>
                </a:solidFill>
                <a:effectLst/>
                <a:latin typeface="+mn-lt"/>
                <a:ea typeface="+mn-ea"/>
                <a:cs typeface="+mn-cs"/>
              </a:rPr>
              <a:t>Kuigpagmuit</a:t>
            </a:r>
            <a:r>
              <a:rPr lang="en-US" sz="1200" b="0" i="0" kern="1200" dirty="0">
                <a:solidFill>
                  <a:schemeClr val="tx1"/>
                </a:solidFill>
                <a:effectLst/>
                <a:latin typeface="+mn-lt"/>
                <a:ea typeface="+mn-ea"/>
                <a:cs typeface="+mn-cs"/>
              </a:rPr>
              <a:t>" (Pronounced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Kweg</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pag</a:t>
            </a:r>
            <a:r>
              <a:rPr lang="en-US" sz="1200" b="0" i="0" kern="1200" baseline="0" dirty="0">
                <a:solidFill>
                  <a:schemeClr val="tx1"/>
                </a:solidFill>
                <a:effectLst/>
                <a:latin typeface="+mn-lt"/>
                <a:ea typeface="+mn-ea"/>
                <a:cs typeface="+mn-cs"/>
              </a:rPr>
              <a:t>-mu-it)</a:t>
            </a:r>
            <a:r>
              <a:rPr lang="en-US" dirty="0"/>
              <a:t> lands.</a:t>
            </a:r>
          </a:p>
          <a:p>
            <a:endParaRPr lang="en-US" dirty="0"/>
          </a:p>
        </p:txBody>
      </p:sp>
      <p:sp>
        <p:nvSpPr>
          <p:cNvPr id="4" name="Slide Number Placeholder 3"/>
          <p:cNvSpPr>
            <a:spLocks noGrp="1"/>
          </p:cNvSpPr>
          <p:nvPr>
            <p:ph type="sldNum" sz="quarter" idx="10"/>
          </p:nvPr>
        </p:nvSpPr>
        <p:spPr/>
        <p:txBody>
          <a:bodyPr/>
          <a:lstStyle/>
          <a:p>
            <a:fld id="{83FB3008-4946-4B1F-8A94-0110F8AB2AAB}" type="slidenum">
              <a:rPr lang="en-US" smtClean="0"/>
              <a:t>2</a:t>
            </a:fld>
            <a:endParaRPr lang="en-US"/>
          </a:p>
        </p:txBody>
      </p:sp>
    </p:spTree>
    <p:extLst>
      <p:ext uri="{BB962C8B-B14F-4D97-AF65-F5344CB8AC3E}">
        <p14:creationId xmlns:p14="http://schemas.microsoft.com/office/powerpoint/2010/main" val="235890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B3008-4946-4B1F-8A94-0110F8AB2AAB}" type="slidenum">
              <a:rPr lang="en-US" smtClean="0"/>
              <a:t>19</a:t>
            </a:fld>
            <a:endParaRPr lang="en-US"/>
          </a:p>
        </p:txBody>
      </p:sp>
    </p:spTree>
    <p:extLst>
      <p:ext uri="{BB962C8B-B14F-4D97-AF65-F5344CB8AC3E}">
        <p14:creationId xmlns:p14="http://schemas.microsoft.com/office/powerpoint/2010/main" val="308593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Clr>
                <a:schemeClr val="folHlink"/>
              </a:buClr>
            </a:pPr>
            <a:r>
              <a:rPr lang="en-US" altLang="en-US" sz="1200" dirty="0">
                <a:solidFill>
                  <a:srgbClr val="FFFF00"/>
                </a:solidFill>
              </a:rPr>
              <a:t>Signatory on permits </a:t>
            </a:r>
            <a:r>
              <a:rPr lang="en-US" altLang="en-US" sz="1200" dirty="0"/>
              <a:t>(5AAC 41.005, 41.030, 41.050, 41.290, 41.300) for fish and shellfish.</a:t>
            </a:r>
            <a:r>
              <a:rPr lang="en-US" altLang="en-US" sz="1200" dirty="0">
                <a:solidFill>
                  <a:srgbClr val="FFFF00"/>
                </a:solidFill>
                <a:cs typeface="Times New Roman" pitchFamily="18" charset="0"/>
              </a:rPr>
              <a:t>  Evaluation of disease histories </a:t>
            </a:r>
            <a:r>
              <a:rPr lang="en-US" altLang="en-US" sz="1200" dirty="0">
                <a:cs typeface="Times New Roman" pitchFamily="18" charset="0"/>
              </a:rPr>
              <a:t>(</a:t>
            </a:r>
            <a:r>
              <a:rPr lang="en-US" altLang="en-US" sz="1200" dirty="0">
                <a:solidFill>
                  <a:srgbClr val="FFFF00"/>
                </a:solidFill>
                <a:cs typeface="Times New Roman" pitchFamily="18" charset="0"/>
              </a:rPr>
              <a:t>except</a:t>
            </a:r>
            <a:r>
              <a:rPr lang="en-US" altLang="en-US" sz="1200" dirty="0">
                <a:cs typeface="Times New Roman" pitchFamily="18" charset="0"/>
              </a:rPr>
              <a:t> </a:t>
            </a:r>
            <a:r>
              <a:rPr lang="en-US" altLang="en-US" sz="1200" dirty="0">
                <a:solidFill>
                  <a:srgbClr val="FFFF00"/>
                </a:solidFill>
                <a:cs typeface="Times New Roman" pitchFamily="18" charset="0"/>
              </a:rPr>
              <a:t>plants require 50 km radius rule</a:t>
            </a:r>
            <a:r>
              <a:rPr lang="en-US" altLang="en-US" sz="1200" dirty="0">
                <a:cs typeface="Times New Roman" pitchFamily="18" charset="0"/>
              </a:rPr>
              <a:t>) prior to instate transport of finfish/shellfish and marine plants including other propagative and research permits</a:t>
            </a:r>
            <a:endParaRPr lang="en-US" altLang="en-US" sz="1200" dirty="0"/>
          </a:p>
          <a:p>
            <a:pPr eaLnBrk="1" hangingPunct="1">
              <a:lnSpc>
                <a:spcPct val="90000"/>
              </a:lnSpc>
              <a:buClr>
                <a:schemeClr val="folHlink"/>
              </a:buClr>
            </a:pPr>
            <a:r>
              <a:rPr lang="en-US" altLang="en-US" sz="1200" dirty="0">
                <a:solidFill>
                  <a:srgbClr val="FFFF00"/>
                </a:solidFill>
              </a:rPr>
              <a:t>Inspection, reporting, control of fish diseases </a:t>
            </a:r>
            <a:r>
              <a:rPr lang="en-US" altLang="en-US" sz="1200" dirty="0"/>
              <a:t>(AS 16.40.150, 5AAC 41.020, 41.080, 41.310) – </a:t>
            </a:r>
            <a:r>
              <a:rPr lang="en-US" altLang="en-US" sz="1200" dirty="0">
                <a:solidFill>
                  <a:srgbClr val="FFFF00"/>
                </a:solidFill>
              </a:rPr>
              <a:t>Fish/shellfish disease policy, Sockeye Salmon Culture Policy</a:t>
            </a:r>
          </a:p>
          <a:p>
            <a:pPr eaLnBrk="1" hangingPunct="1">
              <a:lnSpc>
                <a:spcPct val="90000"/>
              </a:lnSpc>
              <a:buClr>
                <a:schemeClr val="folHlink"/>
              </a:buClr>
            </a:pPr>
            <a:r>
              <a:rPr lang="en-US" altLang="en-US" sz="1200" dirty="0">
                <a:solidFill>
                  <a:srgbClr val="FFFF00"/>
                </a:solidFill>
              </a:rPr>
              <a:t>Inspection of hatcheries </a:t>
            </a:r>
            <a:r>
              <a:rPr lang="en-US" altLang="en-US" sz="1200" dirty="0"/>
              <a:t>(5AAC 41.080); </a:t>
            </a:r>
            <a:r>
              <a:rPr lang="en-US" altLang="en-US" sz="1200" dirty="0">
                <a:solidFill>
                  <a:srgbClr val="FFFF00"/>
                </a:solidFill>
              </a:rPr>
              <a:t>maintain AFS/FHS health specialist certification</a:t>
            </a:r>
            <a:r>
              <a:rPr lang="en-US" altLang="en-US" sz="1200" dirty="0"/>
              <a:t> (AS 16.05.733)</a:t>
            </a:r>
          </a:p>
          <a:p>
            <a:pPr eaLnBrk="1" hangingPunct="1">
              <a:lnSpc>
                <a:spcPct val="90000"/>
              </a:lnSpc>
              <a:buClr>
                <a:schemeClr val="folHlink"/>
              </a:buClr>
            </a:pPr>
            <a:r>
              <a:rPr lang="en-US" altLang="en-US" sz="1200" dirty="0">
                <a:solidFill>
                  <a:srgbClr val="FFFF00"/>
                </a:solidFill>
              </a:rPr>
              <a:t>Imported Pacific oyster seed </a:t>
            </a:r>
            <a:r>
              <a:rPr lang="en-US" altLang="en-US" sz="1200" dirty="0"/>
              <a:t>(5AAC 41.070) </a:t>
            </a:r>
            <a:r>
              <a:rPr lang="en-US" altLang="en-US" sz="1200" u="sng" dirty="0"/>
              <a:t>&lt;</a:t>
            </a:r>
            <a:r>
              <a:rPr lang="en-US" altLang="en-US" sz="1200" dirty="0"/>
              <a:t> 20 mm from disease certified facilities on west coast for seed from brood-stock cultured for at least 3 generations</a:t>
            </a:r>
          </a:p>
          <a:p>
            <a:pPr eaLnBrk="1" hangingPunct="1">
              <a:lnSpc>
                <a:spcPct val="90000"/>
              </a:lnSpc>
              <a:buClr>
                <a:schemeClr val="folHlink"/>
              </a:buClr>
            </a:pPr>
            <a:r>
              <a:rPr lang="en-US" altLang="en-US" sz="1200" dirty="0">
                <a:solidFill>
                  <a:srgbClr val="FFFF00"/>
                </a:solidFill>
              </a:rPr>
              <a:t>Destruction of diseased fish </a:t>
            </a:r>
            <a:r>
              <a:rPr lang="en-US" altLang="en-US" sz="1200" dirty="0"/>
              <a:t>(5AAC 41.080)</a:t>
            </a:r>
          </a:p>
          <a:p>
            <a:pPr eaLnBrk="1" hangingPunct="1">
              <a:lnSpc>
                <a:spcPct val="90000"/>
              </a:lnSpc>
              <a:buClr>
                <a:schemeClr val="folHlink"/>
              </a:buClr>
            </a:pPr>
            <a:r>
              <a:rPr lang="en-US" altLang="en-US" sz="1200" dirty="0">
                <a:solidFill>
                  <a:srgbClr val="FFFF00"/>
                </a:solidFill>
              </a:rPr>
              <a:t>Categories of fish and shellfish pathogens </a:t>
            </a:r>
            <a:r>
              <a:rPr lang="en-US" altLang="en-US" sz="1200" dirty="0"/>
              <a:t>and associated administrative actions (5AAC 41.075</a:t>
            </a:r>
            <a:endParaRPr lang="en-US" dirty="0"/>
          </a:p>
        </p:txBody>
      </p:sp>
      <p:sp>
        <p:nvSpPr>
          <p:cNvPr id="4" name="Slide Number Placeholder 3"/>
          <p:cNvSpPr>
            <a:spLocks noGrp="1"/>
          </p:cNvSpPr>
          <p:nvPr>
            <p:ph type="sldNum" sz="quarter" idx="10"/>
          </p:nvPr>
        </p:nvSpPr>
        <p:spPr/>
        <p:txBody>
          <a:bodyPr/>
          <a:lstStyle/>
          <a:p>
            <a:fld id="{83FB3008-4946-4B1F-8A94-0110F8AB2AAB}" type="slidenum">
              <a:rPr lang="en-US" smtClean="0"/>
              <a:t>5</a:t>
            </a:fld>
            <a:endParaRPr lang="en-US"/>
          </a:p>
        </p:txBody>
      </p:sp>
    </p:spTree>
    <p:extLst>
      <p:ext uri="{BB962C8B-B14F-4D97-AF65-F5344CB8AC3E}">
        <p14:creationId xmlns:p14="http://schemas.microsoft.com/office/powerpoint/2010/main" val="313483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know quite a bit about Ichthyophonus from a combination of local and western science. We know that salmon become infected in the ocean by eating diseased prey. Those infected fish rarely show visible signs of being sick when they enter the Yukon River. The disease progresses as the fish continue their upriver migration, especially when the fish are under stress. By the time the fish reach the middle river, disease progression peaks before mortality and the fish often show visible signs of infection. Upriver fishermen rarely report seeing infected fish, which suggests that the most heavily infected fish died downriver.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E3C0A-A4ED-403A-8E4B-F885816F8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2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goals in the project is to inform the people across the Yukon River drainage of this project and its goals. To do this, Keith Herron of the FWS, pictured here in front and center, published an article in the spring 2023 YRDFA newsletter that provides a history of </a:t>
            </a:r>
            <a:r>
              <a:rPr lang="en-US" i="1" dirty="0"/>
              <a:t>Ichthyophonus</a:t>
            </a:r>
            <a:r>
              <a:rPr lang="en-US" dirty="0"/>
              <a:t>, an overview of the study, and Keith’s experiences working on the project if you would like to read more about it.</a:t>
            </a:r>
          </a:p>
        </p:txBody>
      </p:sp>
      <p:sp>
        <p:nvSpPr>
          <p:cNvPr id="4" name="Slide Number Placeholder 3"/>
          <p:cNvSpPr>
            <a:spLocks noGrp="1"/>
          </p:cNvSpPr>
          <p:nvPr>
            <p:ph type="sldNum" sz="quarter" idx="5"/>
          </p:nvPr>
        </p:nvSpPr>
        <p:spPr/>
        <p:txBody>
          <a:bodyPr/>
          <a:lstStyle/>
          <a:p>
            <a:fld id="{729E3C0A-A4ED-403A-8E4B-F885816F8D3F}" type="slidenum">
              <a:rPr lang="en-US" smtClean="0"/>
              <a:t>11</a:t>
            </a:fld>
            <a:endParaRPr lang="en-US"/>
          </a:p>
        </p:txBody>
      </p:sp>
    </p:spTree>
    <p:extLst>
      <p:ext uri="{BB962C8B-B14F-4D97-AF65-F5344CB8AC3E}">
        <p14:creationId xmlns:p14="http://schemas.microsoft.com/office/powerpoint/2010/main" val="233944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theme is “Working Together to Monitor Health of Yukon River Salmon”. While ADF&amp;G and the FWS initiated the </a:t>
            </a:r>
            <a:r>
              <a:rPr lang="en-US" i="1" dirty="0"/>
              <a:t>Ichthyophonus</a:t>
            </a:r>
            <a:r>
              <a:rPr lang="en-US" dirty="0"/>
              <a:t> study and made the decision to lethally sample Chinook salmon in the short term, other agencies have subsequently joined for additional studies, including the:</a:t>
            </a:r>
          </a:p>
          <a:p>
            <a:r>
              <a:rPr lang="en-US" dirty="0"/>
              <a:t> - US Geological Survey</a:t>
            </a:r>
          </a:p>
          <a:p>
            <a:r>
              <a:rPr lang="en-US" dirty="0"/>
              <a:t> - the Knik Tribe</a:t>
            </a:r>
          </a:p>
          <a:p>
            <a:r>
              <a:rPr lang="en-US" dirty="0"/>
              <a:t> - the University of Alaska Fairbanks</a:t>
            </a:r>
          </a:p>
          <a:p>
            <a:r>
              <a:rPr lang="en-US" dirty="0"/>
              <a:t> - as well as the University of Waterloo in Ontario Canada</a:t>
            </a:r>
          </a:p>
          <a:p>
            <a:endParaRPr lang="en-US" dirty="0"/>
          </a:p>
          <a:p>
            <a:r>
              <a:rPr lang="en-US" dirty="0"/>
              <a:t>The idea is to investigate additional factors that may or may not be impacting Chinook salmon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[ANIMATE 1]</a:t>
            </a:r>
            <a:r>
              <a:rPr lang="en-US" i="0" dirty="0"/>
              <a:t> </a:t>
            </a:r>
            <a:r>
              <a:rPr lang="en-US" dirty="0"/>
              <a:t>Through engagement with Yukon River communities, and also the wider scientific community, a few additional small organ or tissue samples were taken from the same study fish to investigate this range of topics you see here to better understand what may be contributing to low Chinook salmon runs in recent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E3C0A-A4ED-403A-8E4B-F885816F8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5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Clr>
                <a:schemeClr val="folHlink"/>
              </a:buClr>
            </a:pPr>
            <a:endParaRPr lang="en-US" dirty="0"/>
          </a:p>
        </p:txBody>
      </p:sp>
      <p:sp>
        <p:nvSpPr>
          <p:cNvPr id="4" name="Slide Number Placeholder 3"/>
          <p:cNvSpPr>
            <a:spLocks noGrp="1"/>
          </p:cNvSpPr>
          <p:nvPr>
            <p:ph type="sldNum" sz="quarter" idx="10"/>
          </p:nvPr>
        </p:nvSpPr>
        <p:spPr/>
        <p:txBody>
          <a:bodyPr/>
          <a:lstStyle/>
          <a:p>
            <a:fld id="{83FB3008-4946-4B1F-8A94-0110F8AB2AAB}" type="slidenum">
              <a:rPr lang="en-US" smtClean="0"/>
              <a:t>13</a:t>
            </a:fld>
            <a:endParaRPr lang="en-US"/>
          </a:p>
        </p:txBody>
      </p:sp>
    </p:spTree>
    <p:extLst>
      <p:ext uri="{BB962C8B-B14F-4D97-AF65-F5344CB8AC3E}">
        <p14:creationId xmlns:p14="http://schemas.microsoft.com/office/powerpoint/2010/main" val="268182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B3008-4946-4B1F-8A94-0110F8AB2AAB}" type="slidenum">
              <a:rPr lang="en-US" smtClean="0"/>
              <a:t>15</a:t>
            </a:fld>
            <a:endParaRPr lang="en-US"/>
          </a:p>
        </p:txBody>
      </p:sp>
    </p:spTree>
    <p:extLst>
      <p:ext uri="{BB962C8B-B14F-4D97-AF65-F5344CB8AC3E}">
        <p14:creationId xmlns:p14="http://schemas.microsoft.com/office/powerpoint/2010/main" val="1173997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FB3008-4946-4B1F-8A94-0110F8AB2AAB}" type="slidenum">
              <a:rPr lang="en-US" smtClean="0"/>
              <a:t>16</a:t>
            </a:fld>
            <a:endParaRPr lang="en-US"/>
          </a:p>
        </p:txBody>
      </p:sp>
    </p:spTree>
    <p:extLst>
      <p:ext uri="{BB962C8B-B14F-4D97-AF65-F5344CB8AC3E}">
        <p14:creationId xmlns:p14="http://schemas.microsoft.com/office/powerpoint/2010/main" val="222333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B3008-4946-4B1F-8A94-0110F8AB2AAB}" type="slidenum">
              <a:rPr lang="en-US" smtClean="0"/>
              <a:t>17</a:t>
            </a:fld>
            <a:endParaRPr lang="en-US"/>
          </a:p>
        </p:txBody>
      </p:sp>
    </p:spTree>
    <p:extLst>
      <p:ext uri="{BB962C8B-B14F-4D97-AF65-F5344CB8AC3E}">
        <p14:creationId xmlns:p14="http://schemas.microsoft.com/office/powerpoint/2010/main" val="2763776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12897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315240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188079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2B4CE2-249D-41C7-87D1-6B030E4EDAA1}" type="datetime1">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CDA95-E4F0-422F-BE3D-149891C4EE5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224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FA5B5-FB58-4161-99C7-225E63C150C6}" type="datetime1">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3741618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AD3EB-00F3-471F-AD49-E279D1630DAE}" type="datetime1">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CDA95-E4F0-422F-BE3D-149891C4EE5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11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E90336-92EE-4874-A84D-1796462DD87A}" type="datetime1">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50341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5C8778-4599-4706-B091-4B1E3277832B}" type="datetime1">
              <a:rPr lang="en-US" smtClean="0"/>
              <a:t>3/6/2025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156445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D69977-ADE0-463A-8DBB-270AB01E1E1A}" type="datetime1">
              <a:rPr lang="en-US" smtClean="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3185165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B4501B2-C437-4BA7-A554-583430FEF00F}" type="datetime1">
              <a:rPr lang="en-US" smtClean="0"/>
              <a:t>3/6/2025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190916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9BFAD8-FC01-483B-9530-C80EFE5D7A7C}" type="datetime1">
              <a:rPr lang="en-US" smtClean="0"/>
              <a:t>3/6/2025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42CDA95-E4F0-422F-BE3D-149891C4EE5A}" type="slidenum">
              <a:rPr lang="en-US" smtClean="0"/>
              <a:t>‹#›</a:t>
            </a:fld>
            <a:endParaRPr lang="en-US" dirty="0"/>
          </a:p>
        </p:txBody>
      </p:sp>
    </p:spTree>
    <p:extLst>
      <p:ext uri="{BB962C8B-B14F-4D97-AF65-F5344CB8AC3E}">
        <p14:creationId xmlns:p14="http://schemas.microsoft.com/office/powerpoint/2010/main" val="352940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2663844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3725D0-BD66-4D39-8E3E-A85055B93507}" type="datetime1">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2058703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A6A17-92C9-4716-A303-CA7ABA95EB08}" type="datetime1">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2610984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649189-23A3-4C30-B29C-4F212A26ABA7}" type="datetime1">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CDA95-E4F0-422F-BE3D-149891C4EE5A}" type="slidenum">
              <a:rPr lang="en-US" smtClean="0"/>
              <a:t>‹#›</a:t>
            </a:fld>
            <a:endParaRPr lang="en-US" dirty="0"/>
          </a:p>
        </p:txBody>
      </p:sp>
    </p:spTree>
    <p:extLst>
      <p:ext uri="{BB962C8B-B14F-4D97-AF65-F5344CB8AC3E}">
        <p14:creationId xmlns:p14="http://schemas.microsoft.com/office/powerpoint/2010/main" val="3595850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246B-2703-11E2-5EBF-03C75D9EC8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332BE-BD26-E1DE-ADAB-AE341FB1E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6D477-34D4-A691-FF74-55203784CA4C}"/>
              </a:ext>
            </a:extLst>
          </p:cNvPr>
          <p:cNvSpPr>
            <a:spLocks noGrp="1"/>
          </p:cNvSpPr>
          <p:nvPr>
            <p:ph type="dt" sz="half" idx="10"/>
          </p:nvPr>
        </p:nvSpPr>
        <p:spPr/>
        <p:txBody>
          <a:bodyPr/>
          <a:lstStyle/>
          <a:p>
            <a:fld id="{CF0CFBCF-33FC-4E48-B1B4-080B5441DBC8}" type="datetime1">
              <a:rPr lang="en-US" smtClean="0"/>
              <a:t>3/6/2025</a:t>
            </a:fld>
            <a:endParaRPr lang="en-US"/>
          </a:p>
        </p:txBody>
      </p:sp>
      <p:sp>
        <p:nvSpPr>
          <p:cNvPr id="5" name="Footer Placeholder 4">
            <a:extLst>
              <a:ext uri="{FF2B5EF4-FFF2-40B4-BE49-F238E27FC236}">
                <a16:creationId xmlns:a16="http://schemas.microsoft.com/office/drawing/2014/main" id="{4C56B29A-47AF-3CAA-AFB2-4B0E9615E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7665D-BAF5-9F0A-24CC-5205716B1EFF}"/>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3835932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4CF0-8633-C50B-DD3A-7BC2E1664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B77EF7-A3FC-2340-A624-C974B44765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BF3FF-75A3-267A-2199-6513290077AB}"/>
              </a:ext>
            </a:extLst>
          </p:cNvPr>
          <p:cNvSpPr>
            <a:spLocks noGrp="1"/>
          </p:cNvSpPr>
          <p:nvPr>
            <p:ph type="dt" sz="half" idx="10"/>
          </p:nvPr>
        </p:nvSpPr>
        <p:spPr/>
        <p:txBody>
          <a:bodyPr/>
          <a:lstStyle/>
          <a:p>
            <a:fld id="{6DB75A19-1EF0-4555-A2C6-1D50A175D37F}" type="datetime1">
              <a:rPr lang="en-US" smtClean="0"/>
              <a:t>3/6/2025</a:t>
            </a:fld>
            <a:endParaRPr lang="en-US"/>
          </a:p>
        </p:txBody>
      </p:sp>
      <p:sp>
        <p:nvSpPr>
          <p:cNvPr id="5" name="Footer Placeholder 4">
            <a:extLst>
              <a:ext uri="{FF2B5EF4-FFF2-40B4-BE49-F238E27FC236}">
                <a16:creationId xmlns:a16="http://schemas.microsoft.com/office/drawing/2014/main" id="{E3D8B296-4B25-59FA-C960-A65698A57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F48D0-61C6-D016-3205-FFE0359F5B40}"/>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40537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B4D0-E010-521E-77CA-E8B938ACA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0FABD2-06A9-5267-DFEC-095EB99FA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E8C3E-0ED1-A773-38FD-AA4F9B4BDCB8}"/>
              </a:ext>
            </a:extLst>
          </p:cNvPr>
          <p:cNvSpPr>
            <a:spLocks noGrp="1"/>
          </p:cNvSpPr>
          <p:nvPr>
            <p:ph type="dt" sz="half" idx="10"/>
          </p:nvPr>
        </p:nvSpPr>
        <p:spPr/>
        <p:txBody>
          <a:bodyPr/>
          <a:lstStyle/>
          <a:p>
            <a:fld id="{8A159B77-8077-406E-8E5E-A131B95DF7F2}" type="datetime1">
              <a:rPr lang="en-US" smtClean="0"/>
              <a:t>3/6/2025</a:t>
            </a:fld>
            <a:endParaRPr lang="en-US"/>
          </a:p>
        </p:txBody>
      </p:sp>
      <p:sp>
        <p:nvSpPr>
          <p:cNvPr id="5" name="Footer Placeholder 4">
            <a:extLst>
              <a:ext uri="{FF2B5EF4-FFF2-40B4-BE49-F238E27FC236}">
                <a16:creationId xmlns:a16="http://schemas.microsoft.com/office/drawing/2014/main" id="{9987E99B-D53A-03BB-CB4B-7F84D6DF8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0CC55-9495-A587-9A1B-F69DB6042D3F}"/>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55125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2BBE-4570-20A0-78CB-932EC7EE4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106835-A344-52C7-47A9-F61BA9EC3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3C1B9-D754-C35B-25E2-4599394B65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675E8-5D12-7A4F-6183-3152E05B8115}"/>
              </a:ext>
            </a:extLst>
          </p:cNvPr>
          <p:cNvSpPr>
            <a:spLocks noGrp="1"/>
          </p:cNvSpPr>
          <p:nvPr>
            <p:ph type="dt" sz="half" idx="10"/>
          </p:nvPr>
        </p:nvSpPr>
        <p:spPr/>
        <p:txBody>
          <a:bodyPr/>
          <a:lstStyle/>
          <a:p>
            <a:fld id="{9E496198-99EF-4BCF-9F7A-0E286DA8F426}" type="datetime1">
              <a:rPr lang="en-US" smtClean="0"/>
              <a:t>3/6/2025</a:t>
            </a:fld>
            <a:endParaRPr lang="en-US"/>
          </a:p>
        </p:txBody>
      </p:sp>
      <p:sp>
        <p:nvSpPr>
          <p:cNvPr id="6" name="Footer Placeholder 5">
            <a:extLst>
              <a:ext uri="{FF2B5EF4-FFF2-40B4-BE49-F238E27FC236}">
                <a16:creationId xmlns:a16="http://schemas.microsoft.com/office/drawing/2014/main" id="{1D51A1B4-4F74-51C4-10A9-E7EA15E86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E21F3-F8CF-1F10-5D4F-F51584334F9B}"/>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638326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D26E-4851-4860-512E-A150ED781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B9C66B-B609-D06D-B7AC-42D8DFFDB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242C3-E2BE-C304-CD66-4EBAA39BCF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F2860-F75C-39E0-FE98-F671B83FE7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A5DF0-E384-8F1D-B430-5FBDEAB8B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BA0F4-2E6D-2720-ABF6-1A1D6FA62AA3}"/>
              </a:ext>
            </a:extLst>
          </p:cNvPr>
          <p:cNvSpPr>
            <a:spLocks noGrp="1"/>
          </p:cNvSpPr>
          <p:nvPr>
            <p:ph type="dt" sz="half" idx="10"/>
          </p:nvPr>
        </p:nvSpPr>
        <p:spPr/>
        <p:txBody>
          <a:bodyPr/>
          <a:lstStyle/>
          <a:p>
            <a:fld id="{D2864AF9-BBA8-41B8-A064-D80295C54093}" type="datetime1">
              <a:rPr lang="en-US" smtClean="0"/>
              <a:t>3/6/2025</a:t>
            </a:fld>
            <a:endParaRPr lang="en-US"/>
          </a:p>
        </p:txBody>
      </p:sp>
      <p:sp>
        <p:nvSpPr>
          <p:cNvPr id="8" name="Footer Placeholder 7">
            <a:extLst>
              <a:ext uri="{FF2B5EF4-FFF2-40B4-BE49-F238E27FC236}">
                <a16:creationId xmlns:a16="http://schemas.microsoft.com/office/drawing/2014/main" id="{D8F35C83-526A-1646-5265-71523C8C4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9E54A6-F8E2-4F1C-738D-FFF6FF0CEBED}"/>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3121379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AADC-C483-0E81-0F63-614A271073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46946-7FC1-2D2A-F2CD-8FCD8A134C1A}"/>
              </a:ext>
            </a:extLst>
          </p:cNvPr>
          <p:cNvSpPr>
            <a:spLocks noGrp="1"/>
          </p:cNvSpPr>
          <p:nvPr>
            <p:ph type="dt" sz="half" idx="10"/>
          </p:nvPr>
        </p:nvSpPr>
        <p:spPr/>
        <p:txBody>
          <a:bodyPr/>
          <a:lstStyle/>
          <a:p>
            <a:fld id="{B70D656B-CCDE-40E8-BA09-5FBEE1986DFD}" type="datetime1">
              <a:rPr lang="en-US" smtClean="0"/>
              <a:t>3/6/2025</a:t>
            </a:fld>
            <a:endParaRPr lang="en-US"/>
          </a:p>
        </p:txBody>
      </p:sp>
      <p:sp>
        <p:nvSpPr>
          <p:cNvPr id="4" name="Footer Placeholder 3">
            <a:extLst>
              <a:ext uri="{FF2B5EF4-FFF2-40B4-BE49-F238E27FC236}">
                <a16:creationId xmlns:a16="http://schemas.microsoft.com/office/drawing/2014/main" id="{E7EB23E0-ACCD-9F69-5C6F-BE68A408B0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11265-E623-7A8D-71A2-9BC9E021197F}"/>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034899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4D1F33-CECD-7393-1BCF-EDB6389DA03A}"/>
              </a:ext>
            </a:extLst>
          </p:cNvPr>
          <p:cNvSpPr>
            <a:spLocks noGrp="1"/>
          </p:cNvSpPr>
          <p:nvPr>
            <p:ph type="dt" sz="half" idx="10"/>
          </p:nvPr>
        </p:nvSpPr>
        <p:spPr/>
        <p:txBody>
          <a:bodyPr/>
          <a:lstStyle/>
          <a:p>
            <a:fld id="{EEFD611E-3549-4EB7-9D42-90FB5B313258}" type="datetime1">
              <a:rPr lang="en-US" smtClean="0"/>
              <a:t>3/6/2025</a:t>
            </a:fld>
            <a:endParaRPr lang="en-US"/>
          </a:p>
        </p:txBody>
      </p:sp>
      <p:sp>
        <p:nvSpPr>
          <p:cNvPr id="3" name="Footer Placeholder 2">
            <a:extLst>
              <a:ext uri="{FF2B5EF4-FFF2-40B4-BE49-F238E27FC236}">
                <a16:creationId xmlns:a16="http://schemas.microsoft.com/office/drawing/2014/main" id="{45B678B3-9607-DEC3-D140-C5B730C1D1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DD55AF-9FD8-437E-2F53-2522FC863DB5}"/>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36709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2534942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ED6E5-9911-4B5F-2AFE-811284282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99212-CD8D-060C-9807-DDDDFC83A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3F9D00-5F72-9199-E5D5-8FC1325BD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253CE3-08D7-85A5-E551-32C0CE3B3FE3}"/>
              </a:ext>
            </a:extLst>
          </p:cNvPr>
          <p:cNvSpPr>
            <a:spLocks noGrp="1"/>
          </p:cNvSpPr>
          <p:nvPr>
            <p:ph type="dt" sz="half" idx="10"/>
          </p:nvPr>
        </p:nvSpPr>
        <p:spPr/>
        <p:txBody>
          <a:bodyPr/>
          <a:lstStyle/>
          <a:p>
            <a:fld id="{C7DAEE93-8BA6-467C-8A35-9932AA0917BA}" type="datetime1">
              <a:rPr lang="en-US" smtClean="0"/>
              <a:t>3/6/2025</a:t>
            </a:fld>
            <a:endParaRPr lang="en-US"/>
          </a:p>
        </p:txBody>
      </p:sp>
      <p:sp>
        <p:nvSpPr>
          <p:cNvPr id="6" name="Footer Placeholder 5">
            <a:extLst>
              <a:ext uri="{FF2B5EF4-FFF2-40B4-BE49-F238E27FC236}">
                <a16:creationId xmlns:a16="http://schemas.microsoft.com/office/drawing/2014/main" id="{8B4BA686-BB49-37C2-2C39-94623D2E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5A4CC-1560-AB72-0057-EBD14A5CB27C}"/>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82375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62E0-982D-F371-6177-C4651A299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1D31C-F132-E910-D5D8-72C2ACBFD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3F34B-0DA1-DBDB-FD61-916AA34A7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B7458-A4EE-3958-E61B-984433E5BDCB}"/>
              </a:ext>
            </a:extLst>
          </p:cNvPr>
          <p:cNvSpPr>
            <a:spLocks noGrp="1"/>
          </p:cNvSpPr>
          <p:nvPr>
            <p:ph type="dt" sz="half" idx="10"/>
          </p:nvPr>
        </p:nvSpPr>
        <p:spPr/>
        <p:txBody>
          <a:bodyPr/>
          <a:lstStyle/>
          <a:p>
            <a:fld id="{0AB25623-0B77-4027-A8DD-A83B26BFFCC4}" type="datetime1">
              <a:rPr lang="en-US" smtClean="0"/>
              <a:t>3/6/2025</a:t>
            </a:fld>
            <a:endParaRPr lang="en-US"/>
          </a:p>
        </p:txBody>
      </p:sp>
      <p:sp>
        <p:nvSpPr>
          <p:cNvPr id="6" name="Footer Placeholder 5">
            <a:extLst>
              <a:ext uri="{FF2B5EF4-FFF2-40B4-BE49-F238E27FC236}">
                <a16:creationId xmlns:a16="http://schemas.microsoft.com/office/drawing/2014/main" id="{8D7E158A-2D9A-74E2-6364-613A95A76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514A5-3335-E0F1-801D-5CA9A76F7FF3}"/>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523282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C22A-E18A-6280-F509-0C76A13D2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B50B1-692E-320C-A7B5-A691F6DA6F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6DEA8-4269-3257-77A1-A9C5A5326FB9}"/>
              </a:ext>
            </a:extLst>
          </p:cNvPr>
          <p:cNvSpPr>
            <a:spLocks noGrp="1"/>
          </p:cNvSpPr>
          <p:nvPr>
            <p:ph type="dt" sz="half" idx="10"/>
          </p:nvPr>
        </p:nvSpPr>
        <p:spPr/>
        <p:txBody>
          <a:bodyPr/>
          <a:lstStyle/>
          <a:p>
            <a:fld id="{7B65926D-E61E-49ED-B6C0-12B69D970961}" type="datetime1">
              <a:rPr lang="en-US" smtClean="0"/>
              <a:t>3/6/2025</a:t>
            </a:fld>
            <a:endParaRPr lang="en-US"/>
          </a:p>
        </p:txBody>
      </p:sp>
      <p:sp>
        <p:nvSpPr>
          <p:cNvPr id="5" name="Footer Placeholder 4">
            <a:extLst>
              <a:ext uri="{FF2B5EF4-FFF2-40B4-BE49-F238E27FC236}">
                <a16:creationId xmlns:a16="http://schemas.microsoft.com/office/drawing/2014/main" id="{56C2D086-F75B-8B04-F259-56A81547D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58623-3966-B335-2908-23D45CFAF63B}"/>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30470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6E8BB-875F-1160-FF30-6BAB319481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5790E5-E92D-FE9C-2ECD-112B7D6228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CA3AE-8EB5-2C28-97C7-CBC870E799DB}"/>
              </a:ext>
            </a:extLst>
          </p:cNvPr>
          <p:cNvSpPr>
            <a:spLocks noGrp="1"/>
          </p:cNvSpPr>
          <p:nvPr>
            <p:ph type="dt" sz="half" idx="10"/>
          </p:nvPr>
        </p:nvSpPr>
        <p:spPr/>
        <p:txBody>
          <a:bodyPr/>
          <a:lstStyle/>
          <a:p>
            <a:fld id="{7D5A29E5-C9C8-49EC-BF42-17CF316511B1}" type="datetime1">
              <a:rPr lang="en-US" smtClean="0"/>
              <a:t>3/6/2025</a:t>
            </a:fld>
            <a:endParaRPr lang="en-US"/>
          </a:p>
        </p:txBody>
      </p:sp>
      <p:sp>
        <p:nvSpPr>
          <p:cNvPr id="5" name="Footer Placeholder 4">
            <a:extLst>
              <a:ext uri="{FF2B5EF4-FFF2-40B4-BE49-F238E27FC236}">
                <a16:creationId xmlns:a16="http://schemas.microsoft.com/office/drawing/2014/main" id="{D8227FA7-2EDD-9EA7-D8F3-CA261DC4F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DB484-D0EA-5FBE-E1C5-E403270BE051}"/>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428691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43512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322826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88015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326866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423357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8C4B9C-8998-4668-975C-F356E773372E}" type="datetimeFigureOut">
              <a:rPr lang="en-US" smtClean="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103F1E-E889-4B87-8991-4F4B89771FF3}" type="slidenum">
              <a:rPr lang="en-US" smtClean="0"/>
              <a:t>‹#›</a:t>
            </a:fld>
            <a:endParaRPr lang="en-US" dirty="0"/>
          </a:p>
        </p:txBody>
      </p:sp>
    </p:spTree>
    <p:extLst>
      <p:ext uri="{BB962C8B-B14F-4D97-AF65-F5344CB8AC3E}">
        <p14:creationId xmlns:p14="http://schemas.microsoft.com/office/powerpoint/2010/main" val="260157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C4B9C-8998-4668-975C-F356E773372E}" type="datetimeFigureOut">
              <a:rPr lang="en-US" smtClean="0"/>
              <a:t>3/6/2025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03F1E-E889-4B87-8991-4F4B89771FF3}" type="slidenum">
              <a:rPr lang="en-US" smtClean="0"/>
              <a:t>‹#›</a:t>
            </a:fld>
            <a:endParaRPr lang="en-US" dirty="0"/>
          </a:p>
        </p:txBody>
      </p:sp>
    </p:spTree>
    <p:extLst>
      <p:ext uri="{BB962C8B-B14F-4D97-AF65-F5344CB8AC3E}">
        <p14:creationId xmlns:p14="http://schemas.microsoft.com/office/powerpoint/2010/main" val="408797805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2A2FF9A-FB2A-4B94-B34D-FF9F9F4A33E8}" type="datetime1">
              <a:rPr lang="en-US" smtClean="0"/>
              <a:t>3/6/2025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42CDA95-E4F0-422F-BE3D-149891C4EE5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7023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D844FF-EC05-20A3-700F-F06E86451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04A9D-15CE-A8BB-2635-C73B07209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BCB83-3F85-9058-93EB-779DF5D55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11AC1-D26A-4B37-ACE8-E422CFCBACB0}" type="datetime1">
              <a:rPr lang="en-US" smtClean="0"/>
              <a:t>3/6/2025</a:t>
            </a:fld>
            <a:endParaRPr lang="en-US"/>
          </a:p>
        </p:txBody>
      </p:sp>
      <p:sp>
        <p:nvSpPr>
          <p:cNvPr id="5" name="Footer Placeholder 4">
            <a:extLst>
              <a:ext uri="{FF2B5EF4-FFF2-40B4-BE49-F238E27FC236}">
                <a16:creationId xmlns:a16="http://schemas.microsoft.com/office/drawing/2014/main" id="{A4B2584D-4F1C-3C0D-CAB0-F5734C523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3E57A1-5F56-EF8D-901D-C78C59431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E7D29-CA28-4698-A77A-27708E07B1E9}" type="slidenum">
              <a:rPr lang="en-US" smtClean="0"/>
              <a:t>‹#›</a:t>
            </a:fld>
            <a:endParaRPr lang="en-US"/>
          </a:p>
        </p:txBody>
      </p:sp>
    </p:spTree>
    <p:extLst>
      <p:ext uri="{BB962C8B-B14F-4D97-AF65-F5344CB8AC3E}">
        <p14:creationId xmlns:p14="http://schemas.microsoft.com/office/powerpoint/2010/main" val="416783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dfg.alaska.gov/index.cfm?adfg=fishingpathologylab.main"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10.jfif"/><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dfg.alaska.gov/index.cfm?adfg=fishingpathologylab.main"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457200"/>
            <a:ext cx="13487400" cy="4286251"/>
          </a:xfrm>
        </p:spPr>
        <p:txBody>
          <a:bodyPr>
            <a:normAutofit/>
          </a:bodyPr>
          <a:lstStyle/>
          <a:p>
            <a:pPr>
              <a:lnSpc>
                <a:spcPct val="150000"/>
              </a:lnSpc>
              <a:spcBef>
                <a:spcPts val="600"/>
              </a:spcBef>
              <a:spcAft>
                <a:spcPts val="600"/>
              </a:spcAft>
              <a:defRPr/>
            </a:pPr>
            <a:r>
              <a:rPr lang="en-US" sz="4800" b="1" dirty="0">
                <a:solidFill>
                  <a:srgbClr val="FFFF00"/>
                </a:solidFill>
                <a:latin typeface="Verdana" panose="020B0604030504040204" pitchFamily="34" charset="0"/>
                <a:ea typeface="Verdana" panose="020B0604030504040204" pitchFamily="34" charset="0"/>
              </a:rPr>
              <a:t>ADF&amp;G’s Fish Pathology Program:</a:t>
            </a:r>
            <a:br>
              <a:rPr lang="en-US" sz="4800" b="1" dirty="0">
                <a:solidFill>
                  <a:srgbClr val="FFFF00"/>
                </a:solidFill>
                <a:latin typeface="Verdana" panose="020B0604030504040204" pitchFamily="34" charset="0"/>
                <a:ea typeface="Verdana" panose="020B0604030504040204" pitchFamily="34" charset="0"/>
              </a:rPr>
            </a:br>
            <a:r>
              <a:rPr lang="en-US" b="1" i="1" u="sng" dirty="0">
                <a:latin typeface="Verdana" panose="020B0604030504040204" pitchFamily="34" charset="0"/>
                <a:ea typeface="Verdana" panose="020B0604030504040204" pitchFamily="34" charset="0"/>
              </a:rPr>
              <a:t>Protecting Alaska’s Finfish &amp; Shellfish Resources from Diseases</a:t>
            </a:r>
          </a:p>
        </p:txBody>
      </p:sp>
      <p:sp>
        <p:nvSpPr>
          <p:cNvPr id="3075" name="Rectangle 3"/>
          <p:cNvSpPr>
            <a:spLocks noGrp="1" noChangeArrowheads="1"/>
          </p:cNvSpPr>
          <p:nvPr>
            <p:ph type="subTitle" idx="1"/>
          </p:nvPr>
        </p:nvSpPr>
        <p:spPr>
          <a:xfrm>
            <a:off x="838200" y="4495800"/>
            <a:ext cx="10342880" cy="1238448"/>
          </a:xfrm>
        </p:spPr>
        <p:txBody>
          <a:bodyPr>
            <a:normAutofit/>
          </a:bodyPr>
          <a:lstStyle/>
          <a:p>
            <a:pPr eaLnBrk="1" hangingPunct="1"/>
            <a:r>
              <a:rPr lang="en-US" altLang="en-US" sz="2800" dirty="0">
                <a:latin typeface="Verdana" panose="020B0604030504040204" pitchFamily="34" charset="0"/>
                <a:ea typeface="Verdana" panose="020B0604030504040204" pitchFamily="34" charset="0"/>
              </a:rPr>
              <a:t>Dr. Jayde (Jay-Dee) Ferguson, </a:t>
            </a:r>
          </a:p>
          <a:p>
            <a:pPr eaLnBrk="1" hangingPunct="1"/>
            <a:r>
              <a:rPr lang="en-US" altLang="en-US" sz="2800" dirty="0">
                <a:latin typeface="Verdana" panose="020B0604030504040204" pitchFamily="34" charset="0"/>
                <a:ea typeface="Verdana" panose="020B0604030504040204" pitchFamily="34" charset="0"/>
              </a:rPr>
              <a:t>Fish Pathologist, ADF&amp;G</a:t>
            </a:r>
          </a:p>
        </p:txBody>
      </p:sp>
      <p:pic>
        <p:nvPicPr>
          <p:cNvPr id="3076" name="Picture 4" descr="V:\CLIPART\ADFG logo\ADFGcmyksmall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629657"/>
            <a:ext cx="3195320" cy="319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AI-generated content may be incorrect.">
            <a:extLst>
              <a:ext uri="{FF2B5EF4-FFF2-40B4-BE49-F238E27FC236}">
                <a16:creationId xmlns:a16="http://schemas.microsoft.com/office/drawing/2014/main" id="{E27FD61F-59C1-EE4E-F391-8C779A324B5F}"/>
              </a:ext>
            </a:extLst>
          </p:cNvPr>
          <p:cNvPicPr>
            <a:picLocks noChangeAspect="1"/>
          </p:cNvPicPr>
          <p:nvPr/>
        </p:nvPicPr>
        <p:blipFill>
          <a:blip r:embed="rId3">
            <a:extLst>
              <a:ext uri="{28A0092B-C50C-407E-A947-70E740481C1C}">
                <a14:useLocalDpi xmlns:a14="http://schemas.microsoft.com/office/drawing/2010/main" val="0"/>
              </a:ext>
            </a:extLst>
          </a:blip>
          <a:srcRect l="16667" r="16667" b="-1852"/>
          <a:stretch/>
        </p:blipFill>
        <p:spPr>
          <a:xfrm>
            <a:off x="8757920" y="3586257"/>
            <a:ext cx="3357880" cy="3297918"/>
          </a:xfrm>
          <a:prstGeom prst="rect">
            <a:avLst/>
          </a:prstGeom>
        </p:spPr>
      </p:pic>
    </p:spTree>
    <p:extLst>
      <p:ext uri="{BB962C8B-B14F-4D97-AF65-F5344CB8AC3E}">
        <p14:creationId xmlns:p14="http://schemas.microsoft.com/office/powerpoint/2010/main" val="63144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BA0A7-1774-C77E-0C93-A97E0A6ED3B0}"/>
              </a:ext>
            </a:extLst>
          </p:cNvPr>
          <p:cNvPicPr>
            <a:picLocks noChangeAspect="1"/>
          </p:cNvPicPr>
          <p:nvPr/>
        </p:nvPicPr>
        <p:blipFill>
          <a:blip r:embed="rId3"/>
          <a:stretch>
            <a:fillRect/>
          </a:stretch>
        </p:blipFill>
        <p:spPr>
          <a:xfrm>
            <a:off x="399620" y="3690339"/>
            <a:ext cx="4146639" cy="2476660"/>
          </a:xfrm>
          <a:prstGeom prst="rect">
            <a:avLst/>
          </a:prstGeom>
        </p:spPr>
      </p:pic>
      <p:sp>
        <p:nvSpPr>
          <p:cNvPr id="3" name="TextBox 2">
            <a:extLst>
              <a:ext uri="{FF2B5EF4-FFF2-40B4-BE49-F238E27FC236}">
                <a16:creationId xmlns:a16="http://schemas.microsoft.com/office/drawing/2014/main" id="{EAE70126-B5A2-0A53-3C28-DF7DEF8B5AAF}"/>
              </a:ext>
            </a:extLst>
          </p:cNvPr>
          <p:cNvSpPr txBox="1"/>
          <p:nvPr/>
        </p:nvSpPr>
        <p:spPr>
          <a:xfrm>
            <a:off x="1926077" y="214009"/>
            <a:ext cx="8949446" cy="70788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Local and Western Knowledge</a:t>
            </a:r>
          </a:p>
        </p:txBody>
      </p:sp>
      <p:pic>
        <p:nvPicPr>
          <p:cNvPr id="4" name="Picture 3" descr="A person holding a rose&#10;&#10;Description automatically generated with low confidence">
            <a:extLst>
              <a:ext uri="{FF2B5EF4-FFF2-40B4-BE49-F238E27FC236}">
                <a16:creationId xmlns:a16="http://schemas.microsoft.com/office/drawing/2014/main" id="{17373319-AABB-ACBA-7B64-4930B6CF6F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9267" y="1258322"/>
            <a:ext cx="1667169" cy="2222893"/>
          </a:xfrm>
          <a:prstGeom prst="rect">
            <a:avLst/>
          </a:prstGeom>
          <a:ln w="28575">
            <a:solidFill>
              <a:schemeClr val="tx1"/>
            </a:solidFill>
          </a:ln>
        </p:spPr>
      </p:pic>
      <p:pic>
        <p:nvPicPr>
          <p:cNvPr id="5" name="Picture 4">
            <a:extLst>
              <a:ext uri="{FF2B5EF4-FFF2-40B4-BE49-F238E27FC236}">
                <a16:creationId xmlns:a16="http://schemas.microsoft.com/office/drawing/2014/main" id="{E60245CF-3314-4FC4-C012-A93ED5B42A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11244" y="3684823"/>
            <a:ext cx="1781136" cy="1999159"/>
          </a:xfrm>
          <a:prstGeom prst="rect">
            <a:avLst/>
          </a:prstGeom>
          <a:ln w="25400">
            <a:solidFill>
              <a:schemeClr val="tx1"/>
            </a:solidFill>
          </a:ln>
        </p:spPr>
      </p:pic>
      <p:sp>
        <p:nvSpPr>
          <p:cNvPr id="6" name="TextBox 5">
            <a:extLst>
              <a:ext uri="{FF2B5EF4-FFF2-40B4-BE49-F238E27FC236}">
                <a16:creationId xmlns:a16="http://schemas.microsoft.com/office/drawing/2014/main" id="{85C102E1-99C3-C235-3E46-B396A4AD6920}"/>
              </a:ext>
            </a:extLst>
          </p:cNvPr>
          <p:cNvSpPr txBox="1"/>
          <p:nvPr/>
        </p:nvSpPr>
        <p:spPr>
          <a:xfrm>
            <a:off x="7689267" y="950545"/>
            <a:ext cx="20302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visible infection</a:t>
            </a:r>
          </a:p>
        </p:txBody>
      </p:sp>
      <p:sp>
        <p:nvSpPr>
          <p:cNvPr id="7" name="TextBox 6">
            <a:extLst>
              <a:ext uri="{FF2B5EF4-FFF2-40B4-BE49-F238E27FC236}">
                <a16:creationId xmlns:a16="http://schemas.microsoft.com/office/drawing/2014/main" id="{F53A33D8-5BCA-EDA0-4AF5-982528D3CBDD}"/>
              </a:ext>
            </a:extLst>
          </p:cNvPr>
          <p:cNvSpPr txBox="1"/>
          <p:nvPr/>
        </p:nvSpPr>
        <p:spPr>
          <a:xfrm>
            <a:off x="9860399" y="3326259"/>
            <a:ext cx="20302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Visible infection</a:t>
            </a:r>
          </a:p>
        </p:txBody>
      </p:sp>
      <p:sp>
        <p:nvSpPr>
          <p:cNvPr id="11" name="TextBox 10">
            <a:extLst>
              <a:ext uri="{FF2B5EF4-FFF2-40B4-BE49-F238E27FC236}">
                <a16:creationId xmlns:a16="http://schemas.microsoft.com/office/drawing/2014/main" id="{A9F1A93A-180A-C136-0C53-74E303783E8A}"/>
              </a:ext>
            </a:extLst>
          </p:cNvPr>
          <p:cNvSpPr txBox="1"/>
          <p:nvPr/>
        </p:nvSpPr>
        <p:spPr>
          <a:xfrm>
            <a:off x="983164" y="1389485"/>
            <a:ext cx="2835564" cy="584775"/>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Salmon infected in the marine environment</a:t>
            </a:r>
          </a:p>
        </p:txBody>
      </p:sp>
      <p:pic>
        <p:nvPicPr>
          <p:cNvPr id="12" name="Picture 11">
            <a:extLst>
              <a:ext uri="{FF2B5EF4-FFF2-40B4-BE49-F238E27FC236}">
                <a16:creationId xmlns:a16="http://schemas.microsoft.com/office/drawing/2014/main" id="{1E30D055-D5B7-BD83-2A63-AE990668D36A}"/>
              </a:ext>
            </a:extLst>
          </p:cNvPr>
          <p:cNvPicPr>
            <a:picLocks noChangeAspect="1"/>
          </p:cNvPicPr>
          <p:nvPr/>
        </p:nvPicPr>
        <p:blipFill>
          <a:blip r:embed="rId6"/>
          <a:stretch>
            <a:fillRect/>
          </a:stretch>
        </p:blipFill>
        <p:spPr>
          <a:xfrm>
            <a:off x="681194" y="2190260"/>
            <a:ext cx="2985681" cy="1238740"/>
          </a:xfrm>
          <a:prstGeom prst="rect">
            <a:avLst/>
          </a:prstGeom>
        </p:spPr>
      </p:pic>
      <p:sp>
        <p:nvSpPr>
          <p:cNvPr id="13" name="TextBox 12">
            <a:extLst>
              <a:ext uri="{FF2B5EF4-FFF2-40B4-BE49-F238E27FC236}">
                <a16:creationId xmlns:a16="http://schemas.microsoft.com/office/drawing/2014/main" id="{7C35D1E5-43F8-3869-D4E8-F77B3B9B6DA8}"/>
              </a:ext>
            </a:extLst>
          </p:cNvPr>
          <p:cNvSpPr txBox="1"/>
          <p:nvPr/>
        </p:nvSpPr>
        <p:spPr>
          <a:xfrm>
            <a:off x="4546042" y="2058441"/>
            <a:ext cx="2835564" cy="1077218"/>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Infected fish enter river, but most are not yet diseased. Only lab tests can detect lightly infected fish in the lower river.</a:t>
            </a:r>
          </a:p>
        </p:txBody>
      </p:sp>
      <p:sp>
        <p:nvSpPr>
          <p:cNvPr id="14" name="TextBox 13">
            <a:extLst>
              <a:ext uri="{FF2B5EF4-FFF2-40B4-BE49-F238E27FC236}">
                <a16:creationId xmlns:a16="http://schemas.microsoft.com/office/drawing/2014/main" id="{727C3315-0F85-3CBB-69AD-4573CDF0C91E}"/>
              </a:ext>
            </a:extLst>
          </p:cNvPr>
          <p:cNvSpPr txBox="1"/>
          <p:nvPr/>
        </p:nvSpPr>
        <p:spPr>
          <a:xfrm>
            <a:off x="4693166" y="3684823"/>
            <a:ext cx="4869481" cy="1446550"/>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Disease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600" dirty="0">
                <a:solidFill>
                  <a:prstClr val="black"/>
                </a:solidFill>
                <a:latin typeface="Calibri" panose="020F0502020204030204"/>
              </a:rPr>
              <a:t>appears to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peak midriver with </a:t>
            </a:r>
            <a:r>
              <a:rPr lang="en-US" sz="1600" dirty="0">
                <a:solidFill>
                  <a:prstClr val="black"/>
                </a:solidFill>
                <a:latin typeface="Calibri" panose="020F0502020204030204"/>
              </a:rPr>
              <a:t>visible white spots in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heart and muscle.</a:t>
            </a:r>
            <a:r>
              <a:rPr kumimoji="0" lang="en-US" sz="16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Disease</a:t>
            </a:r>
            <a:r>
              <a:rPr kumimoji="0" lang="en-US" sz="1600" b="0" i="0" u="none" strike="noStrike" kern="1200" cap="none" spc="0" normalizeH="0" noProof="0" dirty="0">
                <a:ln>
                  <a:noFill/>
                </a:ln>
                <a:solidFill>
                  <a:prstClr val="black"/>
                </a:solidFill>
                <a:effectLst/>
                <a:uLnTx/>
                <a:uFillTx/>
                <a:latin typeface="Calibri" panose="020F0502020204030204"/>
                <a:ea typeface="+mn-ea"/>
                <a:cs typeface="+mn-cs"/>
              </a:rPr>
              <a:t> progresses with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migration.</a:t>
            </a:r>
            <a:r>
              <a:rPr kumimoji="0" lang="en-US" sz="1600" b="0" i="0" u="none" strike="noStrike" kern="1200" cap="none" spc="0" normalizeH="0" noProof="0" dirty="0">
                <a:ln>
                  <a:noFill/>
                </a:ln>
                <a:solidFill>
                  <a:prstClr val="black"/>
                </a:solidFill>
                <a:effectLst/>
                <a:uLnTx/>
                <a:uFillTx/>
                <a:latin typeface="Calibri" panose="020F0502020204030204"/>
                <a:ea typeface="+mn-ea"/>
                <a:cs typeface="+mn-cs"/>
              </a:rPr>
              <a:t> Fish may survive mild</a:t>
            </a:r>
            <a:r>
              <a:rPr lang="en-US" sz="1600" dirty="0">
                <a:solidFill>
                  <a:prstClr val="black"/>
                </a:solidFill>
                <a:latin typeface="Calibri" panose="020F0502020204030204"/>
              </a:rPr>
              <a:t> infections, but high burden and severe disease are fatal. Stress is an important factor.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5C373AE-6197-C31B-866E-6079BF2CDE77}"/>
              </a:ext>
            </a:extLst>
          </p:cNvPr>
          <p:cNvSpPr txBox="1"/>
          <p:nvPr/>
        </p:nvSpPr>
        <p:spPr>
          <a:xfrm>
            <a:off x="4994856" y="5334243"/>
            <a:ext cx="4869481" cy="584775"/>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Upriver fishermen report harvested Chinook rarely have visible signs of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Ichthyophonus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heart or flesh</a:t>
            </a:r>
          </a:p>
        </p:txBody>
      </p:sp>
      <p:sp>
        <p:nvSpPr>
          <p:cNvPr id="16" name="TextBox 15">
            <a:extLst>
              <a:ext uri="{FF2B5EF4-FFF2-40B4-BE49-F238E27FC236}">
                <a16:creationId xmlns:a16="http://schemas.microsoft.com/office/drawing/2014/main" id="{9AE5325E-81EC-485D-DDC5-4191CF6A65CD}"/>
              </a:ext>
            </a:extLst>
          </p:cNvPr>
          <p:cNvSpPr txBox="1"/>
          <p:nvPr/>
        </p:nvSpPr>
        <p:spPr>
          <a:xfrm>
            <a:off x="6922899" y="6121889"/>
            <a:ext cx="4869481" cy="584775"/>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Lack of heavily infected fish in the upper river suggest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route mortality occurred downriver.</a:t>
            </a:r>
          </a:p>
        </p:txBody>
      </p:sp>
    </p:spTree>
    <p:extLst>
      <p:ext uri="{BB962C8B-B14F-4D97-AF65-F5344CB8AC3E}">
        <p14:creationId xmlns:p14="http://schemas.microsoft.com/office/powerpoint/2010/main" val="290327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3145ED-E572-4CD7-4392-654738F980D3}"/>
              </a:ext>
            </a:extLst>
          </p:cNvPr>
          <p:cNvSpPr txBox="1"/>
          <p:nvPr/>
        </p:nvSpPr>
        <p:spPr>
          <a:xfrm>
            <a:off x="688340" y="91499"/>
            <a:ext cx="10815320" cy="707886"/>
          </a:xfrm>
          <a:prstGeom prst="rect">
            <a:avLst/>
          </a:prstGeom>
          <a:noFill/>
          <a:ln>
            <a:solidFill>
              <a:schemeClr val="tx1"/>
            </a:solidFill>
          </a:ln>
        </p:spPr>
        <p:txBody>
          <a:bodyPr wrap="square" rtlCol="0">
            <a:spAutoFit/>
          </a:bodyPr>
          <a:lstStyle/>
          <a:p>
            <a:pPr algn="ctr"/>
            <a:r>
              <a:rPr lang="en-US" sz="4000" dirty="0">
                <a:latin typeface="Arial" panose="020B0604020202020204" pitchFamily="34" charset="0"/>
                <a:cs typeface="Arial" panose="020B0604020202020204" pitchFamily="34" charset="0"/>
              </a:rPr>
              <a:t>YRDFA Spring &amp; Fall 2023 News Articles </a:t>
            </a:r>
          </a:p>
        </p:txBody>
      </p:sp>
      <p:sp>
        <p:nvSpPr>
          <p:cNvPr id="13" name="TextBox 12">
            <a:extLst>
              <a:ext uri="{FF2B5EF4-FFF2-40B4-BE49-F238E27FC236}">
                <a16:creationId xmlns:a16="http://schemas.microsoft.com/office/drawing/2014/main" id="{D42A8750-1B1A-644E-8F33-EF83A63B13C3}"/>
              </a:ext>
            </a:extLst>
          </p:cNvPr>
          <p:cNvSpPr txBox="1"/>
          <p:nvPr/>
        </p:nvSpPr>
        <p:spPr>
          <a:xfrm>
            <a:off x="118619" y="-912812"/>
            <a:ext cx="11783629" cy="338554"/>
          </a:xfrm>
          <a:prstGeom prst="rect">
            <a:avLst/>
          </a:prstGeom>
          <a:noFill/>
        </p:spPr>
        <p:txBody>
          <a:bodyPr wrap="square">
            <a:spAutoFit/>
          </a:bodyPr>
          <a:lstStyle/>
          <a:p>
            <a:pPr marL="0" marR="0">
              <a:spcBef>
                <a:spcPts val="0"/>
              </a:spcBef>
              <a:spcAft>
                <a:spcPts val="0"/>
              </a:spcAf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x</a:t>
            </a:r>
          </a:p>
        </p:txBody>
      </p:sp>
      <p:pic>
        <p:nvPicPr>
          <p:cNvPr id="10" name="Picture 9">
            <a:extLst>
              <a:ext uri="{FF2B5EF4-FFF2-40B4-BE49-F238E27FC236}">
                <a16:creationId xmlns:a16="http://schemas.microsoft.com/office/drawing/2014/main" id="{CE56DE63-26D4-9A80-4B1B-B375858CB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0" y="960132"/>
            <a:ext cx="4806838" cy="6036000"/>
          </a:xfrm>
          <a:prstGeom prst="rect">
            <a:avLst/>
          </a:prstGeom>
        </p:spPr>
      </p:pic>
      <p:sp>
        <p:nvSpPr>
          <p:cNvPr id="3" name="Slide Number Placeholder 2">
            <a:extLst>
              <a:ext uri="{FF2B5EF4-FFF2-40B4-BE49-F238E27FC236}">
                <a16:creationId xmlns:a16="http://schemas.microsoft.com/office/drawing/2014/main" id="{2688C9D7-4595-36E4-CA0A-191CFF1F49D9}"/>
              </a:ext>
            </a:extLst>
          </p:cNvPr>
          <p:cNvSpPr>
            <a:spLocks noGrp="1"/>
          </p:cNvSpPr>
          <p:nvPr>
            <p:ph type="sldNum" sz="quarter" idx="12"/>
          </p:nvPr>
        </p:nvSpPr>
        <p:spPr/>
        <p:txBody>
          <a:bodyPr/>
          <a:lstStyle/>
          <a:p>
            <a:fld id="{993E7D29-CA28-4698-A77A-27708E07B1E9}" type="slidenum">
              <a:rPr lang="en-US" smtClean="0"/>
              <a:t>11</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573259"/>
            <a:ext cx="5188217" cy="5264421"/>
          </a:xfrm>
          <a:prstGeom prst="rect">
            <a:avLst/>
          </a:prstGeom>
        </p:spPr>
      </p:pic>
      <p:pic>
        <p:nvPicPr>
          <p:cNvPr id="7" name="Picture 6">
            <a:extLst>
              <a:ext uri="{FF2B5EF4-FFF2-40B4-BE49-F238E27FC236}">
                <a16:creationId xmlns:a16="http://schemas.microsoft.com/office/drawing/2014/main" id="{EBD80086-4B9F-D0CB-4180-56DE6B9BE1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 y="1981200"/>
            <a:ext cx="3753579" cy="5004772"/>
          </a:xfrm>
          <a:prstGeom prst="rect">
            <a:avLst/>
          </a:prstGeom>
          <a:ln>
            <a:solidFill>
              <a:schemeClr val="tx1"/>
            </a:solidFill>
          </a:ln>
        </p:spPr>
      </p:pic>
    </p:spTree>
    <p:extLst>
      <p:ext uri="{BB962C8B-B14F-4D97-AF65-F5344CB8AC3E}">
        <p14:creationId xmlns:p14="http://schemas.microsoft.com/office/powerpoint/2010/main" val="405487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EBAEFE-477A-FC1B-6179-8C81997DD6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2094" y="1765676"/>
            <a:ext cx="1749427" cy="1736906"/>
          </a:xfrm>
          <a:prstGeom prst="rect">
            <a:avLst/>
          </a:prstGeom>
        </p:spPr>
      </p:pic>
      <p:sp>
        <p:nvSpPr>
          <p:cNvPr id="2" name="TextBox 1">
            <a:extLst>
              <a:ext uri="{FF2B5EF4-FFF2-40B4-BE49-F238E27FC236}">
                <a16:creationId xmlns:a16="http://schemas.microsoft.com/office/drawing/2014/main" id="{C23145ED-E572-4CD7-4392-654738F980D3}"/>
              </a:ext>
            </a:extLst>
          </p:cNvPr>
          <p:cNvSpPr txBox="1"/>
          <p:nvPr/>
        </p:nvSpPr>
        <p:spPr>
          <a:xfrm>
            <a:off x="688340" y="91499"/>
            <a:ext cx="10815320" cy="1323439"/>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Together to Monitor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Yukon River Salmon </a:t>
            </a:r>
          </a:p>
        </p:txBody>
      </p:sp>
      <p:sp>
        <p:nvSpPr>
          <p:cNvPr id="10" name="TextBox 9">
            <a:extLst>
              <a:ext uri="{FF2B5EF4-FFF2-40B4-BE49-F238E27FC236}">
                <a16:creationId xmlns:a16="http://schemas.microsoft.com/office/drawing/2014/main" id="{A803C61C-B055-6ABE-4AC3-C4BE4A0E23E8}"/>
              </a:ext>
            </a:extLst>
          </p:cNvPr>
          <p:cNvSpPr txBox="1"/>
          <p:nvPr/>
        </p:nvSpPr>
        <p:spPr>
          <a:xfrm>
            <a:off x="507890" y="1645820"/>
            <a:ext cx="7624655" cy="4401205"/>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Community engagement</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Ichthyophonus</a:t>
            </a:r>
            <a:r>
              <a:rPr kumimoji="0" lang="en-US" sz="28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2800" b="0" u="none" strike="noStrike" kern="12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River, marine, lab studies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Non-lethal </a:t>
            </a:r>
            <a:r>
              <a:rPr lang="en-US" sz="2800" i="1" dirty="0" err="1">
                <a:latin typeface="Arial" panose="020B0604020202020204" pitchFamily="34" charset="0"/>
                <a:cs typeface="Arial" panose="020B0604020202020204" pitchFamily="34" charset="0"/>
              </a:rPr>
              <a:t>Ichthyophonus</a:t>
            </a:r>
            <a:r>
              <a:rPr lang="en-US" sz="2800" dirty="0">
                <a:latin typeface="Arial" panose="020B0604020202020204" pitchFamily="34" charset="0"/>
                <a:cs typeface="Arial" panose="020B0604020202020204" pitchFamily="34" charset="0"/>
              </a:rPr>
              <a:t> method develop</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Other disease and health </a:t>
            </a:r>
            <a:r>
              <a:rPr lang="en-US" sz="2800" dirty="0">
                <a:latin typeface="Arial" panose="020B0604020202020204" pitchFamily="34" charset="0"/>
                <a:ea typeface="Times New Roman" panose="02020603050405020304" pitchFamily="18" charset="0"/>
                <a:cs typeface="Arial" panose="020B0604020202020204" pitchFamily="34" charset="0"/>
              </a:rPr>
              <a:t>screenings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Radio telemetry studies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Thiamine deficiency studies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Fecundity </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Heat stress</a:t>
            </a:r>
            <a:endParaRPr lang="en-US" sz="400" dirty="0">
              <a:latin typeface="Arial" panose="020B0604020202020204" pitchFamily="34" charset="0"/>
              <a:cs typeface="Arial"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Paralytic shellfish </a:t>
            </a:r>
            <a:r>
              <a:rPr kumimoji="0" lang="en-US" sz="28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toxins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Heart stress</a:t>
            </a:r>
          </a:p>
        </p:txBody>
      </p:sp>
      <p:pic>
        <p:nvPicPr>
          <p:cNvPr id="5" name="Picture 2">
            <a:extLst>
              <a:ext uri="{FF2B5EF4-FFF2-40B4-BE49-F238E27FC236}">
                <a16:creationId xmlns:a16="http://schemas.microsoft.com/office/drawing/2014/main" id="{E038C21D-43EA-F633-DF5F-AA7C14ABF3A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1317" y="1768805"/>
            <a:ext cx="1388815" cy="165828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931F66B5-CA68-D9BD-AAF6-31EE6716B69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79138" y="4106489"/>
            <a:ext cx="2319870" cy="8554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AF Brand Design Guidelines | University Relations">
            <a:extLst>
              <a:ext uri="{FF2B5EF4-FFF2-40B4-BE49-F238E27FC236}">
                <a16:creationId xmlns:a16="http://schemas.microsoft.com/office/drawing/2014/main" id="{B3BBA900-0F55-693E-E9A3-7575BB8718C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201434" y="3502582"/>
            <a:ext cx="2081710" cy="20817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niversity of Waterloo Logo Meaning, PNG &amp; Vector - Mrvian">
            <a:extLst>
              <a:ext uri="{FF2B5EF4-FFF2-40B4-BE49-F238E27FC236}">
                <a16:creationId xmlns:a16="http://schemas.microsoft.com/office/drawing/2014/main" id="{9389DB4B-01D6-B5F3-C185-716D6D945BF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66417" y="5618226"/>
            <a:ext cx="3049232" cy="8575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2D1A11-4558-AAE2-8670-FCDB10022AE5}"/>
              </a:ext>
            </a:extLst>
          </p:cNvPr>
          <p:cNvSpPr txBox="1"/>
          <p:nvPr/>
        </p:nvSpPr>
        <p:spPr>
          <a:xfrm>
            <a:off x="144019" y="-1090528"/>
            <a:ext cx="1178362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Opportunity to ENGAGE the scientific community as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FWS and ADFG initiated study and decision to lethally sample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 gain most benefit, small organ or tissue samples taken for various studies before fish were distributed to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One of largest collective efforts to understand Yukon River Chinook salmon</a:t>
            </a:r>
          </a:p>
        </p:txBody>
      </p:sp>
      <p:pic>
        <p:nvPicPr>
          <p:cNvPr id="4" name="Picture 3">
            <a:extLst>
              <a:ext uri="{FF2B5EF4-FFF2-40B4-BE49-F238E27FC236}">
                <a16:creationId xmlns:a16="http://schemas.microsoft.com/office/drawing/2014/main" id="{066A567C-6BF5-6B46-A3CD-4374E20077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60280" y="3502582"/>
            <a:ext cx="2243901" cy="1654943"/>
          </a:xfrm>
          <a:prstGeom prst="rect">
            <a:avLst/>
          </a:prstGeom>
        </p:spPr>
      </p:pic>
      <p:pic>
        <p:nvPicPr>
          <p:cNvPr id="17" name="Graphic 16">
            <a:extLst>
              <a:ext uri="{FF2B5EF4-FFF2-40B4-BE49-F238E27FC236}">
                <a16:creationId xmlns:a16="http://schemas.microsoft.com/office/drawing/2014/main" id="{8FFD3B1B-4922-AA26-AAF1-4333897D43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21638" y="5505108"/>
            <a:ext cx="2857500" cy="952500"/>
          </a:xfrm>
          <a:prstGeom prst="rect">
            <a:avLst/>
          </a:prstGeom>
        </p:spPr>
      </p:pic>
    </p:spTree>
    <p:extLst>
      <p:ext uri="{BB962C8B-B14F-4D97-AF65-F5344CB8AC3E}">
        <p14:creationId xmlns:p14="http://schemas.microsoft.com/office/powerpoint/2010/main" val="187876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0972800" cy="1143000"/>
          </a:xfrm>
        </p:spPr>
        <p:txBody>
          <a:bodyPr>
            <a:normAutofit/>
          </a:bodyPr>
          <a:lstStyle/>
          <a:p>
            <a:r>
              <a:rPr lang="en-US" sz="6000" b="1" dirty="0">
                <a:solidFill>
                  <a:srgbClr val="FFC000"/>
                </a:solidFill>
              </a:rPr>
              <a:t>“Pus-pocket” Discussion</a:t>
            </a:r>
          </a:p>
        </p:txBody>
      </p:sp>
      <p:sp>
        <p:nvSpPr>
          <p:cNvPr id="3" name="Content Placeholder 2"/>
          <p:cNvSpPr>
            <a:spLocks noGrp="1"/>
          </p:cNvSpPr>
          <p:nvPr>
            <p:ph idx="1"/>
          </p:nvPr>
        </p:nvSpPr>
        <p:spPr>
          <a:xfrm>
            <a:off x="228600" y="1143000"/>
            <a:ext cx="12496800" cy="6172200"/>
          </a:xfrm>
        </p:spPr>
        <p:txBody>
          <a:bodyPr>
            <a:normAutofit/>
          </a:bodyPr>
          <a:lstStyle/>
          <a:p>
            <a:pPr defTabSz="457200">
              <a:spcBef>
                <a:spcPts val="900"/>
              </a:spcBef>
              <a:spcAft>
                <a:spcPts val="900"/>
              </a:spcAft>
              <a:buClr>
                <a:srgbClr val="FFFF00"/>
              </a:buClr>
              <a:buFontTx/>
              <a:buChar char="-"/>
            </a:pPr>
            <a:r>
              <a:rPr lang="en-US" altLang="en-US" sz="3600" dirty="0">
                <a:solidFill>
                  <a:srgbClr val="FFFF00"/>
                </a:solidFill>
              </a:rPr>
              <a:t>Statewide database </a:t>
            </a:r>
          </a:p>
          <a:p>
            <a:pPr lvl="1" defTabSz="457200">
              <a:spcBef>
                <a:spcPts val="900"/>
              </a:spcBef>
              <a:spcAft>
                <a:spcPts val="900"/>
              </a:spcAft>
              <a:buClr>
                <a:srgbClr val="FFFF00"/>
              </a:buClr>
              <a:buFontTx/>
              <a:buChar char="-"/>
            </a:pPr>
            <a:r>
              <a:rPr lang="en-US" altLang="en-US" sz="3200" dirty="0"/>
              <a:t>Earliest reference on file is 1996, not present in sample</a:t>
            </a:r>
          </a:p>
          <a:p>
            <a:pPr lvl="1" defTabSz="457200">
              <a:spcBef>
                <a:spcPts val="900"/>
              </a:spcBef>
              <a:spcAft>
                <a:spcPts val="900"/>
              </a:spcAft>
              <a:buClr>
                <a:srgbClr val="FFFF00"/>
              </a:buClr>
              <a:buFontTx/>
              <a:buChar char="-"/>
            </a:pPr>
            <a:r>
              <a:rPr lang="en-US" altLang="en-US" sz="3200" dirty="0"/>
              <a:t>Subsequent reports indicate likely </a:t>
            </a:r>
            <a:r>
              <a:rPr lang="en-US" altLang="en-US" sz="3200" i="1" dirty="0" err="1"/>
              <a:t>Ichthyophonus</a:t>
            </a:r>
            <a:r>
              <a:rPr lang="en-US" altLang="en-US" sz="3200" dirty="0"/>
              <a:t> or </a:t>
            </a:r>
            <a:r>
              <a:rPr lang="en-US" altLang="en-US" sz="3200" i="1" dirty="0" err="1"/>
              <a:t>Henneguya</a:t>
            </a:r>
            <a:endParaRPr lang="en-US" altLang="en-US" sz="3200" i="1" dirty="0"/>
          </a:p>
          <a:p>
            <a:pPr lvl="2" defTabSz="457200">
              <a:spcBef>
                <a:spcPts val="900"/>
              </a:spcBef>
              <a:spcAft>
                <a:spcPts val="900"/>
              </a:spcAft>
              <a:buClr>
                <a:srgbClr val="FFFF00"/>
              </a:buClr>
              <a:buFontTx/>
              <a:buChar char="-"/>
            </a:pPr>
            <a:r>
              <a:rPr lang="en-US" altLang="en-US" sz="2800" dirty="0"/>
              <a:t>“White pustules”</a:t>
            </a:r>
          </a:p>
          <a:p>
            <a:pPr defTabSz="457200">
              <a:spcBef>
                <a:spcPts val="900"/>
              </a:spcBef>
              <a:spcAft>
                <a:spcPts val="900"/>
              </a:spcAft>
              <a:buClr>
                <a:srgbClr val="FFFF00"/>
              </a:buClr>
              <a:buFontTx/>
              <a:buChar char="-"/>
            </a:pPr>
            <a:r>
              <a:rPr lang="en-US" altLang="en-US" sz="3600" dirty="0">
                <a:solidFill>
                  <a:srgbClr val="FFFF00"/>
                </a:solidFill>
              </a:rPr>
              <a:t>Catherine </a:t>
            </a:r>
            <a:r>
              <a:rPr lang="en-US" altLang="en-US" sz="3600" dirty="0" err="1">
                <a:solidFill>
                  <a:srgbClr val="FFFF00"/>
                </a:solidFill>
              </a:rPr>
              <a:t>Montcrieff’s</a:t>
            </a:r>
            <a:r>
              <a:rPr lang="en-US" altLang="en-US" sz="3600" dirty="0">
                <a:solidFill>
                  <a:srgbClr val="FFFF00"/>
                </a:solidFill>
              </a:rPr>
              <a:t>, YRDFA, interview work- </a:t>
            </a:r>
          </a:p>
          <a:p>
            <a:pPr lvl="1" defTabSz="457200">
              <a:spcBef>
                <a:spcPts val="900"/>
              </a:spcBef>
              <a:spcAft>
                <a:spcPts val="900"/>
              </a:spcAft>
              <a:buClr>
                <a:srgbClr val="FFFF00"/>
              </a:buClr>
              <a:buFontTx/>
              <a:buChar char="-"/>
            </a:pPr>
            <a:r>
              <a:rPr lang="en-US" altLang="en-US" sz="3200" dirty="0" err="1"/>
              <a:t>Emmonak</a:t>
            </a:r>
            <a:r>
              <a:rPr lang="en-US" altLang="en-US" sz="3200" dirty="0"/>
              <a:t>: first in 2018, yearly since</a:t>
            </a:r>
          </a:p>
          <a:p>
            <a:pPr lvl="1" defTabSz="457200">
              <a:spcBef>
                <a:spcPts val="900"/>
              </a:spcBef>
              <a:spcAft>
                <a:spcPts val="900"/>
              </a:spcAft>
              <a:buClr>
                <a:srgbClr val="FFFF00"/>
              </a:buClr>
              <a:buFontTx/>
              <a:buChar char="-"/>
            </a:pPr>
            <a:r>
              <a:rPr lang="en-US" altLang="en-US" sz="3200" dirty="0" err="1"/>
              <a:t>Alakanuk</a:t>
            </a:r>
            <a:r>
              <a:rPr lang="en-US" altLang="en-US" sz="3200" dirty="0"/>
              <a:t>: first 1980s Chinook &amp; chum and since 2000s</a:t>
            </a:r>
          </a:p>
          <a:p>
            <a:pPr lvl="2" defTabSz="457200">
              <a:spcBef>
                <a:spcPts val="900"/>
              </a:spcBef>
              <a:spcAft>
                <a:spcPts val="900"/>
              </a:spcAft>
              <a:buClr>
                <a:srgbClr val="FFFF00"/>
              </a:buClr>
              <a:buFontTx/>
              <a:buChar char="-"/>
            </a:pPr>
            <a:r>
              <a:rPr lang="en-US" altLang="en-US" sz="2800" dirty="0"/>
              <a:t>Also, </a:t>
            </a:r>
            <a:r>
              <a:rPr lang="en-US" altLang="en-US" sz="2800" u="sng" dirty="0"/>
              <a:t>soft flesh </a:t>
            </a:r>
            <a:r>
              <a:rPr lang="en-US" altLang="en-US" sz="2800" dirty="0"/>
              <a:t>in mid-1990s and since 2000s- something else?</a:t>
            </a:r>
            <a:endParaRPr lang="en-US" altLang="en-US" sz="3600" dirty="0"/>
          </a:p>
        </p:txBody>
      </p:sp>
    </p:spTree>
    <p:extLst>
      <p:ext uri="{BB962C8B-B14F-4D97-AF65-F5344CB8AC3E}">
        <p14:creationId xmlns:p14="http://schemas.microsoft.com/office/powerpoint/2010/main" val="1689037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BE642-084A-E039-517E-B2CCE84EFE7D}"/>
              </a:ext>
            </a:extLst>
          </p:cNvPr>
          <p:cNvSpPr txBox="1"/>
          <p:nvPr/>
        </p:nvSpPr>
        <p:spPr>
          <a:xfrm>
            <a:off x="213024" y="3168229"/>
            <a:ext cx="5431971" cy="461665"/>
          </a:xfrm>
          <a:prstGeom prst="rect">
            <a:avLst/>
          </a:prstGeom>
          <a:noFill/>
          <a:ln>
            <a:noFill/>
          </a:ln>
        </p:spPr>
        <p:txBody>
          <a:bodyPr wrap="square" rtlCol="0">
            <a:spAutoFit/>
          </a:bodyPr>
          <a:lstStyle/>
          <a:p>
            <a:pPr algn="ctr"/>
            <a:r>
              <a:rPr lang="en-US" sz="2400" b="1" u="sng" dirty="0"/>
              <a:t>Firm</a:t>
            </a:r>
            <a:r>
              <a:rPr lang="en-US" sz="2400" dirty="0"/>
              <a:t> white spots = </a:t>
            </a:r>
            <a:r>
              <a:rPr lang="en-US" sz="2400" i="1" dirty="0" err="1"/>
              <a:t>Ichthyophonus</a:t>
            </a:r>
            <a:endParaRPr lang="en-US" sz="2400" i="1" dirty="0"/>
          </a:p>
        </p:txBody>
      </p:sp>
      <p:sp>
        <p:nvSpPr>
          <p:cNvPr id="2" name="Title 1">
            <a:extLst>
              <a:ext uri="{FF2B5EF4-FFF2-40B4-BE49-F238E27FC236}">
                <a16:creationId xmlns:a16="http://schemas.microsoft.com/office/drawing/2014/main" id="{43E332F1-5C71-7B6B-D369-2AD41FB2BDF6}"/>
              </a:ext>
            </a:extLst>
          </p:cNvPr>
          <p:cNvSpPr>
            <a:spLocks noGrp="1"/>
          </p:cNvSpPr>
          <p:nvPr>
            <p:ph type="title"/>
          </p:nvPr>
        </p:nvSpPr>
        <p:spPr>
          <a:xfrm>
            <a:off x="622628" y="-138190"/>
            <a:ext cx="10972800" cy="1143000"/>
          </a:xfrm>
        </p:spPr>
        <p:txBody>
          <a:bodyPr>
            <a:normAutofit/>
          </a:bodyPr>
          <a:lstStyle/>
          <a:p>
            <a:r>
              <a:rPr lang="en-US" sz="4800" b="1" dirty="0">
                <a:solidFill>
                  <a:srgbClr val="FFC000"/>
                </a:solidFill>
              </a:rPr>
              <a:t>“Pus-pocket” – it could be several things</a:t>
            </a:r>
            <a:endParaRPr lang="en-US" sz="4800" b="1" dirty="0"/>
          </a:p>
        </p:txBody>
      </p:sp>
      <p:pic>
        <p:nvPicPr>
          <p:cNvPr id="4" name="Content Placeholder 3">
            <a:extLst>
              <a:ext uri="{FF2B5EF4-FFF2-40B4-BE49-F238E27FC236}">
                <a16:creationId xmlns:a16="http://schemas.microsoft.com/office/drawing/2014/main" id="{9BDB2324-3F4E-C61D-0695-044024ADF769}"/>
              </a:ext>
            </a:extLst>
          </p:cNvPr>
          <p:cNvPicPr>
            <a:picLocks noGrp="1" noChangeAspect="1"/>
          </p:cNvPicPr>
          <p:nvPr>
            <p:ph idx="1"/>
          </p:nvPr>
        </p:nvPicPr>
        <p:blipFill>
          <a:blip r:embed="rId2"/>
          <a:stretch>
            <a:fillRect/>
          </a:stretch>
        </p:blipFill>
        <p:spPr>
          <a:xfrm>
            <a:off x="838200" y="867862"/>
            <a:ext cx="3874539" cy="2314143"/>
          </a:xfrm>
          <a:prstGeom prst="rect">
            <a:avLst/>
          </a:prstGeom>
        </p:spPr>
      </p:pic>
      <p:sp>
        <p:nvSpPr>
          <p:cNvPr id="6" name="TextBox 5">
            <a:extLst>
              <a:ext uri="{FF2B5EF4-FFF2-40B4-BE49-F238E27FC236}">
                <a16:creationId xmlns:a16="http://schemas.microsoft.com/office/drawing/2014/main" id="{AD03866C-63B3-D3C5-8A5A-F058668CA200}"/>
              </a:ext>
            </a:extLst>
          </p:cNvPr>
          <p:cNvSpPr txBox="1"/>
          <p:nvPr/>
        </p:nvSpPr>
        <p:spPr>
          <a:xfrm>
            <a:off x="602460" y="6268609"/>
            <a:ext cx="4967388" cy="461665"/>
          </a:xfrm>
          <a:prstGeom prst="rect">
            <a:avLst/>
          </a:prstGeom>
          <a:noFill/>
          <a:ln>
            <a:noFill/>
          </a:ln>
        </p:spPr>
        <p:txBody>
          <a:bodyPr wrap="square" rtlCol="0">
            <a:spAutoFit/>
          </a:bodyPr>
          <a:lstStyle/>
          <a:p>
            <a:pPr algn="ctr"/>
            <a:r>
              <a:rPr lang="en-US" sz="2400" dirty="0"/>
              <a:t>White spots that </a:t>
            </a:r>
            <a:r>
              <a:rPr lang="en-US" sz="2400" b="1" u="sng" dirty="0"/>
              <a:t>ooze</a:t>
            </a:r>
            <a:r>
              <a:rPr lang="en-US" sz="2400" dirty="0"/>
              <a:t> = </a:t>
            </a:r>
            <a:r>
              <a:rPr lang="en-US" sz="2400" i="1" dirty="0" err="1"/>
              <a:t>Henneguya</a:t>
            </a:r>
            <a:endParaRPr lang="en-US" sz="2400" i="1" dirty="0"/>
          </a:p>
        </p:txBody>
      </p:sp>
      <p:sp>
        <p:nvSpPr>
          <p:cNvPr id="7" name="TextBox 6">
            <a:extLst>
              <a:ext uri="{FF2B5EF4-FFF2-40B4-BE49-F238E27FC236}">
                <a16:creationId xmlns:a16="http://schemas.microsoft.com/office/drawing/2014/main" id="{841C461B-46D1-6077-509C-9A546E3E0974}"/>
              </a:ext>
            </a:extLst>
          </p:cNvPr>
          <p:cNvSpPr txBox="1"/>
          <p:nvPr/>
        </p:nvSpPr>
        <p:spPr>
          <a:xfrm>
            <a:off x="5644995" y="2766442"/>
            <a:ext cx="5842259" cy="461665"/>
          </a:xfrm>
          <a:prstGeom prst="rect">
            <a:avLst/>
          </a:prstGeom>
          <a:noFill/>
          <a:ln>
            <a:noFill/>
          </a:ln>
        </p:spPr>
        <p:txBody>
          <a:bodyPr wrap="square" rtlCol="0">
            <a:spAutoFit/>
          </a:bodyPr>
          <a:lstStyle/>
          <a:p>
            <a:pPr algn="ctr"/>
            <a:r>
              <a:rPr lang="en-US" sz="2400" dirty="0"/>
              <a:t>Soft Flesh (</a:t>
            </a:r>
            <a:r>
              <a:rPr lang="en-US" sz="2400" b="1" u="sng" dirty="0"/>
              <a:t>no white spots</a:t>
            </a:r>
            <a:r>
              <a:rPr lang="en-US" sz="2400" dirty="0"/>
              <a:t>) = </a:t>
            </a:r>
            <a:r>
              <a:rPr lang="en-US" sz="2400" i="1" dirty="0" err="1"/>
              <a:t>Kudoa</a:t>
            </a:r>
            <a:endParaRPr lang="en-US" sz="2400" i="1" dirty="0"/>
          </a:p>
        </p:txBody>
      </p:sp>
      <p:sp>
        <p:nvSpPr>
          <p:cNvPr id="8" name="TextBox 7">
            <a:extLst>
              <a:ext uri="{FF2B5EF4-FFF2-40B4-BE49-F238E27FC236}">
                <a16:creationId xmlns:a16="http://schemas.microsoft.com/office/drawing/2014/main" id="{B5BA1884-9BC4-617F-4B40-A1E0492C999E}"/>
              </a:ext>
            </a:extLst>
          </p:cNvPr>
          <p:cNvSpPr txBox="1"/>
          <p:nvPr/>
        </p:nvSpPr>
        <p:spPr>
          <a:xfrm>
            <a:off x="4572000" y="5899277"/>
            <a:ext cx="8393661" cy="830997"/>
          </a:xfrm>
          <a:prstGeom prst="rect">
            <a:avLst/>
          </a:prstGeom>
          <a:noFill/>
        </p:spPr>
        <p:txBody>
          <a:bodyPr wrap="square" rtlCol="0">
            <a:spAutoFit/>
          </a:bodyPr>
          <a:lstStyle/>
          <a:p>
            <a:pPr algn="ctr"/>
            <a:r>
              <a:rPr lang="en-US" sz="2400" b="1" u="sng" dirty="0"/>
              <a:t>Cavitation/holes </a:t>
            </a:r>
            <a:r>
              <a:rPr lang="en-US" sz="2400" dirty="0"/>
              <a:t>= atypical BKD or something else </a:t>
            </a:r>
          </a:p>
          <a:p>
            <a:pPr algn="ctr"/>
            <a:r>
              <a:rPr lang="en-US" sz="2400" dirty="0"/>
              <a:t>= Lab submission requested</a:t>
            </a:r>
          </a:p>
        </p:txBody>
      </p:sp>
      <p:pic>
        <p:nvPicPr>
          <p:cNvPr id="9" name="Content Placeholder 3">
            <a:extLst>
              <a:ext uri="{FF2B5EF4-FFF2-40B4-BE49-F238E27FC236}">
                <a16:creationId xmlns:a16="http://schemas.microsoft.com/office/drawing/2014/main" id="{E095F298-43DA-C951-10F5-E2351DDB096C}"/>
              </a:ext>
            </a:extLst>
          </p:cNvPr>
          <p:cNvPicPr>
            <a:picLocks noChangeAspect="1"/>
          </p:cNvPicPr>
          <p:nvPr/>
        </p:nvPicPr>
        <p:blipFill>
          <a:blip r:embed="rId3"/>
          <a:stretch>
            <a:fillRect/>
          </a:stretch>
        </p:blipFill>
        <p:spPr>
          <a:xfrm>
            <a:off x="838200" y="3836554"/>
            <a:ext cx="3657600" cy="2463994"/>
          </a:xfrm>
          <a:prstGeom prst="rect">
            <a:avLst/>
          </a:prstGeom>
        </p:spPr>
      </p:pic>
      <p:pic>
        <p:nvPicPr>
          <p:cNvPr id="10" name="Picture 9">
            <a:extLst>
              <a:ext uri="{FF2B5EF4-FFF2-40B4-BE49-F238E27FC236}">
                <a16:creationId xmlns:a16="http://schemas.microsoft.com/office/drawing/2014/main" id="{B7FB88F0-036D-DD38-410F-43663AFEC1CB}"/>
              </a:ext>
            </a:extLst>
          </p:cNvPr>
          <p:cNvPicPr>
            <a:picLocks noChangeAspect="1"/>
          </p:cNvPicPr>
          <p:nvPr/>
        </p:nvPicPr>
        <p:blipFill>
          <a:blip r:embed="rId4"/>
          <a:srcRect t="1687" r="54615"/>
          <a:stretch/>
        </p:blipFill>
        <p:spPr>
          <a:xfrm rot="5400000">
            <a:off x="7653405" y="-652481"/>
            <a:ext cx="1825440" cy="4914193"/>
          </a:xfrm>
          <a:prstGeom prst="rect">
            <a:avLst/>
          </a:prstGeom>
        </p:spPr>
      </p:pic>
      <p:pic>
        <p:nvPicPr>
          <p:cNvPr id="11" name="Content Placeholder 3">
            <a:extLst>
              <a:ext uri="{FF2B5EF4-FFF2-40B4-BE49-F238E27FC236}">
                <a16:creationId xmlns:a16="http://schemas.microsoft.com/office/drawing/2014/main" id="{31E3427B-22C1-4A70-4882-C0F585798E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51" t="16354" r="24912" b="10813"/>
          <a:stretch/>
        </p:blipFill>
        <p:spPr>
          <a:xfrm rot="16200000">
            <a:off x="7352343" y="2358124"/>
            <a:ext cx="2326295" cy="4812924"/>
          </a:xfrm>
          <a:prstGeom prst="rect">
            <a:avLst/>
          </a:prstGeom>
        </p:spPr>
      </p:pic>
    </p:spTree>
    <p:extLst>
      <p:ext uri="{BB962C8B-B14F-4D97-AF65-F5344CB8AC3E}">
        <p14:creationId xmlns:p14="http://schemas.microsoft.com/office/powerpoint/2010/main" val="415673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4690" y="1295400"/>
            <a:ext cx="9425900" cy="5421775"/>
          </a:xfrm>
        </p:spPr>
        <p:txBody>
          <a:bodyPr>
            <a:normAutofit/>
          </a:bodyPr>
          <a:lstStyle/>
          <a:p>
            <a:pPr defTabSz="457200">
              <a:spcBef>
                <a:spcPts val="400"/>
              </a:spcBef>
              <a:spcAft>
                <a:spcPts val="400"/>
              </a:spcAft>
              <a:buClr>
                <a:srgbClr val="FFFF00"/>
              </a:buClr>
              <a:buFontTx/>
              <a:buChar char="-"/>
            </a:pPr>
            <a:r>
              <a:rPr lang="en-US" altLang="en-US" sz="4000" b="1" u="sng" dirty="0">
                <a:solidFill>
                  <a:srgbClr val="FFFF00"/>
                </a:solidFill>
              </a:rPr>
              <a:t>Firm</a:t>
            </a:r>
            <a:r>
              <a:rPr lang="en-US" altLang="en-US" sz="4000" dirty="0">
                <a:solidFill>
                  <a:srgbClr val="FFFF00"/>
                </a:solidFill>
              </a:rPr>
              <a:t> white spots hearts &amp; flesh</a:t>
            </a:r>
          </a:p>
          <a:p>
            <a:pPr lvl="1" defTabSz="457200">
              <a:spcBef>
                <a:spcPts val="400"/>
              </a:spcBef>
              <a:spcAft>
                <a:spcPts val="400"/>
              </a:spcAft>
              <a:buClr>
                <a:srgbClr val="FFFF00"/>
              </a:buClr>
              <a:buFontTx/>
              <a:buChar char="-"/>
            </a:pPr>
            <a:r>
              <a:rPr lang="en-US" altLang="en-US" sz="3600" dirty="0"/>
              <a:t>Fillet may smell fruity </a:t>
            </a:r>
          </a:p>
          <a:p>
            <a:pPr defTabSz="457200">
              <a:spcBef>
                <a:spcPts val="400"/>
              </a:spcBef>
              <a:spcAft>
                <a:spcPts val="400"/>
              </a:spcAft>
              <a:buClr>
                <a:srgbClr val="FFFF00"/>
              </a:buClr>
              <a:buFontTx/>
              <a:buChar char="-"/>
            </a:pPr>
            <a:r>
              <a:rPr lang="en-US" altLang="en-US" sz="4000" dirty="0">
                <a:solidFill>
                  <a:srgbClr val="FFFF00"/>
                </a:solidFill>
              </a:rPr>
              <a:t>Lifecycle- </a:t>
            </a:r>
            <a:r>
              <a:rPr lang="en-US" altLang="en-US" u="sng" dirty="0"/>
              <a:t>Marine;</a:t>
            </a:r>
            <a:r>
              <a:rPr lang="en-US" altLang="en-US" dirty="0"/>
              <a:t> </a:t>
            </a:r>
            <a:r>
              <a:rPr lang="en-US" altLang="en-US" sz="3200" dirty="0"/>
              <a:t>ingest infected prey</a:t>
            </a:r>
            <a:endParaRPr lang="en-US" altLang="en-US" sz="2800" dirty="0"/>
          </a:p>
          <a:p>
            <a:pPr defTabSz="457200">
              <a:spcBef>
                <a:spcPts val="400"/>
              </a:spcBef>
              <a:spcAft>
                <a:spcPts val="400"/>
              </a:spcAft>
              <a:buClr>
                <a:srgbClr val="FFFF00"/>
              </a:buClr>
              <a:buFontTx/>
              <a:buChar char="-"/>
            </a:pPr>
            <a:r>
              <a:rPr lang="en-US" sz="4000" dirty="0">
                <a:solidFill>
                  <a:srgbClr val="FFFF00"/>
                </a:solidFill>
              </a:rPr>
              <a:t>Potential for high mortality of some fish species</a:t>
            </a:r>
          </a:p>
          <a:p>
            <a:pPr lvl="1" defTabSz="457200">
              <a:spcBef>
                <a:spcPts val="400"/>
              </a:spcBef>
              <a:spcAft>
                <a:spcPts val="400"/>
              </a:spcAft>
              <a:buClr>
                <a:srgbClr val="FFFF00"/>
              </a:buClr>
              <a:buFontTx/>
              <a:buChar char="-"/>
            </a:pPr>
            <a:r>
              <a:rPr lang="en-US" sz="3200" dirty="0"/>
              <a:t>Example: Yukon Chinook</a:t>
            </a:r>
          </a:p>
          <a:p>
            <a:pPr marL="457200" lvl="1" indent="0" defTabSz="457200">
              <a:spcBef>
                <a:spcPts val="400"/>
              </a:spcBef>
              <a:spcAft>
                <a:spcPts val="400"/>
              </a:spcAft>
              <a:buClr>
                <a:srgbClr val="FFFF00"/>
              </a:buClr>
              <a:buNone/>
            </a:pPr>
            <a:endParaRPr lang="en-US" sz="3200" dirty="0"/>
          </a:p>
          <a:p>
            <a:pPr marL="457200" lvl="1" indent="0" defTabSz="457200">
              <a:spcBef>
                <a:spcPts val="400"/>
              </a:spcBef>
              <a:spcAft>
                <a:spcPts val="400"/>
              </a:spcAft>
              <a:buClr>
                <a:srgbClr val="FFFF00"/>
              </a:buClr>
              <a:buNone/>
            </a:pPr>
            <a:r>
              <a:rPr lang="en-US" sz="3200" dirty="0"/>
              <a:t> </a:t>
            </a:r>
            <a:r>
              <a:rPr lang="en-US" sz="1800" dirty="0"/>
              <a:t>https://www.adfg.alaska.gov/static/species/disease/pdfs/fishdiseases/ichthyophonus.pdf</a:t>
            </a:r>
          </a:p>
          <a:p>
            <a:pPr lvl="1" defTabSz="457200">
              <a:spcBef>
                <a:spcPts val="600"/>
              </a:spcBef>
              <a:spcAft>
                <a:spcPts val="600"/>
              </a:spcAft>
              <a:buClr>
                <a:srgbClr val="FFFF00"/>
              </a:buClr>
              <a:buFontTx/>
              <a:buChar char="-"/>
            </a:pPr>
            <a:endParaRPr lang="en-US" sz="3200" dirty="0"/>
          </a:p>
        </p:txBody>
      </p:sp>
      <p:pic>
        <p:nvPicPr>
          <p:cNvPr id="4" name="Picture 3">
            <a:extLst>
              <a:ext uri="{FF2B5EF4-FFF2-40B4-BE49-F238E27FC236}">
                <a16:creationId xmlns:a16="http://schemas.microsoft.com/office/drawing/2014/main" id="{6FFBA0A7-1774-C77E-0C93-A97E0A6ED3B0}"/>
              </a:ext>
            </a:extLst>
          </p:cNvPr>
          <p:cNvPicPr>
            <a:picLocks noChangeAspect="1"/>
          </p:cNvPicPr>
          <p:nvPr/>
        </p:nvPicPr>
        <p:blipFill>
          <a:blip r:embed="rId3"/>
          <a:stretch>
            <a:fillRect/>
          </a:stretch>
        </p:blipFill>
        <p:spPr>
          <a:xfrm rot="16200000">
            <a:off x="8706766" y="3504384"/>
            <a:ext cx="4190513" cy="2502865"/>
          </a:xfrm>
          <a:prstGeom prst="rect">
            <a:avLst/>
          </a:prstGeom>
        </p:spPr>
      </p:pic>
      <p:pic>
        <p:nvPicPr>
          <p:cNvPr id="5" name="Picture 4" descr="A close up of a pink flower&#10;&#10;Description automatically generated with medium confidence">
            <a:extLst>
              <a:ext uri="{FF2B5EF4-FFF2-40B4-BE49-F238E27FC236}">
                <a16:creationId xmlns:a16="http://schemas.microsoft.com/office/drawing/2014/main" id="{B56AC785-22F4-977B-D1D6-4A47056A7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1191520"/>
            <a:ext cx="1933005" cy="2476660"/>
          </a:xfrm>
          <a:prstGeom prst="rect">
            <a:avLst/>
          </a:prstGeom>
        </p:spPr>
      </p:pic>
      <p:sp>
        <p:nvSpPr>
          <p:cNvPr id="2" name="Title 1"/>
          <p:cNvSpPr>
            <a:spLocks noGrp="1"/>
          </p:cNvSpPr>
          <p:nvPr>
            <p:ph type="title"/>
          </p:nvPr>
        </p:nvSpPr>
        <p:spPr/>
        <p:txBody>
          <a:bodyPr>
            <a:noAutofit/>
          </a:bodyPr>
          <a:lstStyle/>
          <a:p>
            <a:r>
              <a:rPr lang="en-US" sz="4800" dirty="0">
                <a:solidFill>
                  <a:srgbClr val="FFC000"/>
                </a:solidFill>
              </a:rPr>
              <a:t>“Pus-pocket”: </a:t>
            </a:r>
            <a:r>
              <a:rPr lang="en-US" sz="4800" i="1" dirty="0">
                <a:solidFill>
                  <a:srgbClr val="FFC000"/>
                </a:solidFill>
              </a:rPr>
              <a:t>Ichthyophonus</a:t>
            </a:r>
            <a:endParaRPr lang="en-US" sz="4800" dirty="0"/>
          </a:p>
        </p:txBody>
      </p:sp>
    </p:spTree>
    <p:extLst>
      <p:ext uri="{BB962C8B-B14F-4D97-AF65-F5344CB8AC3E}">
        <p14:creationId xmlns:p14="http://schemas.microsoft.com/office/powerpoint/2010/main" val="239822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962400" y="1600200"/>
            <a:ext cx="12496800" cy="6172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457200">
              <a:spcBef>
                <a:spcPts val="400"/>
              </a:spcBef>
              <a:spcAft>
                <a:spcPts val="400"/>
              </a:spcAft>
              <a:buClr>
                <a:srgbClr val="FFFF00"/>
              </a:buClr>
              <a:buFontTx/>
              <a:buChar char="-"/>
            </a:pPr>
            <a:r>
              <a:rPr lang="en-US" altLang="en-US" sz="3600" dirty="0">
                <a:solidFill>
                  <a:srgbClr val="FFFF00"/>
                </a:solidFill>
              </a:rPr>
              <a:t>“Milky flesh” Disease</a:t>
            </a:r>
            <a:r>
              <a:rPr lang="en-US" altLang="en-US" sz="3600" dirty="0"/>
              <a:t>- white fluid spores </a:t>
            </a:r>
          </a:p>
          <a:p>
            <a:pPr marL="0" indent="0" defTabSz="457200">
              <a:spcBef>
                <a:spcPts val="400"/>
              </a:spcBef>
              <a:spcAft>
                <a:spcPts val="400"/>
              </a:spcAft>
              <a:buClr>
                <a:schemeClr val="folHlink"/>
              </a:buClr>
              <a:buNone/>
            </a:pPr>
            <a:r>
              <a:rPr lang="en-US" altLang="en-US" sz="3600" dirty="0"/>
              <a:t>	</a:t>
            </a:r>
            <a:r>
              <a:rPr lang="en-US" altLang="en-US" sz="3600" b="1" u="sng" dirty="0"/>
              <a:t>oozes</a:t>
            </a:r>
            <a:r>
              <a:rPr lang="en-US" altLang="en-US" sz="3600" dirty="0"/>
              <a:t> cysts during filleting </a:t>
            </a:r>
          </a:p>
          <a:p>
            <a:pPr defTabSz="457200">
              <a:spcBef>
                <a:spcPts val="400"/>
              </a:spcBef>
              <a:spcAft>
                <a:spcPts val="400"/>
              </a:spcAft>
              <a:buClr>
                <a:srgbClr val="FFFF00"/>
              </a:buClr>
              <a:buFontTx/>
              <a:buChar char="-"/>
            </a:pPr>
            <a:r>
              <a:rPr lang="en-US" altLang="en-US" sz="3600" dirty="0">
                <a:solidFill>
                  <a:srgbClr val="FFFF00"/>
                </a:solidFill>
              </a:rPr>
              <a:t>“Tapioca” Disease</a:t>
            </a:r>
            <a:r>
              <a:rPr lang="en-US" altLang="en-US" sz="3600" dirty="0"/>
              <a:t>- many small cysts </a:t>
            </a:r>
          </a:p>
          <a:p>
            <a:pPr marL="0" indent="0" defTabSz="457200">
              <a:spcBef>
                <a:spcPts val="400"/>
              </a:spcBef>
              <a:spcAft>
                <a:spcPts val="400"/>
              </a:spcAft>
              <a:buClr>
                <a:schemeClr val="folHlink"/>
              </a:buClr>
              <a:buNone/>
            </a:pPr>
            <a:r>
              <a:rPr lang="en-US" altLang="en-US" sz="3600" dirty="0"/>
              <a:t>	in the flesh</a:t>
            </a:r>
          </a:p>
          <a:p>
            <a:pPr defTabSz="457200">
              <a:spcBef>
                <a:spcPts val="400"/>
              </a:spcBef>
              <a:buClr>
                <a:srgbClr val="FFFF00"/>
              </a:buClr>
              <a:buFontTx/>
              <a:buChar char="-"/>
            </a:pPr>
            <a:r>
              <a:rPr lang="en-US" altLang="en-US" sz="3600" dirty="0">
                <a:solidFill>
                  <a:srgbClr val="FFFF00"/>
                </a:solidFill>
              </a:rPr>
              <a:t>Lifecycle</a:t>
            </a:r>
            <a:r>
              <a:rPr lang="en-US" altLang="en-US" sz="3600" dirty="0"/>
              <a:t>- </a:t>
            </a:r>
            <a:r>
              <a:rPr lang="en-US" altLang="en-US" sz="3600" u="sng" dirty="0"/>
              <a:t>freshwater</a:t>
            </a:r>
            <a:r>
              <a:rPr lang="en-US" altLang="en-US" sz="3600" dirty="0"/>
              <a:t> </a:t>
            </a:r>
            <a:r>
              <a:rPr lang="en-US" altLang="en-US" dirty="0"/>
              <a:t>with “tiny earthworms”</a:t>
            </a:r>
          </a:p>
          <a:p>
            <a:pPr marL="0" indent="0" defTabSz="457200">
              <a:spcBef>
                <a:spcPts val="0"/>
              </a:spcBef>
              <a:buClr>
                <a:srgbClr val="FFFF00"/>
              </a:buClr>
              <a:buNone/>
            </a:pPr>
            <a:r>
              <a:rPr lang="en-US" altLang="en-US" dirty="0"/>
              <a:t>	</a:t>
            </a:r>
            <a:endParaRPr lang="en-US" altLang="en-US" sz="2400" dirty="0"/>
          </a:p>
          <a:p>
            <a:pPr defTabSz="457200">
              <a:spcBef>
                <a:spcPts val="400"/>
              </a:spcBef>
              <a:spcAft>
                <a:spcPts val="400"/>
              </a:spcAft>
              <a:buClr>
                <a:srgbClr val="FFFF00"/>
              </a:buClr>
              <a:buFontTx/>
              <a:buChar char="-"/>
            </a:pPr>
            <a:r>
              <a:rPr lang="en-US" altLang="en-US" sz="3600" dirty="0">
                <a:solidFill>
                  <a:srgbClr val="FFFF00"/>
                </a:solidFill>
              </a:rPr>
              <a:t>Not associated with fish mortality</a:t>
            </a:r>
          </a:p>
          <a:p>
            <a:pPr marL="0" indent="0" defTabSz="457200">
              <a:spcBef>
                <a:spcPts val="400"/>
              </a:spcBef>
              <a:spcAft>
                <a:spcPts val="400"/>
              </a:spcAft>
              <a:buClr>
                <a:srgbClr val="FFFF00"/>
              </a:buClr>
              <a:buNone/>
            </a:pPr>
            <a:r>
              <a:rPr lang="en-US" altLang="en-US" sz="1800" dirty="0"/>
              <a:t>https://www.adfg.alaska.gov/static/species/disease/pdfs/fishdiseases/henneguya.pdf</a:t>
            </a:r>
          </a:p>
        </p:txBody>
      </p:sp>
      <p:sp>
        <p:nvSpPr>
          <p:cNvPr id="2" name="Title 1"/>
          <p:cNvSpPr>
            <a:spLocks noGrp="1"/>
          </p:cNvSpPr>
          <p:nvPr>
            <p:ph type="title"/>
          </p:nvPr>
        </p:nvSpPr>
        <p:spPr>
          <a:xfrm>
            <a:off x="1066800" y="152400"/>
            <a:ext cx="10972800" cy="1143000"/>
          </a:xfrm>
        </p:spPr>
        <p:txBody>
          <a:bodyPr>
            <a:noAutofit/>
          </a:bodyPr>
          <a:lstStyle/>
          <a:p>
            <a:r>
              <a:rPr lang="en-US" sz="4800" dirty="0">
                <a:solidFill>
                  <a:srgbClr val="FFC000"/>
                </a:solidFill>
              </a:rPr>
              <a:t>“Pus-pocket”: </a:t>
            </a:r>
            <a:r>
              <a:rPr lang="en-US" sz="4800" i="1" dirty="0" err="1">
                <a:solidFill>
                  <a:srgbClr val="FFC000"/>
                </a:solidFill>
              </a:rPr>
              <a:t>Henneguya</a:t>
            </a:r>
            <a:endParaRPr lang="en-US" sz="4800" dirty="0"/>
          </a:p>
        </p:txBody>
      </p:sp>
      <p:pic>
        <p:nvPicPr>
          <p:cNvPr id="5" name="Content Placeholder 3"/>
          <p:cNvPicPr>
            <a:picLocks noGrp="1" noChangeAspect="1"/>
          </p:cNvPicPr>
          <p:nvPr>
            <p:ph idx="1"/>
          </p:nvPr>
        </p:nvPicPr>
        <p:blipFill>
          <a:blip r:embed="rId3"/>
          <a:stretch>
            <a:fillRect/>
          </a:stretch>
        </p:blipFill>
        <p:spPr>
          <a:xfrm>
            <a:off x="89336" y="1296955"/>
            <a:ext cx="3886200" cy="2617994"/>
          </a:xfrm>
          <a:prstGeom prst="rect">
            <a:avLst/>
          </a:prstGeom>
        </p:spPr>
      </p:pic>
      <p:pic>
        <p:nvPicPr>
          <p:cNvPr id="6" name="Picture 5"/>
          <p:cNvPicPr>
            <a:picLocks noChangeAspect="1"/>
          </p:cNvPicPr>
          <p:nvPr/>
        </p:nvPicPr>
        <p:blipFill>
          <a:blip r:embed="rId4"/>
          <a:stretch>
            <a:fillRect/>
          </a:stretch>
        </p:blipFill>
        <p:spPr>
          <a:xfrm>
            <a:off x="97275" y="4038600"/>
            <a:ext cx="3912473" cy="2254898"/>
          </a:xfrm>
          <a:prstGeom prst="rect">
            <a:avLst/>
          </a:prstGeom>
        </p:spPr>
      </p:pic>
    </p:spTree>
    <p:extLst>
      <p:ext uri="{BB962C8B-B14F-4D97-AF65-F5344CB8AC3E}">
        <p14:creationId xmlns:p14="http://schemas.microsoft.com/office/powerpoint/2010/main" val="172459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1647870"/>
            <a:ext cx="12496800" cy="6172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457200">
              <a:spcBef>
                <a:spcPts val="400"/>
              </a:spcBef>
              <a:spcAft>
                <a:spcPts val="400"/>
              </a:spcAft>
              <a:buClr>
                <a:srgbClr val="FFFF00"/>
              </a:buClr>
              <a:buFontTx/>
              <a:buChar char="-"/>
            </a:pPr>
            <a:r>
              <a:rPr lang="en-US" altLang="en-US" sz="4000" dirty="0">
                <a:solidFill>
                  <a:srgbClr val="FFFF00"/>
                </a:solidFill>
              </a:rPr>
              <a:t>Soft Flesh Syndrome</a:t>
            </a:r>
          </a:p>
          <a:p>
            <a:pPr lvl="1" defTabSz="457200">
              <a:spcBef>
                <a:spcPts val="400"/>
              </a:spcBef>
              <a:spcAft>
                <a:spcPts val="400"/>
              </a:spcAft>
              <a:buClr>
                <a:srgbClr val="FFFF00"/>
              </a:buClr>
              <a:buFontTx/>
              <a:buChar char="-"/>
            </a:pPr>
            <a:r>
              <a:rPr lang="en-US" altLang="en-US" dirty="0"/>
              <a:t>Releases enzymes after death that liquefies tissues</a:t>
            </a:r>
          </a:p>
          <a:p>
            <a:pPr defTabSz="457200">
              <a:spcBef>
                <a:spcPts val="400"/>
              </a:spcBef>
              <a:buClr>
                <a:srgbClr val="FFFF00"/>
              </a:buClr>
              <a:buFontTx/>
              <a:buChar char="-"/>
            </a:pPr>
            <a:r>
              <a:rPr lang="en-US" altLang="en-US" sz="3200" dirty="0">
                <a:solidFill>
                  <a:srgbClr val="FFFF00"/>
                </a:solidFill>
              </a:rPr>
              <a:t>Lifecycle</a:t>
            </a:r>
            <a:r>
              <a:rPr lang="en-US" altLang="en-US" sz="3200" dirty="0"/>
              <a:t>- </a:t>
            </a:r>
            <a:r>
              <a:rPr lang="en-US" altLang="en-US" sz="3200" u="sng" dirty="0"/>
              <a:t>Marine;</a:t>
            </a:r>
            <a:r>
              <a:rPr lang="en-US" altLang="en-US" sz="3200" dirty="0"/>
              <a:t> </a:t>
            </a:r>
            <a:r>
              <a:rPr lang="en-US" altLang="en-US" sz="2800" dirty="0"/>
              <a:t>with tiny earthworms</a:t>
            </a:r>
          </a:p>
          <a:p>
            <a:pPr marL="0" indent="0" defTabSz="457200">
              <a:spcBef>
                <a:spcPts val="0"/>
              </a:spcBef>
              <a:buClr>
                <a:srgbClr val="FFFF00"/>
              </a:buClr>
              <a:buNone/>
            </a:pPr>
            <a:endParaRPr lang="en-US" altLang="en-US" sz="2000" dirty="0"/>
          </a:p>
          <a:p>
            <a:pPr defTabSz="457200">
              <a:spcBef>
                <a:spcPts val="400"/>
              </a:spcBef>
              <a:spcAft>
                <a:spcPts val="400"/>
              </a:spcAft>
              <a:buClr>
                <a:srgbClr val="FFFF00"/>
              </a:buClr>
              <a:buFontTx/>
              <a:buChar char="-"/>
            </a:pPr>
            <a:r>
              <a:rPr lang="en-US" altLang="en-US" dirty="0">
                <a:solidFill>
                  <a:srgbClr val="FFFF00"/>
                </a:solidFill>
              </a:rPr>
              <a:t>Not associated with mortality</a:t>
            </a:r>
          </a:p>
          <a:p>
            <a:pPr marL="0" indent="0" defTabSz="457200">
              <a:spcBef>
                <a:spcPts val="400"/>
              </a:spcBef>
              <a:spcAft>
                <a:spcPts val="400"/>
              </a:spcAft>
              <a:buClr>
                <a:srgbClr val="FFFF00"/>
              </a:buClr>
              <a:buNone/>
            </a:pPr>
            <a:r>
              <a:rPr lang="en-US" altLang="en-US" sz="1900" dirty="0"/>
              <a:t>https://www.adfg.alaska.gov/static/species/disease/pdfs/fishdiseases/kudoa.pdf</a:t>
            </a:r>
          </a:p>
        </p:txBody>
      </p:sp>
      <p:sp>
        <p:nvSpPr>
          <p:cNvPr id="4" name="Title 3"/>
          <p:cNvSpPr>
            <a:spLocks noGrp="1"/>
          </p:cNvSpPr>
          <p:nvPr>
            <p:ph type="title"/>
          </p:nvPr>
        </p:nvSpPr>
        <p:spPr>
          <a:xfrm>
            <a:off x="838200" y="521976"/>
            <a:ext cx="10972800" cy="1143000"/>
          </a:xfrm>
        </p:spPr>
        <p:txBody>
          <a:bodyPr>
            <a:normAutofit fontScale="90000"/>
          </a:bodyPr>
          <a:lstStyle/>
          <a:p>
            <a:r>
              <a:rPr lang="en-US" sz="6000" dirty="0">
                <a:solidFill>
                  <a:srgbClr val="FFC000"/>
                </a:solidFill>
              </a:rPr>
              <a:t>“S</a:t>
            </a:r>
            <a:r>
              <a:rPr lang="en-US" sz="5300" dirty="0">
                <a:solidFill>
                  <a:srgbClr val="FFC000"/>
                </a:solidFill>
              </a:rPr>
              <a:t>oft Flesh”: </a:t>
            </a:r>
            <a:r>
              <a:rPr lang="en-US" sz="5300" i="1" dirty="0" err="1">
                <a:solidFill>
                  <a:srgbClr val="FFC000"/>
                </a:solidFill>
              </a:rPr>
              <a:t>Kudoa</a:t>
            </a:r>
            <a:r>
              <a:rPr lang="en-US" sz="5300" i="1" dirty="0">
                <a:solidFill>
                  <a:srgbClr val="FFC000"/>
                </a:solidFill>
              </a:rPr>
              <a:t> </a:t>
            </a:r>
            <a:r>
              <a:rPr lang="en-US" sz="5300" dirty="0"/>
              <a:t>(</a:t>
            </a:r>
            <a:r>
              <a:rPr lang="en-US" sz="5300" b="1" u="sng" dirty="0"/>
              <a:t>no white spots</a:t>
            </a:r>
            <a:r>
              <a:rPr lang="en-US" sz="5300" dirty="0"/>
              <a:t>)</a:t>
            </a:r>
            <a:br>
              <a:rPr lang="en-US" sz="5300" i="1" dirty="0"/>
            </a:br>
            <a:endParaRPr lang="en-US" sz="5300" dirty="0"/>
          </a:p>
        </p:txBody>
      </p:sp>
      <p:pic>
        <p:nvPicPr>
          <p:cNvPr id="8" name="Picture 7"/>
          <p:cNvPicPr>
            <a:picLocks noChangeAspect="1"/>
          </p:cNvPicPr>
          <p:nvPr/>
        </p:nvPicPr>
        <p:blipFill>
          <a:blip r:embed="rId3"/>
          <a:stretch>
            <a:fillRect/>
          </a:stretch>
        </p:blipFill>
        <p:spPr>
          <a:xfrm rot="5400000">
            <a:off x="8890566" y="3567454"/>
            <a:ext cx="2934381" cy="364671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758" t="42474" r="30487" b="25396"/>
          <a:stretch/>
        </p:blipFill>
        <p:spPr>
          <a:xfrm>
            <a:off x="8534399" y="2487035"/>
            <a:ext cx="3646715" cy="1436585"/>
          </a:xfrm>
          <a:prstGeom prst="rect">
            <a:avLst/>
          </a:prstGeom>
        </p:spPr>
      </p:pic>
    </p:spTree>
    <p:extLst>
      <p:ext uri="{BB962C8B-B14F-4D97-AF65-F5344CB8AC3E}">
        <p14:creationId xmlns:p14="http://schemas.microsoft.com/office/powerpoint/2010/main" val="389351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19"/>
            <a:ext cx="12344400" cy="1143000"/>
          </a:xfrm>
        </p:spPr>
        <p:txBody>
          <a:bodyPr>
            <a:normAutofit fontScale="90000"/>
          </a:bodyPr>
          <a:lstStyle/>
          <a:p>
            <a:r>
              <a:rPr lang="en-US" sz="5400" dirty="0">
                <a:solidFill>
                  <a:srgbClr val="FFC000"/>
                </a:solidFill>
              </a:rPr>
              <a:t>Russian Mission chum (2023) - </a:t>
            </a:r>
            <a:br>
              <a:rPr lang="en-US" sz="5400" dirty="0">
                <a:solidFill>
                  <a:srgbClr val="FFC000"/>
                </a:solidFill>
              </a:rPr>
            </a:br>
            <a:r>
              <a:rPr lang="en-US" sz="5400" i="1" dirty="0" err="1">
                <a:solidFill>
                  <a:srgbClr val="FFFF00"/>
                </a:solidFill>
              </a:rPr>
              <a:t>Kudoa</a:t>
            </a:r>
            <a:r>
              <a:rPr lang="en-US" sz="5400" dirty="0">
                <a:solidFill>
                  <a:srgbClr val="FFFF00"/>
                </a:solidFill>
              </a:rPr>
              <a:t> </a:t>
            </a:r>
            <a:r>
              <a:rPr lang="en-US" sz="5400" dirty="0"/>
              <a:t>or something else…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2357" t="14308" r="20213" b="6968"/>
          <a:stretch/>
        </p:blipFill>
        <p:spPr>
          <a:xfrm rot="16200000">
            <a:off x="3721825" y="-445223"/>
            <a:ext cx="4942480" cy="9033327"/>
          </a:xfrm>
          <a:prstGeom prst="rect">
            <a:avLst/>
          </a:prstGeom>
        </p:spPr>
      </p:pic>
    </p:spTree>
    <p:extLst>
      <p:ext uri="{BB962C8B-B14F-4D97-AF65-F5344CB8AC3E}">
        <p14:creationId xmlns:p14="http://schemas.microsoft.com/office/powerpoint/2010/main" val="161980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rgbClr val="FFC000"/>
                </a:solidFill>
              </a:rPr>
              <a:t>Bacterial Kidney Disease</a:t>
            </a:r>
            <a:endParaRPr lang="en-US" sz="4800" i="1" dirty="0"/>
          </a:p>
        </p:txBody>
      </p:sp>
      <p:pic>
        <p:nvPicPr>
          <p:cNvPr id="6" name="Content Placeholder 5"/>
          <p:cNvPicPr>
            <a:picLocks noGrp="1" noChangeAspect="1"/>
          </p:cNvPicPr>
          <p:nvPr>
            <p:ph sz="half" idx="1"/>
          </p:nvPr>
        </p:nvPicPr>
        <p:blipFill>
          <a:blip r:embed="rId3"/>
          <a:srcRect t="1525"/>
          <a:stretch/>
        </p:blipFill>
        <p:spPr>
          <a:xfrm>
            <a:off x="152400" y="1371600"/>
            <a:ext cx="4038600" cy="4919360"/>
          </a:xfrm>
          <a:prstGeom prst="rect">
            <a:avLst/>
          </a:prstGeom>
        </p:spPr>
      </p:pic>
      <p:sp>
        <p:nvSpPr>
          <p:cNvPr id="9" name="Content Placeholder 8"/>
          <p:cNvSpPr>
            <a:spLocks noGrp="1"/>
          </p:cNvSpPr>
          <p:nvPr>
            <p:ph sz="half" idx="2"/>
          </p:nvPr>
        </p:nvSpPr>
        <p:spPr>
          <a:xfrm>
            <a:off x="4572000" y="2070614"/>
            <a:ext cx="6934200" cy="3521332"/>
          </a:xfrm>
        </p:spPr>
        <p:txBody>
          <a:bodyPr>
            <a:normAutofit/>
          </a:bodyPr>
          <a:lstStyle/>
          <a:p>
            <a:pPr defTabSz="457200">
              <a:spcBef>
                <a:spcPts val="600"/>
              </a:spcBef>
              <a:spcAft>
                <a:spcPts val="600"/>
              </a:spcAft>
              <a:buClr>
                <a:srgbClr val="FFFF00"/>
              </a:buClr>
              <a:buFontTx/>
              <a:buChar char="-"/>
            </a:pPr>
            <a:r>
              <a:rPr lang="en-US" altLang="en-US" sz="4000" dirty="0">
                <a:solidFill>
                  <a:srgbClr val="FFFF00"/>
                </a:solidFill>
              </a:rPr>
              <a:t>Kidney disease - atypical form</a:t>
            </a:r>
          </a:p>
          <a:p>
            <a:pPr defTabSz="457200">
              <a:spcBef>
                <a:spcPts val="600"/>
              </a:spcBef>
              <a:spcAft>
                <a:spcPts val="600"/>
              </a:spcAft>
              <a:buClr>
                <a:srgbClr val="FFFF00"/>
              </a:buClr>
              <a:buFontTx/>
              <a:buChar char="-"/>
            </a:pPr>
            <a:r>
              <a:rPr lang="en-US" altLang="en-US" sz="4000" dirty="0">
                <a:solidFill>
                  <a:srgbClr val="FFFF00"/>
                </a:solidFill>
              </a:rPr>
              <a:t>Lifecycle direct - freshwater</a:t>
            </a:r>
          </a:p>
          <a:p>
            <a:pPr defTabSz="457200">
              <a:spcBef>
                <a:spcPts val="600"/>
              </a:spcBef>
              <a:spcAft>
                <a:spcPts val="600"/>
              </a:spcAft>
              <a:buClr>
                <a:srgbClr val="FFFF00"/>
              </a:buClr>
              <a:buFontTx/>
              <a:buChar char="-"/>
            </a:pPr>
            <a:r>
              <a:rPr lang="en-US" altLang="en-US" sz="4000" dirty="0">
                <a:solidFill>
                  <a:srgbClr val="FFFF00"/>
                </a:solidFill>
              </a:rPr>
              <a:t>All salmonids susceptible </a:t>
            </a:r>
            <a:endParaRPr lang="en-US" altLang="en-US" sz="3200" dirty="0"/>
          </a:p>
          <a:p>
            <a:pPr defTabSz="457200">
              <a:spcBef>
                <a:spcPts val="600"/>
              </a:spcBef>
              <a:spcAft>
                <a:spcPts val="600"/>
              </a:spcAft>
              <a:buClr>
                <a:srgbClr val="FFFF00"/>
              </a:buClr>
              <a:buFontTx/>
              <a:buChar char="-"/>
            </a:pPr>
            <a:r>
              <a:rPr lang="en-US" sz="4000" dirty="0">
                <a:solidFill>
                  <a:srgbClr val="FFFF00"/>
                </a:solidFill>
              </a:rPr>
              <a:t>High mortality</a:t>
            </a:r>
          </a:p>
        </p:txBody>
      </p:sp>
      <p:sp>
        <p:nvSpPr>
          <p:cNvPr id="3" name="TextBox 2">
            <a:extLst>
              <a:ext uri="{FF2B5EF4-FFF2-40B4-BE49-F238E27FC236}">
                <a16:creationId xmlns:a16="http://schemas.microsoft.com/office/drawing/2014/main" id="{8181061B-4A9B-B06C-DFFE-9C2654C5B633}"/>
              </a:ext>
            </a:extLst>
          </p:cNvPr>
          <p:cNvSpPr txBox="1"/>
          <p:nvPr/>
        </p:nvSpPr>
        <p:spPr>
          <a:xfrm>
            <a:off x="1676400" y="6398696"/>
            <a:ext cx="9829800" cy="369332"/>
          </a:xfrm>
          <a:prstGeom prst="rect">
            <a:avLst/>
          </a:prstGeom>
          <a:noFill/>
        </p:spPr>
        <p:txBody>
          <a:bodyPr wrap="square" rtlCol="0">
            <a:spAutoFit/>
          </a:bodyPr>
          <a:lstStyle/>
          <a:p>
            <a:r>
              <a:rPr lang="en-US" dirty="0"/>
              <a:t>https://www.adfg.alaska.gov/static/species/disease/pdfs/fishdiseases/bacterial_kidney_disease.pdf</a:t>
            </a:r>
          </a:p>
        </p:txBody>
      </p:sp>
    </p:spTree>
    <p:extLst>
      <p:ext uri="{BB962C8B-B14F-4D97-AF65-F5344CB8AC3E}">
        <p14:creationId xmlns:p14="http://schemas.microsoft.com/office/powerpoint/2010/main" val="757301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10972800" cy="1143000"/>
          </a:xfrm>
        </p:spPr>
        <p:txBody>
          <a:bodyPr>
            <a:normAutofit fontScale="90000"/>
          </a:bodyPr>
          <a:lstStyle/>
          <a:p>
            <a:r>
              <a:rPr lang="en-US" sz="3100" dirty="0"/>
              <a:t>We acknowledge and respect the Indigenous communities that continue to steward the lands across Alaska and are privileged to live and work with Indigenous peoples through this project. </a:t>
            </a:r>
            <a:br>
              <a:rPr lang="en-US" sz="4400" dirty="0"/>
            </a:br>
            <a:endParaRPr lang="en-US" dirty="0"/>
          </a:p>
        </p:txBody>
      </p:sp>
      <p:pic>
        <p:nvPicPr>
          <p:cNvPr id="12" name="Content Placeholder 11" descr="Map&#10;&#10;AI-generated content may be incorrect.">
            <a:extLst>
              <a:ext uri="{FF2B5EF4-FFF2-40B4-BE49-F238E27FC236}">
                <a16:creationId xmlns:a16="http://schemas.microsoft.com/office/drawing/2014/main" id="{75CC4201-32B6-D9F6-3804-90ACA8E4DF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311753"/>
            <a:ext cx="7467600" cy="5546247"/>
          </a:xfrm>
          <a:prstGeom prst="rect">
            <a:avLst/>
          </a:prstGeom>
        </p:spPr>
      </p:pic>
    </p:spTree>
    <p:extLst>
      <p:ext uri="{BB962C8B-B14F-4D97-AF65-F5344CB8AC3E}">
        <p14:creationId xmlns:p14="http://schemas.microsoft.com/office/powerpoint/2010/main" val="48851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1531"/>
            <a:ext cx="10972800" cy="1143000"/>
          </a:xfrm>
        </p:spPr>
        <p:txBody>
          <a:bodyPr>
            <a:normAutofit/>
          </a:bodyPr>
          <a:lstStyle/>
          <a:p>
            <a:r>
              <a:rPr lang="en-US" sz="6000" b="1" dirty="0">
                <a:solidFill>
                  <a:srgbClr val="FFC000"/>
                </a:solidFill>
              </a:rPr>
              <a:t>Requesting pus-pocket samples</a:t>
            </a:r>
          </a:p>
        </p:txBody>
      </p:sp>
      <p:sp>
        <p:nvSpPr>
          <p:cNvPr id="3" name="Content Placeholder 2"/>
          <p:cNvSpPr>
            <a:spLocks noGrp="1"/>
          </p:cNvSpPr>
          <p:nvPr>
            <p:ph idx="1"/>
          </p:nvPr>
        </p:nvSpPr>
        <p:spPr>
          <a:xfrm>
            <a:off x="76200" y="1295400"/>
            <a:ext cx="12268200" cy="5668962"/>
          </a:xfrm>
        </p:spPr>
        <p:txBody>
          <a:bodyPr>
            <a:normAutofit fontScale="92500" lnSpcReduction="10000"/>
          </a:bodyPr>
          <a:lstStyle/>
          <a:p>
            <a:pPr>
              <a:spcAft>
                <a:spcPts val="1200"/>
              </a:spcAft>
            </a:pPr>
            <a:r>
              <a:rPr lang="en-US" sz="4300" dirty="0">
                <a:solidFill>
                  <a:srgbClr val="FFFF00"/>
                </a:solidFill>
              </a:rPr>
              <a:t>Sample submission</a:t>
            </a:r>
          </a:p>
          <a:p>
            <a:pPr lvl="1"/>
            <a:r>
              <a:rPr lang="en-US" dirty="0"/>
              <a:t>Fresh, chilled, non-frozen best</a:t>
            </a:r>
          </a:p>
          <a:p>
            <a:endParaRPr lang="en-US" dirty="0"/>
          </a:p>
          <a:p>
            <a:pPr lvl="1"/>
            <a:r>
              <a:rPr lang="en-US" dirty="0"/>
              <a:t>Send to ADF&amp;G Field Offices (</a:t>
            </a:r>
            <a:r>
              <a:rPr lang="en-US" dirty="0" err="1"/>
              <a:t>Emmonak</a:t>
            </a:r>
            <a:r>
              <a:rPr lang="en-US" dirty="0"/>
              <a:t>)</a:t>
            </a:r>
          </a:p>
          <a:p>
            <a:endParaRPr lang="en-US" dirty="0"/>
          </a:p>
          <a:p>
            <a:pPr lvl="1"/>
            <a:r>
              <a:rPr lang="en-US" dirty="0"/>
              <a:t>Can send samples directly</a:t>
            </a:r>
          </a:p>
          <a:p>
            <a:endParaRPr lang="en-US" dirty="0"/>
          </a:p>
          <a:p>
            <a:pPr lvl="1"/>
            <a:r>
              <a:rPr lang="en-US" dirty="0"/>
              <a:t>Please contact lab for prior consultation and shipping details</a:t>
            </a:r>
          </a:p>
          <a:p>
            <a:endParaRPr lang="en-US" dirty="0"/>
          </a:p>
          <a:p>
            <a:r>
              <a:rPr lang="en-US" dirty="0">
                <a:solidFill>
                  <a:srgbClr val="FFFF00"/>
                </a:solidFill>
              </a:rPr>
              <a:t>Anchorage Fish Pathology Lab: </a:t>
            </a:r>
            <a:r>
              <a:rPr lang="en-US" dirty="0"/>
              <a:t>(907) 267-2394 or </a:t>
            </a:r>
          </a:p>
          <a:p>
            <a:pPr marL="0" indent="0">
              <a:buNone/>
            </a:pPr>
            <a:r>
              <a:rPr lang="en-US" dirty="0"/>
              <a:t>    Jayde.Ferguson@Alaska.gov </a:t>
            </a:r>
          </a:p>
          <a:p>
            <a:pPr marL="0" indent="0">
              <a:buNone/>
            </a:pPr>
            <a:endParaRPr lang="en-US" dirty="0"/>
          </a:p>
        </p:txBody>
      </p:sp>
      <p:pic>
        <p:nvPicPr>
          <p:cNvPr id="4" name="Picture 3"/>
          <p:cNvPicPr>
            <a:picLocks noChangeAspect="1"/>
          </p:cNvPicPr>
          <p:nvPr/>
        </p:nvPicPr>
        <p:blipFill>
          <a:blip r:embed="rId2"/>
          <a:stretch>
            <a:fillRect/>
          </a:stretch>
        </p:blipFill>
        <p:spPr>
          <a:xfrm>
            <a:off x="6477000" y="1752600"/>
            <a:ext cx="5593095" cy="2676265"/>
          </a:xfrm>
          <a:prstGeom prst="rect">
            <a:avLst/>
          </a:prstGeom>
        </p:spPr>
      </p:pic>
    </p:spTree>
    <p:extLst>
      <p:ext uri="{BB962C8B-B14F-4D97-AF65-F5344CB8AC3E}">
        <p14:creationId xmlns:p14="http://schemas.microsoft.com/office/powerpoint/2010/main" val="4133874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rgbClr val="FFC000"/>
                </a:solidFill>
              </a:rPr>
              <a:t>Thank you</a:t>
            </a:r>
            <a:endParaRPr lang="en-US" sz="6600" dirty="0"/>
          </a:p>
        </p:txBody>
      </p:sp>
      <p:sp>
        <p:nvSpPr>
          <p:cNvPr id="7" name="Content Placeholder 6"/>
          <p:cNvSpPr>
            <a:spLocks noGrp="1"/>
          </p:cNvSpPr>
          <p:nvPr>
            <p:ph idx="1"/>
          </p:nvPr>
        </p:nvSpPr>
        <p:spPr>
          <a:xfrm>
            <a:off x="609600" y="2667000"/>
            <a:ext cx="10972800" cy="4525963"/>
          </a:xfrm>
        </p:spPr>
        <p:txBody>
          <a:bodyPr>
            <a:normAutofit/>
          </a:bodyPr>
          <a:lstStyle/>
          <a:p>
            <a:pPr marL="0" indent="0" algn="ctr">
              <a:buNone/>
            </a:pPr>
            <a:r>
              <a:rPr lang="en-US" sz="8000" dirty="0">
                <a:solidFill>
                  <a:srgbClr val="FFFF00"/>
                </a:solidFill>
              </a:rPr>
              <a:t>Questions? </a:t>
            </a:r>
          </a:p>
        </p:txBody>
      </p:sp>
      <p:sp>
        <p:nvSpPr>
          <p:cNvPr id="10" name="Rectangle 3"/>
          <p:cNvSpPr txBox="1">
            <a:spLocks noChangeArrowheads="1"/>
          </p:cNvSpPr>
          <p:nvPr/>
        </p:nvSpPr>
        <p:spPr>
          <a:xfrm>
            <a:off x="-152400" y="5334000"/>
            <a:ext cx="12573000" cy="762000"/>
          </a:xfrm>
          <a:prstGeom prst="rect">
            <a:avLst/>
          </a:prstGeom>
          <a:solidFill>
            <a:schemeClr val="tx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folHlink"/>
              </a:buClr>
              <a:buFont typeface="Arial" panose="020B0604020202020204" pitchFamily="34" charset="0"/>
              <a:buNone/>
            </a:pPr>
            <a:r>
              <a:rPr lang="en-US" altLang="en-US" dirty="0">
                <a:solidFill>
                  <a:schemeClr val="bg1"/>
                </a:solidFill>
                <a:hlinkClick r:id="rId2">
                  <a:extLst>
                    <a:ext uri="{A12FA001-AC4F-418D-AE19-62706E023703}">
                      <ahyp:hlinkClr xmlns:ahyp="http://schemas.microsoft.com/office/drawing/2018/hyperlinkcolor" val="tx"/>
                    </a:ext>
                  </a:extLst>
                </a:hlinkClick>
              </a:rPr>
              <a:t>http://www.adfg.alaska.gov/index.cfm?adfg=fishingpathologylab.main</a:t>
            </a:r>
            <a:endParaRPr lang="en-US" altLang="en-US" dirty="0">
              <a:solidFill>
                <a:schemeClr val="bg1"/>
              </a:solidFill>
            </a:endParaRPr>
          </a:p>
        </p:txBody>
      </p:sp>
      <p:pic>
        <p:nvPicPr>
          <p:cNvPr id="5" name="Picture 4" descr="V:\CLIPART\ADFG logo\ADFGcmyksmall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20" y="1577655"/>
            <a:ext cx="3195320" cy="319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AI-generated content may be incorrect.">
            <a:extLst>
              <a:ext uri="{FF2B5EF4-FFF2-40B4-BE49-F238E27FC236}">
                <a16:creationId xmlns:a16="http://schemas.microsoft.com/office/drawing/2014/main" id="{6A868179-66CB-C07D-6674-CFFC0F02B938}"/>
              </a:ext>
            </a:extLst>
          </p:cNvPr>
          <p:cNvPicPr>
            <a:picLocks noChangeAspect="1"/>
          </p:cNvPicPr>
          <p:nvPr/>
        </p:nvPicPr>
        <p:blipFill>
          <a:blip r:embed="rId4">
            <a:extLst>
              <a:ext uri="{28A0092B-C50C-407E-A947-70E740481C1C}">
                <a14:useLocalDpi xmlns:a14="http://schemas.microsoft.com/office/drawing/2010/main" val="0"/>
              </a:ext>
            </a:extLst>
          </a:blip>
          <a:srcRect l="16667" r="16667" b="-1852"/>
          <a:stretch/>
        </p:blipFill>
        <p:spPr>
          <a:xfrm>
            <a:off x="8686800" y="1577655"/>
            <a:ext cx="3357880" cy="3297918"/>
          </a:xfrm>
          <a:prstGeom prst="rect">
            <a:avLst/>
          </a:prstGeom>
        </p:spPr>
      </p:pic>
    </p:spTree>
    <p:extLst>
      <p:ext uri="{BB962C8B-B14F-4D97-AF65-F5344CB8AC3E}">
        <p14:creationId xmlns:p14="http://schemas.microsoft.com/office/powerpoint/2010/main" val="106203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972800" cy="1143000"/>
          </a:xfrm>
        </p:spPr>
        <p:txBody>
          <a:bodyPr>
            <a:normAutofit/>
          </a:bodyPr>
          <a:lstStyle/>
          <a:p>
            <a:r>
              <a:rPr lang="en-US" sz="6000" b="1" dirty="0">
                <a:solidFill>
                  <a:srgbClr val="FFC000"/>
                </a:solidFill>
              </a:rPr>
              <a:t>ADF&amp;G Fish Health Team</a:t>
            </a:r>
            <a:endParaRPr lang="en-US" sz="6000" dirty="0"/>
          </a:p>
        </p:txBody>
      </p:sp>
      <p:sp>
        <p:nvSpPr>
          <p:cNvPr id="3" name="Content Placeholder 2"/>
          <p:cNvSpPr>
            <a:spLocks noGrp="1"/>
          </p:cNvSpPr>
          <p:nvPr>
            <p:ph idx="1"/>
          </p:nvPr>
        </p:nvSpPr>
        <p:spPr>
          <a:xfrm>
            <a:off x="6743" y="1235072"/>
            <a:ext cx="12794857" cy="6461128"/>
          </a:xfrm>
        </p:spPr>
        <p:txBody>
          <a:bodyPr>
            <a:normAutofit/>
          </a:bodyPr>
          <a:lstStyle/>
          <a:p>
            <a:pPr>
              <a:spcBef>
                <a:spcPts val="1200"/>
              </a:spcBef>
              <a:buClr>
                <a:srgbClr val="FFFF00"/>
              </a:buClr>
            </a:pPr>
            <a:r>
              <a:rPr lang="en-US" altLang="en-US" dirty="0">
                <a:solidFill>
                  <a:srgbClr val="FFFF00"/>
                </a:solidFill>
              </a:rPr>
              <a:t>Juneau</a:t>
            </a:r>
            <a:r>
              <a:rPr lang="en-US" altLang="en-US" dirty="0"/>
              <a:t> </a:t>
            </a:r>
            <a:r>
              <a:rPr lang="en-US" altLang="en-US" sz="3000" dirty="0">
                <a:solidFill>
                  <a:srgbClr val="FFFF00"/>
                </a:solidFill>
              </a:rPr>
              <a:t>(2 staff)</a:t>
            </a:r>
            <a:r>
              <a:rPr lang="en-US" altLang="en-US" sz="3000" dirty="0"/>
              <a:t>– </a:t>
            </a:r>
            <a:r>
              <a:rPr lang="en-US" altLang="en-US" dirty="0"/>
              <a:t>Fishery Scientist I (Ph.D.), Microbiologist II</a:t>
            </a:r>
          </a:p>
          <a:p>
            <a:pPr marL="0" indent="0">
              <a:spcBef>
                <a:spcPts val="1200"/>
              </a:spcBef>
              <a:buClr>
                <a:schemeClr val="accent1"/>
              </a:buClr>
              <a:buNone/>
            </a:pPr>
            <a:endParaRPr lang="en-US" altLang="en-US" dirty="0">
              <a:solidFill>
                <a:srgbClr val="FFFF00"/>
              </a:solidFill>
            </a:endParaRPr>
          </a:p>
          <a:p>
            <a:pPr marL="0" indent="0">
              <a:spcBef>
                <a:spcPts val="1200"/>
              </a:spcBef>
              <a:buClr>
                <a:srgbClr val="FFFF00"/>
              </a:buClr>
              <a:buNone/>
            </a:pPr>
            <a:endParaRPr lang="en-US" altLang="en-US" dirty="0">
              <a:solidFill>
                <a:srgbClr val="FFFF00"/>
              </a:solidFill>
            </a:endParaRPr>
          </a:p>
          <a:p>
            <a:pPr>
              <a:spcBef>
                <a:spcPts val="1200"/>
              </a:spcBef>
              <a:buClr>
                <a:srgbClr val="FFFF00"/>
              </a:buClr>
            </a:pPr>
            <a:r>
              <a:rPr lang="en-US" altLang="en-US" sz="3000" dirty="0">
                <a:solidFill>
                  <a:srgbClr val="FFFF00"/>
                </a:solidFill>
              </a:rPr>
              <a:t>Anchorage </a:t>
            </a:r>
            <a:r>
              <a:rPr lang="en-US" altLang="en-US" sz="2800" dirty="0">
                <a:solidFill>
                  <a:srgbClr val="FFFF00"/>
                </a:solidFill>
              </a:rPr>
              <a:t>(3 staff + 2 Non-perms)</a:t>
            </a:r>
            <a:r>
              <a:rPr lang="en-US" altLang="en-US" sz="2800" dirty="0"/>
              <a:t>- </a:t>
            </a:r>
            <a:r>
              <a:rPr lang="en-US" altLang="en-US" sz="3000" dirty="0"/>
              <a:t>Fish Pathologist (Ph.D.), Micro II, Micro I</a:t>
            </a:r>
            <a:endParaRPr lang="en-US" altLang="en-US" sz="3000" dirty="0">
              <a:solidFill>
                <a:srgbClr val="FFFF00"/>
              </a:solidFill>
            </a:endParaRPr>
          </a:p>
          <a:p>
            <a:pPr marL="457200" lvl="1" indent="0">
              <a:buClr>
                <a:srgbClr val="FFFF00"/>
              </a:buClr>
              <a:buNone/>
            </a:pPr>
            <a:r>
              <a:rPr lang="en-US" altLang="en-US" dirty="0"/>
              <a:t>Non-permanent Fishery Biologist I’s</a:t>
            </a:r>
          </a:p>
          <a:p>
            <a:pPr>
              <a:buClr>
                <a:srgbClr val="FFFF00"/>
              </a:buClr>
            </a:pPr>
            <a:endParaRPr lang="en-US" altLang="en-US" dirty="0"/>
          </a:p>
          <a:p>
            <a:pPr lvl="1">
              <a:buClr>
                <a:srgbClr val="FFFF00"/>
              </a:buClr>
            </a:pPr>
            <a:endParaRPr lang="en-US" altLang="en-US" dirty="0"/>
          </a:p>
          <a:p>
            <a:pPr lvl="1">
              <a:spcBef>
                <a:spcPts val="3000"/>
              </a:spcBef>
              <a:spcAft>
                <a:spcPts val="600"/>
              </a:spcAft>
              <a:buClr>
                <a:srgbClr val="FFFF00"/>
              </a:buClr>
            </a:pPr>
            <a:r>
              <a:rPr lang="en-US" altLang="en-US" dirty="0">
                <a:solidFill>
                  <a:srgbClr val="FFFF00"/>
                </a:solidFill>
              </a:rPr>
              <a:t>Staff experience/train</a:t>
            </a:r>
            <a:r>
              <a:rPr lang="en-US" altLang="en-US" dirty="0"/>
              <a:t>– microbiology, fish and shellfish health</a:t>
            </a:r>
          </a:p>
          <a:p>
            <a:pPr lvl="1">
              <a:spcBef>
                <a:spcPts val="1200"/>
              </a:spcBef>
              <a:buClr>
                <a:srgbClr val="FFFF00"/>
              </a:buClr>
            </a:pPr>
            <a:r>
              <a:rPr lang="en-US" altLang="en-US" dirty="0">
                <a:solidFill>
                  <a:srgbClr val="FFFF00"/>
                </a:solidFill>
              </a:rPr>
              <a:t>Certifications</a:t>
            </a:r>
            <a:r>
              <a:rPr lang="en-US" altLang="en-US" dirty="0"/>
              <a:t>– AFS Fish Health Section held by 2 staff as “Fish Pathologist”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8" t="-3849" r="-348" b="3849"/>
          <a:stretch/>
        </p:blipFill>
        <p:spPr>
          <a:xfrm>
            <a:off x="6275026" y="3581400"/>
            <a:ext cx="2009311" cy="200931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217" r="10217"/>
          <a:stretch/>
        </p:blipFill>
        <p:spPr>
          <a:xfrm>
            <a:off x="10591800" y="3724584"/>
            <a:ext cx="1450383" cy="1695038"/>
          </a:xfrm>
          <a:prstGeom prst="rect">
            <a:avLst/>
          </a:prstGeom>
        </p:spPr>
      </p:pic>
      <p:sp>
        <p:nvSpPr>
          <p:cNvPr id="5" name="TextBox 4"/>
          <p:cNvSpPr txBox="1"/>
          <p:nvPr/>
        </p:nvSpPr>
        <p:spPr>
          <a:xfrm>
            <a:off x="6705600" y="5407223"/>
            <a:ext cx="1331396" cy="307777"/>
          </a:xfrm>
          <a:prstGeom prst="rect">
            <a:avLst/>
          </a:prstGeom>
          <a:solidFill>
            <a:schemeClr val="tx1"/>
          </a:solidFill>
        </p:spPr>
        <p:txBody>
          <a:bodyPr wrap="square" rtlCol="0">
            <a:spAutoFit/>
          </a:bodyPr>
          <a:lstStyle/>
          <a:p>
            <a:r>
              <a:rPr lang="en-US" sz="1400" dirty="0">
                <a:solidFill>
                  <a:schemeClr val="bg1"/>
                </a:solidFill>
              </a:rPr>
              <a:t>Jayde Ferguson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809" t="18168" r="19627" b="24255"/>
          <a:stretch/>
        </p:blipFill>
        <p:spPr>
          <a:xfrm>
            <a:off x="7543799" y="1701813"/>
            <a:ext cx="1676401" cy="1542741"/>
          </a:xfrm>
          <a:prstGeom prst="rect">
            <a:avLst/>
          </a:prstGeom>
        </p:spPr>
      </p:pic>
      <p:sp>
        <p:nvSpPr>
          <p:cNvPr id="9" name="TextBox 8"/>
          <p:cNvSpPr txBox="1"/>
          <p:nvPr/>
        </p:nvSpPr>
        <p:spPr>
          <a:xfrm>
            <a:off x="7996907" y="2903293"/>
            <a:ext cx="1070893" cy="307777"/>
          </a:xfrm>
          <a:prstGeom prst="rect">
            <a:avLst/>
          </a:prstGeom>
          <a:solidFill>
            <a:schemeClr val="tx1"/>
          </a:solidFill>
        </p:spPr>
        <p:txBody>
          <a:bodyPr wrap="square" rtlCol="0">
            <a:spAutoFit/>
          </a:bodyPr>
          <a:lstStyle/>
          <a:p>
            <a:r>
              <a:rPr lang="en-US" sz="1400" dirty="0">
                <a:solidFill>
                  <a:schemeClr val="bg1"/>
                </a:solidFill>
              </a:rPr>
              <a:t>Rich Morris</a:t>
            </a:r>
          </a:p>
        </p:txBody>
      </p:sp>
      <p:sp>
        <p:nvSpPr>
          <p:cNvPr id="10" name="TextBox 9"/>
          <p:cNvSpPr txBox="1"/>
          <p:nvPr/>
        </p:nvSpPr>
        <p:spPr>
          <a:xfrm>
            <a:off x="10724233" y="5387695"/>
            <a:ext cx="1322380" cy="307777"/>
          </a:xfrm>
          <a:prstGeom prst="rect">
            <a:avLst/>
          </a:prstGeom>
          <a:solidFill>
            <a:schemeClr val="tx1"/>
          </a:solidFill>
        </p:spPr>
        <p:txBody>
          <a:bodyPr wrap="square" rtlCol="0">
            <a:spAutoFit/>
          </a:bodyPr>
          <a:lstStyle/>
          <a:p>
            <a:r>
              <a:rPr lang="en-US" sz="1400" dirty="0">
                <a:solidFill>
                  <a:schemeClr val="bg1"/>
                </a:solidFill>
              </a:rPr>
              <a:t>Davis Stewart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277" y="1721625"/>
            <a:ext cx="1530700" cy="1530700"/>
          </a:xfrm>
          <a:prstGeom prst="rect">
            <a:avLst/>
          </a:prstGeom>
        </p:spPr>
      </p:pic>
      <p:sp>
        <p:nvSpPr>
          <p:cNvPr id="12" name="TextBox 11"/>
          <p:cNvSpPr txBox="1"/>
          <p:nvPr/>
        </p:nvSpPr>
        <p:spPr>
          <a:xfrm>
            <a:off x="5707407" y="2895600"/>
            <a:ext cx="1074393" cy="323165"/>
          </a:xfrm>
          <a:prstGeom prst="rect">
            <a:avLst/>
          </a:prstGeom>
          <a:solidFill>
            <a:schemeClr val="tx1"/>
          </a:solidFill>
        </p:spPr>
        <p:txBody>
          <a:bodyPr wrap="square" rtlCol="0">
            <a:spAutoFit/>
          </a:bodyPr>
          <a:lstStyle/>
          <a:p>
            <a:r>
              <a:rPr lang="en-US" sz="1500" dirty="0">
                <a:solidFill>
                  <a:schemeClr val="bg1"/>
                </a:solidFill>
              </a:rPr>
              <a:t>Ted Meyers</a:t>
            </a:r>
          </a:p>
        </p:txBody>
      </p:sp>
      <p:pic>
        <p:nvPicPr>
          <p:cNvPr id="14" name="Picture 13" descr="A picture containing person, person&#10;&#10;AI-generated content may be incorrect.">
            <a:extLst>
              <a:ext uri="{FF2B5EF4-FFF2-40B4-BE49-F238E27FC236}">
                <a16:creationId xmlns:a16="http://schemas.microsoft.com/office/drawing/2014/main" id="{C17BD73E-78EB-192B-D01A-53E8C98512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620" t="9681" r="10843" b="10602"/>
          <a:stretch/>
        </p:blipFill>
        <p:spPr>
          <a:xfrm rot="5400000">
            <a:off x="8967560" y="3861421"/>
            <a:ext cx="1708326" cy="1408075"/>
          </a:xfrm>
          <a:prstGeom prst="rect">
            <a:avLst/>
          </a:prstGeom>
        </p:spPr>
      </p:pic>
      <p:sp>
        <p:nvSpPr>
          <p:cNvPr id="11" name="TextBox 10"/>
          <p:cNvSpPr txBox="1"/>
          <p:nvPr/>
        </p:nvSpPr>
        <p:spPr>
          <a:xfrm>
            <a:off x="9067800" y="5387694"/>
            <a:ext cx="1102099" cy="307777"/>
          </a:xfrm>
          <a:prstGeom prst="rect">
            <a:avLst/>
          </a:prstGeom>
          <a:solidFill>
            <a:schemeClr val="tx1"/>
          </a:solidFill>
        </p:spPr>
        <p:txBody>
          <a:bodyPr wrap="square" rtlCol="0">
            <a:spAutoFit/>
          </a:bodyPr>
          <a:lstStyle/>
          <a:p>
            <a:r>
              <a:rPr lang="en-US" sz="1400" dirty="0">
                <a:solidFill>
                  <a:schemeClr val="bg1"/>
                </a:solidFill>
              </a:rPr>
              <a:t>Frank </a:t>
            </a:r>
            <a:r>
              <a:rPr lang="en-US" sz="1400" dirty="0" err="1">
                <a:solidFill>
                  <a:schemeClr val="bg1"/>
                </a:solidFill>
              </a:rPr>
              <a:t>Woitel</a:t>
            </a:r>
            <a:endParaRPr lang="en-US" sz="1400" dirty="0">
              <a:solidFill>
                <a:schemeClr val="bg1"/>
              </a:solidFill>
            </a:endParaRPr>
          </a:p>
        </p:txBody>
      </p:sp>
      <p:pic>
        <p:nvPicPr>
          <p:cNvPr id="16" name="Picture 15" descr="A person standing on a boat in front of a lake with mountains in the background&#10;&#10;AI-generated content may be incorrect.">
            <a:extLst>
              <a:ext uri="{FF2B5EF4-FFF2-40B4-BE49-F238E27FC236}">
                <a16:creationId xmlns:a16="http://schemas.microsoft.com/office/drawing/2014/main" id="{ABE8FF04-7478-10D1-991C-A8D41F0BE23A}"/>
              </a:ext>
            </a:extLst>
          </p:cNvPr>
          <p:cNvPicPr>
            <a:picLocks noChangeAspect="1"/>
          </p:cNvPicPr>
          <p:nvPr/>
        </p:nvPicPr>
        <p:blipFill>
          <a:blip r:embed="rId7" cstate="print">
            <a:extLst>
              <a:ext uri="{28A0092B-C50C-407E-A947-70E740481C1C}">
                <a14:useLocalDpi xmlns:a14="http://schemas.microsoft.com/office/drawing/2010/main" val="0"/>
              </a:ext>
            </a:extLst>
          </a:blip>
          <a:srcRect l="10000" t="21111" r="48744" b="30000"/>
          <a:stretch/>
        </p:blipFill>
        <p:spPr>
          <a:xfrm>
            <a:off x="2675292" y="4196136"/>
            <a:ext cx="1405181" cy="1248886"/>
          </a:xfrm>
          <a:prstGeom prst="rect">
            <a:avLst/>
          </a:prstGeom>
        </p:spPr>
      </p:pic>
      <p:pic>
        <p:nvPicPr>
          <p:cNvPr id="18" name="Picture 17" descr="A person holding a fish on a boat&#10;&#10;AI-generated content may be incorrect.">
            <a:extLst>
              <a:ext uri="{FF2B5EF4-FFF2-40B4-BE49-F238E27FC236}">
                <a16:creationId xmlns:a16="http://schemas.microsoft.com/office/drawing/2014/main" id="{06A66DDB-00E5-F4D9-AD9A-1B4BFECA0195}"/>
              </a:ext>
            </a:extLst>
          </p:cNvPr>
          <p:cNvPicPr>
            <a:picLocks noChangeAspect="1"/>
          </p:cNvPicPr>
          <p:nvPr/>
        </p:nvPicPr>
        <p:blipFill>
          <a:blip r:embed="rId8" cstate="print">
            <a:extLst>
              <a:ext uri="{28A0092B-C50C-407E-A947-70E740481C1C}">
                <a14:useLocalDpi xmlns:a14="http://schemas.microsoft.com/office/drawing/2010/main" val="0"/>
              </a:ext>
            </a:extLst>
          </a:blip>
          <a:srcRect l="35432" t="6666" r="16666" b="34240"/>
          <a:stretch/>
        </p:blipFill>
        <p:spPr>
          <a:xfrm>
            <a:off x="4260500" y="4191000"/>
            <a:ext cx="1360183" cy="1258513"/>
          </a:xfrm>
          <a:prstGeom prst="rect">
            <a:avLst/>
          </a:prstGeom>
        </p:spPr>
      </p:pic>
      <p:sp>
        <p:nvSpPr>
          <p:cNvPr id="17" name="TextBox 16"/>
          <p:cNvSpPr txBox="1"/>
          <p:nvPr/>
        </p:nvSpPr>
        <p:spPr>
          <a:xfrm>
            <a:off x="4260500" y="5387696"/>
            <a:ext cx="1145877" cy="307777"/>
          </a:xfrm>
          <a:prstGeom prst="rect">
            <a:avLst/>
          </a:prstGeom>
          <a:solidFill>
            <a:schemeClr val="tx1"/>
          </a:solidFill>
        </p:spPr>
        <p:txBody>
          <a:bodyPr wrap="square" rtlCol="0">
            <a:spAutoFit/>
          </a:bodyPr>
          <a:lstStyle/>
          <a:p>
            <a:r>
              <a:rPr lang="en-US" sz="1400" dirty="0">
                <a:solidFill>
                  <a:schemeClr val="bg1"/>
                </a:solidFill>
              </a:rPr>
              <a:t>Kay Stewart</a:t>
            </a:r>
          </a:p>
        </p:txBody>
      </p:sp>
      <p:sp>
        <p:nvSpPr>
          <p:cNvPr id="19" name="TextBox 18"/>
          <p:cNvSpPr txBox="1"/>
          <p:nvPr/>
        </p:nvSpPr>
        <p:spPr>
          <a:xfrm>
            <a:off x="1973912" y="5390549"/>
            <a:ext cx="1170037" cy="307777"/>
          </a:xfrm>
          <a:prstGeom prst="rect">
            <a:avLst/>
          </a:prstGeom>
          <a:solidFill>
            <a:schemeClr val="tx1"/>
          </a:solidFill>
        </p:spPr>
        <p:txBody>
          <a:bodyPr wrap="square" rtlCol="0">
            <a:spAutoFit/>
          </a:bodyPr>
          <a:lstStyle/>
          <a:p>
            <a:r>
              <a:rPr lang="en-US" sz="1400" dirty="0">
                <a:solidFill>
                  <a:schemeClr val="bg1"/>
                </a:solidFill>
              </a:rPr>
              <a:t>Zoe Munson</a:t>
            </a:r>
          </a:p>
        </p:txBody>
      </p:sp>
    </p:spTree>
    <p:extLst>
      <p:ext uri="{BB962C8B-B14F-4D97-AF65-F5344CB8AC3E}">
        <p14:creationId xmlns:p14="http://schemas.microsoft.com/office/powerpoint/2010/main" val="59451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1049000" cy="2286000"/>
          </a:xfrm>
        </p:spPr>
        <p:txBody>
          <a:bodyPr>
            <a:normAutofit fontScale="90000"/>
          </a:bodyPr>
          <a:lstStyle/>
          <a:p>
            <a:pPr>
              <a:lnSpc>
                <a:spcPct val="150000"/>
              </a:lnSpc>
              <a:spcBef>
                <a:spcPts val="300"/>
              </a:spcBef>
              <a:spcAft>
                <a:spcPts val="300"/>
              </a:spcAft>
            </a:pPr>
            <a:r>
              <a:rPr lang="en-US" sz="6000" b="1" dirty="0">
                <a:solidFill>
                  <a:srgbClr val="FFC000"/>
                </a:solidFill>
              </a:rPr>
              <a:t>Fish Pathology Regulatory Program:</a:t>
            </a:r>
            <a:br>
              <a:rPr lang="en-US" sz="6000" b="1" dirty="0">
                <a:solidFill>
                  <a:srgbClr val="FFC000"/>
                </a:solidFill>
              </a:rPr>
            </a:br>
            <a:r>
              <a:rPr lang="en-US" sz="6000" b="1" i="1" u="sng" dirty="0"/>
              <a:t>Mission Statement</a:t>
            </a:r>
            <a:endParaRPr lang="en-US" sz="6000" i="1" u="sng" dirty="0"/>
          </a:p>
        </p:txBody>
      </p:sp>
      <p:pic>
        <p:nvPicPr>
          <p:cNvPr id="4" name="Content Placeholder 3"/>
          <p:cNvPicPr>
            <a:picLocks noGrp="1" noChangeAspect="1"/>
          </p:cNvPicPr>
          <p:nvPr>
            <p:ph idx="1"/>
          </p:nvPr>
        </p:nvPicPr>
        <p:blipFill>
          <a:blip r:embed="rId2"/>
          <a:stretch>
            <a:fillRect/>
          </a:stretch>
        </p:blipFill>
        <p:spPr>
          <a:xfrm>
            <a:off x="533400" y="2362200"/>
            <a:ext cx="11405633" cy="4258237"/>
          </a:xfrm>
          <a:prstGeom prst="rect">
            <a:avLst/>
          </a:prstGeom>
        </p:spPr>
      </p:pic>
    </p:spTree>
    <p:extLst>
      <p:ext uri="{BB962C8B-B14F-4D97-AF65-F5344CB8AC3E}">
        <p14:creationId xmlns:p14="http://schemas.microsoft.com/office/powerpoint/2010/main" val="399307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0972800" cy="1143000"/>
          </a:xfrm>
        </p:spPr>
        <p:txBody>
          <a:bodyPr>
            <a:normAutofit/>
          </a:bodyPr>
          <a:lstStyle/>
          <a:p>
            <a:r>
              <a:rPr lang="en-US" sz="6000" b="1" dirty="0">
                <a:solidFill>
                  <a:srgbClr val="FFC000"/>
                </a:solidFill>
              </a:rPr>
              <a:t>Products &amp; Services</a:t>
            </a:r>
          </a:p>
        </p:txBody>
      </p:sp>
      <p:sp>
        <p:nvSpPr>
          <p:cNvPr id="3" name="Content Placeholder 2"/>
          <p:cNvSpPr>
            <a:spLocks noGrp="1"/>
          </p:cNvSpPr>
          <p:nvPr>
            <p:ph idx="1"/>
          </p:nvPr>
        </p:nvSpPr>
        <p:spPr>
          <a:xfrm>
            <a:off x="152400" y="1097280"/>
            <a:ext cx="12496800" cy="6172200"/>
          </a:xfrm>
        </p:spPr>
        <p:txBody>
          <a:bodyPr>
            <a:normAutofit fontScale="40000" lnSpcReduction="20000"/>
          </a:bodyPr>
          <a:lstStyle/>
          <a:p>
            <a:pPr marL="0" indent="0" defTabSz="457200">
              <a:spcBef>
                <a:spcPts val="1000"/>
              </a:spcBef>
              <a:spcAft>
                <a:spcPts val="1000"/>
              </a:spcAft>
              <a:buClr>
                <a:schemeClr val="folHlink"/>
              </a:buClr>
              <a:buNone/>
            </a:pPr>
            <a:r>
              <a:rPr lang="en-US" altLang="en-US" sz="9800" dirty="0">
                <a:solidFill>
                  <a:srgbClr val="FFFF00"/>
                </a:solidFill>
              </a:rPr>
              <a:t>1.</a:t>
            </a:r>
            <a:r>
              <a:rPr lang="en-US" altLang="en-US" sz="9800" dirty="0"/>
              <a:t> </a:t>
            </a:r>
            <a:r>
              <a:rPr lang="en-US" altLang="en-US" sz="9800" dirty="0">
                <a:solidFill>
                  <a:srgbClr val="FFFF00"/>
                </a:solidFill>
              </a:rPr>
              <a:t>No-cost Diagnostic &amp; Consultation Services</a:t>
            </a:r>
            <a:r>
              <a:rPr lang="en-US" altLang="en-US" sz="9800" dirty="0"/>
              <a:t>-</a:t>
            </a:r>
            <a:r>
              <a:rPr lang="en-US" altLang="en-US" sz="9800" dirty="0">
                <a:solidFill>
                  <a:srgbClr val="FFFF00"/>
                </a:solidFill>
              </a:rPr>
              <a:t> </a:t>
            </a:r>
            <a:r>
              <a:rPr lang="en-US" altLang="en-US" sz="9800" b="1" u="sng" dirty="0"/>
              <a:t>anyone</a:t>
            </a:r>
          </a:p>
          <a:p>
            <a:pPr marL="0" indent="0" defTabSz="457200">
              <a:spcBef>
                <a:spcPts val="1000"/>
              </a:spcBef>
              <a:spcAft>
                <a:spcPts val="1000"/>
              </a:spcAft>
              <a:buClr>
                <a:schemeClr val="folHlink"/>
              </a:buClr>
              <a:buNone/>
            </a:pPr>
            <a:r>
              <a:rPr lang="en-US" altLang="en-US" sz="9800" dirty="0">
                <a:solidFill>
                  <a:srgbClr val="FFFF00"/>
                </a:solidFill>
              </a:rPr>
              <a:t>2. Hatchery Support and Oversight</a:t>
            </a:r>
            <a:r>
              <a:rPr lang="en-US" altLang="en-US" sz="7000" dirty="0"/>
              <a:t>- </a:t>
            </a:r>
            <a:r>
              <a:rPr lang="en-US" altLang="en-US" sz="7000" dirty="0" err="1">
                <a:solidFill>
                  <a:prstClr val="white"/>
                </a:solidFill>
                <a:latin typeface="Calibri"/>
              </a:rPr>
              <a:t>i</a:t>
            </a:r>
            <a:r>
              <a:rPr kumimoji="0" lang="en-US" altLang="en-US" sz="7000" b="0" i="0" u="none" strike="noStrike" kern="1200" cap="none" spc="0" normalizeH="0" baseline="0" noProof="0" dirty="0" err="1">
                <a:ln>
                  <a:noFill/>
                </a:ln>
                <a:solidFill>
                  <a:prstClr val="white"/>
                </a:solidFill>
                <a:effectLst/>
                <a:uLnTx/>
                <a:uFillTx/>
                <a:latin typeface="Calibri"/>
                <a:ea typeface="+mn-ea"/>
                <a:cs typeface="+mn-cs"/>
              </a:rPr>
              <a:t>nspections</a:t>
            </a:r>
            <a:r>
              <a:rPr lang="en-US" altLang="en-US" sz="7000" dirty="0">
                <a:solidFill>
                  <a:prstClr val="white"/>
                </a:solidFill>
                <a:latin typeface="Calibri"/>
              </a:rPr>
              <a:t>; </a:t>
            </a:r>
            <a:r>
              <a:rPr kumimoji="0" lang="en-US" altLang="en-US" sz="7000" b="0" i="0" u="none" strike="noStrike" kern="1200" cap="none" spc="0" normalizeH="0" baseline="0" noProof="0" dirty="0">
                <a:ln>
                  <a:noFill/>
                </a:ln>
                <a:solidFill>
                  <a:prstClr val="white"/>
                </a:solidFill>
                <a:effectLst/>
                <a:uLnTx/>
                <a:uFillTx/>
                <a:latin typeface="Calibri"/>
                <a:ea typeface="+mn-ea"/>
                <a:cs typeface="+mn-cs"/>
              </a:rPr>
              <a:t>permitting</a:t>
            </a:r>
            <a:endParaRPr lang="en-US" altLang="en-US" sz="7000" dirty="0"/>
          </a:p>
          <a:p>
            <a:pPr marL="0" indent="0">
              <a:spcBef>
                <a:spcPts val="1000"/>
              </a:spcBef>
              <a:spcAft>
                <a:spcPts val="1000"/>
              </a:spcAft>
              <a:buClr>
                <a:schemeClr val="folHlink"/>
              </a:buClr>
              <a:buNone/>
            </a:pPr>
            <a:r>
              <a:rPr lang="en-US" altLang="en-US" sz="9800" dirty="0">
                <a:solidFill>
                  <a:srgbClr val="FFFF00"/>
                </a:solidFill>
              </a:rPr>
              <a:t>3. Regulatory Authority</a:t>
            </a:r>
            <a:r>
              <a:rPr lang="en-US" altLang="en-US" sz="8600" dirty="0"/>
              <a:t>- </a:t>
            </a:r>
            <a:r>
              <a:rPr lang="en-US" altLang="en-US" sz="7000" dirty="0"/>
              <a:t>signatory on permits; report &amp; control diseases </a:t>
            </a:r>
          </a:p>
          <a:p>
            <a:pPr marL="0" indent="0">
              <a:spcBef>
                <a:spcPts val="1000"/>
              </a:spcBef>
              <a:spcAft>
                <a:spcPts val="1000"/>
              </a:spcAft>
              <a:buClr>
                <a:schemeClr val="folHlink"/>
              </a:buClr>
              <a:buNone/>
              <a:tabLst>
                <a:tab pos="457200" algn="l"/>
              </a:tabLst>
            </a:pPr>
            <a:r>
              <a:rPr lang="en-US" altLang="en-US" sz="9800" dirty="0">
                <a:solidFill>
                  <a:srgbClr val="FFFF00"/>
                </a:solidFill>
              </a:rPr>
              <a:t>4. Statewide Fish and Shellfish Disease Policy</a:t>
            </a:r>
            <a:r>
              <a:rPr lang="en-US" altLang="en-US" sz="8600" dirty="0"/>
              <a:t>- </a:t>
            </a:r>
            <a:r>
              <a:rPr lang="en-US" altLang="en-US" sz="7000" dirty="0"/>
              <a:t>Reduces disease        	 agent (pathogen) introduction &amp; amplification </a:t>
            </a:r>
            <a:endParaRPr lang="en-US" altLang="en-US" sz="7000" dirty="0">
              <a:solidFill>
                <a:srgbClr val="FFFF00"/>
              </a:solidFill>
            </a:endParaRPr>
          </a:p>
          <a:p>
            <a:pPr marL="0" indent="0">
              <a:spcBef>
                <a:spcPts val="1000"/>
              </a:spcBef>
              <a:spcAft>
                <a:spcPts val="1000"/>
              </a:spcAft>
              <a:buClr>
                <a:schemeClr val="folHlink"/>
              </a:buClr>
              <a:buNone/>
            </a:pPr>
            <a:r>
              <a:rPr lang="en-US" altLang="en-US" sz="9800" dirty="0">
                <a:solidFill>
                  <a:srgbClr val="FFFF00"/>
                </a:solidFill>
              </a:rPr>
              <a:t>5. Applied Research</a:t>
            </a:r>
            <a:r>
              <a:rPr lang="en-US" altLang="en-US" sz="8600" dirty="0"/>
              <a:t>- </a:t>
            </a:r>
            <a:r>
              <a:rPr lang="en-US" altLang="en-US" sz="7000" dirty="0"/>
              <a:t>Publications</a:t>
            </a:r>
          </a:p>
          <a:p>
            <a:pPr marL="0" indent="0">
              <a:spcBef>
                <a:spcPts val="1000"/>
              </a:spcBef>
              <a:spcAft>
                <a:spcPts val="1000"/>
              </a:spcAft>
              <a:buClr>
                <a:schemeClr val="folHlink"/>
              </a:buClr>
              <a:buNone/>
            </a:pPr>
            <a:r>
              <a:rPr lang="en-US" altLang="en-US" sz="9800" dirty="0">
                <a:solidFill>
                  <a:srgbClr val="FFFF00"/>
                </a:solidFill>
              </a:rPr>
              <a:t>6. Public Education</a:t>
            </a:r>
            <a:r>
              <a:rPr lang="en-US" altLang="en-US" sz="7000" dirty="0"/>
              <a:t>- lab tours, mentorship, manual and field guides</a:t>
            </a:r>
          </a:p>
          <a:p>
            <a:pPr marL="0" indent="0" defTabSz="457200">
              <a:spcBef>
                <a:spcPts val="1000"/>
              </a:spcBef>
              <a:spcAft>
                <a:spcPts val="1000"/>
              </a:spcAft>
              <a:buClr>
                <a:schemeClr val="folHlink"/>
              </a:buClr>
              <a:buNone/>
              <a:tabLst>
                <a:tab pos="457200" algn="l"/>
              </a:tabLst>
            </a:pPr>
            <a:r>
              <a:rPr lang="en-US" altLang="en-US" sz="9800" dirty="0">
                <a:solidFill>
                  <a:srgbClr val="FFFF00"/>
                </a:solidFill>
                <a:cs typeface="Times New Roman" pitchFamily="18" charset="0"/>
              </a:rPr>
              <a:t>7. Surveillance for endemic, emerging and pathogens- </a:t>
            </a:r>
            <a:r>
              <a:rPr lang="en-US" altLang="en-US" sz="7000" dirty="0"/>
              <a:t>screen 	 broodfish; investigate fish kills</a:t>
            </a:r>
            <a:endParaRPr lang="en-US" altLang="en-US" sz="7000" dirty="0">
              <a:solidFill>
                <a:srgbClr val="FFFF00"/>
              </a:solidFill>
              <a:cs typeface="Times New Roman" pitchFamily="18" charset="0"/>
            </a:endParaRPr>
          </a:p>
          <a:p>
            <a:pPr marL="0" indent="0" defTabSz="457200">
              <a:spcBef>
                <a:spcPts val="200"/>
              </a:spcBef>
              <a:spcAft>
                <a:spcPts val="200"/>
              </a:spcAft>
              <a:buClr>
                <a:schemeClr val="folHlink"/>
              </a:buClr>
              <a:buNone/>
            </a:pPr>
            <a:endParaRPr lang="en-US" altLang="en-US" sz="6000" dirty="0">
              <a:cs typeface="Times New Roman" pitchFamily="18" charset="0"/>
            </a:endParaRPr>
          </a:p>
        </p:txBody>
      </p:sp>
    </p:spTree>
    <p:extLst>
      <p:ext uri="{BB962C8B-B14F-4D97-AF65-F5344CB8AC3E}">
        <p14:creationId xmlns:p14="http://schemas.microsoft.com/office/powerpoint/2010/main" val="327912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7038181" y="4953000"/>
            <a:ext cx="5153819" cy="914400"/>
          </a:xfrm>
          <a:prstGeom prst="rect">
            <a:avLst/>
          </a:prstGeom>
          <a:solidFill>
            <a:schemeClr val="tx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folHlink"/>
              </a:buClr>
              <a:buFont typeface="Arial" panose="020B0604020202020204" pitchFamily="34" charset="0"/>
              <a:buNone/>
            </a:pPr>
            <a:r>
              <a:rPr lang="en-US" altLang="en-US" sz="2700" dirty="0">
                <a:solidFill>
                  <a:schemeClr val="bg1"/>
                </a:solidFill>
                <a:hlinkClick r:id="rId2">
                  <a:extLst>
                    <a:ext uri="{A12FA001-AC4F-418D-AE19-62706E023703}">
                      <ahyp:hlinkClr xmlns:ahyp="http://schemas.microsoft.com/office/drawing/2018/hyperlinkcolor" val="tx"/>
                    </a:ext>
                  </a:extLst>
                </a:hlinkClick>
              </a:rPr>
              <a:t>http://www.adfg.alaska.gov/index.cfm?adfg=fishingpathologylab.main</a:t>
            </a:r>
            <a:endParaRPr lang="en-US" altLang="en-US" sz="2700" dirty="0">
              <a:solidFill>
                <a:schemeClr val="bg1"/>
              </a:solidFill>
            </a:endParaRPr>
          </a:p>
        </p:txBody>
      </p:sp>
      <p:sp>
        <p:nvSpPr>
          <p:cNvPr id="3" name="TextBox 2">
            <a:extLst>
              <a:ext uri="{FF2B5EF4-FFF2-40B4-BE49-F238E27FC236}">
                <a16:creationId xmlns:a16="http://schemas.microsoft.com/office/drawing/2014/main" id="{A7C44B39-7863-2BFC-5137-1E798050BAF6}"/>
              </a:ext>
            </a:extLst>
          </p:cNvPr>
          <p:cNvSpPr txBox="1"/>
          <p:nvPr/>
        </p:nvSpPr>
        <p:spPr>
          <a:xfrm>
            <a:off x="150813" y="5277959"/>
            <a:ext cx="3276600" cy="1384995"/>
          </a:xfrm>
          <a:prstGeom prst="rect">
            <a:avLst/>
          </a:prstGeom>
          <a:solidFill>
            <a:schemeClr val="tx1"/>
          </a:solidFill>
        </p:spPr>
        <p:txBody>
          <a:bodyPr wrap="square">
            <a:spAutoFit/>
          </a:bodyPr>
          <a:lstStyle/>
          <a:p>
            <a:pPr marL="342900" indent="-342900" fontAlgn="base">
              <a:spcBef>
                <a:spcPct val="20000"/>
              </a:spcBef>
              <a:spcAft>
                <a:spcPct val="0"/>
              </a:spcAft>
              <a:buClr>
                <a:schemeClr val="bg1"/>
              </a:buClr>
              <a:buSzPct val="80000"/>
              <a:buFont typeface="Wingdings" pitchFamily="2" charset="2"/>
              <a:buChar char="l"/>
              <a:defRPr/>
            </a:pPr>
            <a:r>
              <a:rPr lang="en-US" altLang="en-US" sz="2000" kern="0" dirty="0">
                <a:solidFill>
                  <a:schemeClr val="bg1"/>
                </a:solidFill>
                <a:latin typeface="Times New Roman"/>
              </a:rPr>
              <a:t>Fish diseases field guide</a:t>
            </a:r>
          </a:p>
          <a:p>
            <a:pPr fontAlgn="base">
              <a:spcBef>
                <a:spcPct val="20000"/>
              </a:spcBef>
              <a:spcAft>
                <a:spcPct val="0"/>
              </a:spcAft>
              <a:buClr>
                <a:srgbClr val="FFFF00"/>
              </a:buClr>
              <a:buSzPct val="80000"/>
              <a:defRPr/>
            </a:pPr>
            <a:r>
              <a:rPr lang="en-US" altLang="en-US" sz="2000" kern="0" dirty="0">
                <a:solidFill>
                  <a:schemeClr val="bg1"/>
                </a:solidFill>
                <a:latin typeface="Times New Roman"/>
              </a:rPr>
              <a:t>http://www.adfg.alaska.gov/static/species/disease/pdfs/fish_disease_book.pdf</a:t>
            </a:r>
          </a:p>
        </p:txBody>
      </p:sp>
      <p:pic>
        <p:nvPicPr>
          <p:cNvPr id="4" name="Picture 3">
            <a:extLst>
              <a:ext uri="{FF2B5EF4-FFF2-40B4-BE49-F238E27FC236}">
                <a16:creationId xmlns:a16="http://schemas.microsoft.com/office/drawing/2014/main" id="{30D7C582-3E1D-C7BB-83CE-8F9252A00B2D}"/>
              </a:ext>
            </a:extLst>
          </p:cNvPr>
          <p:cNvPicPr>
            <a:picLocks noChangeAspect="1"/>
          </p:cNvPicPr>
          <p:nvPr/>
        </p:nvPicPr>
        <p:blipFill>
          <a:blip r:embed="rId3"/>
          <a:stretch>
            <a:fillRect/>
          </a:stretch>
        </p:blipFill>
        <p:spPr>
          <a:xfrm>
            <a:off x="364073" y="925490"/>
            <a:ext cx="2850079" cy="4267201"/>
          </a:xfrm>
          <a:prstGeom prst="rect">
            <a:avLst/>
          </a:prstGeom>
        </p:spPr>
      </p:pic>
      <p:sp>
        <p:nvSpPr>
          <p:cNvPr id="6" name="TextBox 5">
            <a:extLst>
              <a:ext uri="{FF2B5EF4-FFF2-40B4-BE49-F238E27FC236}">
                <a16:creationId xmlns:a16="http://schemas.microsoft.com/office/drawing/2014/main" id="{131830C3-C157-A71D-87E5-FB98D5B568C2}"/>
              </a:ext>
            </a:extLst>
          </p:cNvPr>
          <p:cNvSpPr txBox="1"/>
          <p:nvPr/>
        </p:nvSpPr>
        <p:spPr>
          <a:xfrm>
            <a:off x="3504406" y="5277959"/>
            <a:ext cx="3533775" cy="1384995"/>
          </a:xfrm>
          <a:prstGeom prst="rect">
            <a:avLst/>
          </a:prstGeom>
          <a:solidFill>
            <a:schemeClr val="tx1"/>
          </a:solidFill>
        </p:spPr>
        <p:txBody>
          <a:bodyPr wrap="square">
            <a:spAutoFit/>
          </a:bodyPr>
          <a:lstStyle/>
          <a:p>
            <a:pPr marL="342900" indent="-342900" fontAlgn="base">
              <a:spcBef>
                <a:spcPct val="20000"/>
              </a:spcBef>
              <a:spcAft>
                <a:spcPct val="0"/>
              </a:spcAft>
              <a:buClr>
                <a:schemeClr val="bg1"/>
              </a:buClr>
              <a:buSzPct val="80000"/>
              <a:buFont typeface="Wingdings" pitchFamily="2" charset="2"/>
              <a:buChar char="l"/>
              <a:defRPr/>
            </a:pPr>
            <a:r>
              <a:rPr lang="en-US" altLang="en-US" sz="2000" kern="0" dirty="0">
                <a:solidFill>
                  <a:schemeClr val="bg1"/>
                </a:solidFill>
                <a:latin typeface="Times New Roman"/>
              </a:rPr>
              <a:t>Shellfish diseases field guide</a:t>
            </a:r>
          </a:p>
          <a:p>
            <a:pPr fontAlgn="base">
              <a:spcBef>
                <a:spcPct val="20000"/>
              </a:spcBef>
              <a:spcAft>
                <a:spcPct val="0"/>
              </a:spcAft>
              <a:buClr>
                <a:srgbClr val="FFFF00"/>
              </a:buClr>
              <a:buSzPct val="80000"/>
              <a:defRPr/>
            </a:pPr>
            <a:r>
              <a:rPr lang="en-US" altLang="en-US" sz="2000" kern="0" dirty="0">
                <a:solidFill>
                  <a:schemeClr val="bg1"/>
                </a:solidFill>
                <a:latin typeface="Times New Roman"/>
              </a:rPr>
              <a:t>http://www.adfg.alaska.gov/static/species/disease/pdfs/shellfish_disease_book.pdf</a:t>
            </a:r>
          </a:p>
        </p:txBody>
      </p:sp>
      <p:pic>
        <p:nvPicPr>
          <p:cNvPr id="7" name="Picture 6">
            <a:extLst>
              <a:ext uri="{FF2B5EF4-FFF2-40B4-BE49-F238E27FC236}">
                <a16:creationId xmlns:a16="http://schemas.microsoft.com/office/drawing/2014/main" id="{9C25513E-C6CF-716C-EFD2-281D38768CCD}"/>
              </a:ext>
            </a:extLst>
          </p:cNvPr>
          <p:cNvPicPr>
            <a:picLocks noChangeAspect="1"/>
          </p:cNvPicPr>
          <p:nvPr/>
        </p:nvPicPr>
        <p:blipFill>
          <a:blip r:embed="rId4"/>
          <a:stretch>
            <a:fillRect/>
          </a:stretch>
        </p:blipFill>
        <p:spPr>
          <a:xfrm>
            <a:off x="3660322" y="925491"/>
            <a:ext cx="2752887" cy="4267200"/>
          </a:xfrm>
          <a:prstGeom prst="rect">
            <a:avLst/>
          </a:prstGeom>
        </p:spPr>
      </p:pic>
      <p:sp>
        <p:nvSpPr>
          <p:cNvPr id="2" name="Title 1">
            <a:extLst>
              <a:ext uri="{FF2B5EF4-FFF2-40B4-BE49-F238E27FC236}">
                <a16:creationId xmlns:a16="http://schemas.microsoft.com/office/drawing/2014/main" id="{1A155831-4197-AC7C-3CEF-4C1A15339EF6}"/>
              </a:ext>
            </a:extLst>
          </p:cNvPr>
          <p:cNvSpPr>
            <a:spLocks noGrp="1"/>
          </p:cNvSpPr>
          <p:nvPr>
            <p:ph type="title"/>
          </p:nvPr>
        </p:nvSpPr>
        <p:spPr>
          <a:xfrm>
            <a:off x="2162175" y="179258"/>
            <a:ext cx="7772400" cy="430342"/>
          </a:xfrm>
        </p:spPr>
        <p:txBody>
          <a:bodyPr>
            <a:noAutofit/>
          </a:bodyPr>
          <a:lstStyle/>
          <a:p>
            <a:r>
              <a:rPr lang="en-US" sz="6000" b="1" dirty="0">
                <a:solidFill>
                  <a:srgbClr val="FFC000"/>
                </a:solidFill>
              </a:rPr>
              <a:t>Resources</a:t>
            </a:r>
          </a:p>
        </p:txBody>
      </p:sp>
      <p:pic>
        <p:nvPicPr>
          <p:cNvPr id="8" name="Picture 7" descr="A picture containing text, gallery, scene, room&#10;&#10;Description automatically generated">
            <a:extLst>
              <a:ext uri="{FF2B5EF4-FFF2-40B4-BE49-F238E27FC236}">
                <a16:creationId xmlns:a16="http://schemas.microsoft.com/office/drawing/2014/main" id="{B7596F9F-76CF-7C61-5114-CDF299BCE611}"/>
              </a:ext>
            </a:extLst>
          </p:cNvPr>
          <p:cNvPicPr>
            <a:picLocks noChangeAspect="1"/>
          </p:cNvPicPr>
          <p:nvPr/>
        </p:nvPicPr>
        <p:blipFill>
          <a:blip r:embed="rId5"/>
          <a:stretch>
            <a:fillRect/>
          </a:stretch>
        </p:blipFill>
        <p:spPr>
          <a:xfrm>
            <a:off x="6859379" y="829524"/>
            <a:ext cx="2433806" cy="3056140"/>
          </a:xfrm>
          <a:prstGeom prst="rect">
            <a:avLst/>
          </a:prstGeom>
        </p:spPr>
      </p:pic>
      <p:pic>
        <p:nvPicPr>
          <p:cNvPr id="9" name="Picture 8" descr="Text, letter&#10;&#10;Description automatically generated">
            <a:extLst>
              <a:ext uri="{FF2B5EF4-FFF2-40B4-BE49-F238E27FC236}">
                <a16:creationId xmlns:a16="http://schemas.microsoft.com/office/drawing/2014/main" id="{514648D7-CDFD-B8FE-D478-B0769E973235}"/>
              </a:ext>
            </a:extLst>
          </p:cNvPr>
          <p:cNvPicPr>
            <a:picLocks noChangeAspect="1"/>
          </p:cNvPicPr>
          <p:nvPr/>
        </p:nvPicPr>
        <p:blipFill>
          <a:blip r:embed="rId6"/>
          <a:stretch>
            <a:fillRect/>
          </a:stretch>
        </p:blipFill>
        <p:spPr>
          <a:xfrm>
            <a:off x="9427731" y="738349"/>
            <a:ext cx="2459469" cy="3102244"/>
          </a:xfrm>
          <a:prstGeom prst="rect">
            <a:avLst/>
          </a:prstGeom>
        </p:spPr>
      </p:pic>
      <p:sp>
        <p:nvSpPr>
          <p:cNvPr id="11" name="TextBox 10"/>
          <p:cNvSpPr txBox="1"/>
          <p:nvPr/>
        </p:nvSpPr>
        <p:spPr>
          <a:xfrm flipH="1">
            <a:off x="7542875" y="3810000"/>
            <a:ext cx="4144429" cy="1200329"/>
          </a:xfrm>
          <a:prstGeom prst="rect">
            <a:avLst/>
          </a:prstGeom>
          <a:noFill/>
        </p:spPr>
        <p:txBody>
          <a:bodyPr wrap="square" rtlCol="0">
            <a:spAutoFit/>
          </a:bodyPr>
          <a:lstStyle/>
          <a:p>
            <a:pPr algn="ctr"/>
            <a:r>
              <a:rPr lang="en-US" sz="3600" dirty="0">
                <a:solidFill>
                  <a:srgbClr val="FFFF00"/>
                </a:solidFill>
              </a:rPr>
              <a:t>ADF&amp;G Statewide Fish Health Website</a:t>
            </a:r>
          </a:p>
        </p:txBody>
      </p:sp>
    </p:spTree>
    <p:extLst>
      <p:ext uri="{BB962C8B-B14F-4D97-AF65-F5344CB8AC3E}">
        <p14:creationId xmlns:p14="http://schemas.microsoft.com/office/powerpoint/2010/main" val="455594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up of a fish&#10;&#10;Description automatically generated">
            <a:extLst>
              <a:ext uri="{FF2B5EF4-FFF2-40B4-BE49-F238E27FC236}">
                <a16:creationId xmlns:a16="http://schemas.microsoft.com/office/drawing/2014/main" id="{38EA58CC-D734-232D-A3AE-C7F37D128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18" b="8642"/>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FD10B6-EA2E-6B92-2AE2-64B058EC7182}"/>
              </a:ext>
            </a:extLst>
          </p:cNvPr>
          <p:cNvSpPr>
            <a:spLocks noGrp="1"/>
          </p:cNvSpPr>
          <p:nvPr>
            <p:ph type="ctrTitle"/>
          </p:nvPr>
        </p:nvSpPr>
        <p:spPr>
          <a:xfrm>
            <a:off x="364819" y="5232245"/>
            <a:ext cx="11462327" cy="1346510"/>
          </a:xfrm>
        </p:spPr>
        <p:txBody>
          <a:bodyPr>
            <a:normAutofit/>
          </a:bodyPr>
          <a:lstStyle/>
          <a:p>
            <a:pPr algn="ctr"/>
            <a:r>
              <a:rPr lang="en-US" sz="4000" b="1" dirty="0">
                <a:solidFill>
                  <a:srgbClr val="FFFFFF"/>
                </a:solidFill>
              </a:rPr>
              <a:t>Investigating the impacts of </a:t>
            </a:r>
            <a:r>
              <a:rPr lang="en-US" sz="4000" b="1" i="1" dirty="0">
                <a:solidFill>
                  <a:srgbClr val="FFFFFF"/>
                </a:solidFill>
              </a:rPr>
              <a:t>Ichthyophonus</a:t>
            </a:r>
            <a:r>
              <a:rPr lang="en-US" sz="4000" b="1" dirty="0">
                <a:solidFill>
                  <a:srgbClr val="FFFFFF"/>
                </a:solidFill>
              </a:rPr>
              <a:t> on </a:t>
            </a:r>
            <a:br>
              <a:rPr lang="en-US" sz="4000" b="1" dirty="0">
                <a:solidFill>
                  <a:srgbClr val="FFFFFF"/>
                </a:solidFill>
              </a:rPr>
            </a:br>
            <a:r>
              <a:rPr lang="en-US" sz="4000" b="1" dirty="0">
                <a:solidFill>
                  <a:srgbClr val="FFFFFF"/>
                </a:solidFill>
              </a:rPr>
              <a:t>Yukon River Chinook Salmon</a:t>
            </a:r>
          </a:p>
        </p:txBody>
      </p:sp>
      <p:pic>
        <p:nvPicPr>
          <p:cNvPr id="7" name="Picture 6" descr="A picture containing pink, dish, meat&#10;&#10;Description automatically generated">
            <a:extLst>
              <a:ext uri="{FF2B5EF4-FFF2-40B4-BE49-F238E27FC236}">
                <a16:creationId xmlns:a16="http://schemas.microsoft.com/office/drawing/2014/main" id="{9B2EF624-3E1E-D1FC-FC5C-570FE0A394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04" t="30471" r="29251" b="35973"/>
          <a:stretch/>
        </p:blipFill>
        <p:spPr>
          <a:xfrm>
            <a:off x="7917762" y="1306923"/>
            <a:ext cx="2059709" cy="2301240"/>
          </a:xfrm>
          <a:prstGeom prst="heart">
            <a:avLst/>
          </a:prstGeom>
        </p:spPr>
      </p:pic>
      <p:pic>
        <p:nvPicPr>
          <p:cNvPr id="9" name="Picture 8">
            <a:extLst>
              <a:ext uri="{FF2B5EF4-FFF2-40B4-BE49-F238E27FC236}">
                <a16:creationId xmlns:a16="http://schemas.microsoft.com/office/drawing/2014/main" id="{71F3A2D7-76AC-1208-9770-1706A49F0C0C}"/>
              </a:ext>
            </a:extLst>
          </p:cNvPr>
          <p:cNvPicPr>
            <a:picLocks noChangeAspect="1"/>
          </p:cNvPicPr>
          <p:nvPr/>
        </p:nvPicPr>
        <p:blipFill>
          <a:blip r:embed="rId4"/>
          <a:stretch>
            <a:fillRect/>
          </a:stretch>
        </p:blipFill>
        <p:spPr>
          <a:xfrm>
            <a:off x="0" y="5562600"/>
            <a:ext cx="1125474" cy="1128864"/>
          </a:xfrm>
          <a:prstGeom prst="rect">
            <a:avLst/>
          </a:prstGeom>
        </p:spPr>
      </p:pic>
      <p:pic>
        <p:nvPicPr>
          <p:cNvPr id="11" name="Picture 10">
            <a:extLst>
              <a:ext uri="{FF2B5EF4-FFF2-40B4-BE49-F238E27FC236}">
                <a16:creationId xmlns:a16="http://schemas.microsoft.com/office/drawing/2014/main" id="{17101170-D4E7-BB88-4DED-8E0565CB814B}"/>
              </a:ext>
            </a:extLst>
          </p:cNvPr>
          <p:cNvPicPr>
            <a:picLocks noChangeAspect="1"/>
          </p:cNvPicPr>
          <p:nvPr/>
        </p:nvPicPr>
        <p:blipFill>
          <a:blip r:embed="rId5"/>
          <a:stretch>
            <a:fillRect/>
          </a:stretch>
        </p:blipFill>
        <p:spPr>
          <a:xfrm>
            <a:off x="11049000" y="5493070"/>
            <a:ext cx="950128" cy="1128865"/>
          </a:xfrm>
          <a:prstGeom prst="rect">
            <a:avLst/>
          </a:prstGeom>
        </p:spPr>
      </p:pic>
    </p:spTree>
    <p:extLst>
      <p:ext uri="{BB962C8B-B14F-4D97-AF65-F5344CB8AC3E}">
        <p14:creationId xmlns:p14="http://schemas.microsoft.com/office/powerpoint/2010/main" val="428301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395BC472-EEF7-49C4-AF38-13FADADE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6D75E7F-159E-4EDB-B7F4-F2349A7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0A2267D-8BE0-73C4-D64D-538E11A9235A}"/>
              </a:ext>
            </a:extLst>
          </p:cNvPr>
          <p:cNvSpPr>
            <a:spLocks noGrp="1"/>
          </p:cNvSpPr>
          <p:nvPr>
            <p:ph type="title"/>
          </p:nvPr>
        </p:nvSpPr>
        <p:spPr>
          <a:xfrm>
            <a:off x="83038" y="868561"/>
            <a:ext cx="4438056" cy="4916888"/>
          </a:xfrm>
        </p:spPr>
        <p:txBody>
          <a:bodyPr vert="horz" lIns="91440" tIns="45720" rIns="91440" bIns="45720" rtlCol="0" anchor="b">
            <a:noAutofit/>
          </a:bodyPr>
          <a:lstStyle/>
          <a:p>
            <a:pPr algn="ctr"/>
            <a:r>
              <a:rPr lang="en-US" sz="3200" i="1" dirty="0">
                <a:solidFill>
                  <a:srgbClr val="FFFFFF"/>
                </a:solidFill>
              </a:rPr>
              <a:t>Ichthyophonus </a:t>
            </a:r>
            <a:r>
              <a:rPr lang="en-US" sz="3200" dirty="0">
                <a:solidFill>
                  <a:srgbClr val="FFFFFF"/>
                </a:solidFill>
              </a:rPr>
              <a:t>-associated mortality is the </a:t>
            </a:r>
            <a:r>
              <a:rPr lang="en-US" sz="3200" b="1" u="sng" dirty="0">
                <a:solidFill>
                  <a:srgbClr val="FFFFFF"/>
                </a:solidFill>
              </a:rPr>
              <a:t>leading hypothesis </a:t>
            </a:r>
            <a:r>
              <a:rPr lang="en-US" sz="3200" dirty="0">
                <a:solidFill>
                  <a:srgbClr val="FFFFFF"/>
                </a:solidFill>
              </a:rPr>
              <a:t>to explain why the number of Chinook reaching spawning grounds has been so much smaller than the number assessed moving through the lower portion of the mainstem Yukon River</a:t>
            </a:r>
          </a:p>
        </p:txBody>
      </p:sp>
      <p:sp>
        <p:nvSpPr>
          <p:cNvPr id="23" name="Rectangle 22">
            <a:extLst>
              <a:ext uri="{FF2B5EF4-FFF2-40B4-BE49-F238E27FC236}">
                <a16:creationId xmlns:a16="http://schemas.microsoft.com/office/drawing/2014/main" id="{C5EEE05A-0D3B-4695-8AE0-4EE7CFF7C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6F099FEA-E501-466E-95AC-14B6FCF3D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BD1E66-C82C-8852-F1EB-0DBAD18E13FC}"/>
              </a:ext>
            </a:extLst>
          </p:cNvPr>
          <p:cNvPicPr>
            <a:picLocks noChangeAspect="1"/>
          </p:cNvPicPr>
          <p:nvPr/>
        </p:nvPicPr>
        <p:blipFill>
          <a:blip r:embed="rId2"/>
          <a:stretch>
            <a:fillRect/>
          </a:stretch>
        </p:blipFill>
        <p:spPr>
          <a:xfrm>
            <a:off x="5128565" y="1056662"/>
            <a:ext cx="3328416" cy="2204988"/>
          </a:xfrm>
          <a:prstGeom prst="rect">
            <a:avLst/>
          </a:prstGeom>
        </p:spPr>
      </p:pic>
      <p:sp>
        <p:nvSpPr>
          <p:cNvPr id="27" name="Rectangle 26">
            <a:extLst>
              <a:ext uri="{FF2B5EF4-FFF2-40B4-BE49-F238E27FC236}">
                <a16:creationId xmlns:a16="http://schemas.microsoft.com/office/drawing/2014/main" id="{2212BAF0-E8F3-41F5-95B3-E55F43017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7FDEB85-735B-47BB-867E-BE92590A6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6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FDADD85-0E0F-4DFA-BFA4-BFEEDDE9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927BC4C-71DC-30B3-34B9-5F4CCB607EFE}"/>
              </a:ext>
            </a:extLst>
          </p:cNvPr>
          <p:cNvPicPr>
            <a:picLocks noChangeAspect="1"/>
          </p:cNvPicPr>
          <p:nvPr/>
        </p:nvPicPr>
        <p:blipFill>
          <a:blip r:embed="rId3"/>
          <a:stretch>
            <a:fillRect/>
          </a:stretch>
        </p:blipFill>
        <p:spPr>
          <a:xfrm>
            <a:off x="9370221" y="2780204"/>
            <a:ext cx="1924834" cy="3483864"/>
          </a:xfrm>
          <a:prstGeom prst="rect">
            <a:avLst/>
          </a:prstGeom>
        </p:spPr>
      </p:pic>
      <p:pic>
        <p:nvPicPr>
          <p:cNvPr id="7" name="Picture 6">
            <a:extLst>
              <a:ext uri="{FF2B5EF4-FFF2-40B4-BE49-F238E27FC236}">
                <a16:creationId xmlns:a16="http://schemas.microsoft.com/office/drawing/2014/main" id="{82D65AAA-EF3A-CC5A-2B89-F4B759D96ECF}"/>
              </a:ext>
            </a:extLst>
          </p:cNvPr>
          <p:cNvPicPr>
            <a:picLocks noChangeAspect="1"/>
          </p:cNvPicPr>
          <p:nvPr/>
        </p:nvPicPr>
        <p:blipFill>
          <a:blip r:embed="rId4"/>
          <a:stretch>
            <a:fillRect/>
          </a:stretch>
        </p:blipFill>
        <p:spPr>
          <a:xfrm>
            <a:off x="6230036" y="2730105"/>
            <a:ext cx="1125474" cy="1128864"/>
          </a:xfrm>
          <a:prstGeom prst="rect">
            <a:avLst/>
          </a:prstGeom>
        </p:spPr>
      </p:pic>
      <p:pic>
        <p:nvPicPr>
          <p:cNvPr id="10" name="Picture 9">
            <a:extLst>
              <a:ext uri="{FF2B5EF4-FFF2-40B4-BE49-F238E27FC236}">
                <a16:creationId xmlns:a16="http://schemas.microsoft.com/office/drawing/2014/main" id="{971E2E4A-2FCA-6BB4-174D-60F07A34EE3D}"/>
              </a:ext>
            </a:extLst>
          </p:cNvPr>
          <p:cNvPicPr>
            <a:picLocks noChangeAspect="1"/>
          </p:cNvPicPr>
          <p:nvPr/>
        </p:nvPicPr>
        <p:blipFill>
          <a:blip r:embed="rId5"/>
          <a:stretch>
            <a:fillRect/>
          </a:stretch>
        </p:blipFill>
        <p:spPr>
          <a:xfrm>
            <a:off x="5241082" y="490992"/>
            <a:ext cx="950128" cy="1128865"/>
          </a:xfrm>
          <a:prstGeom prst="rect">
            <a:avLst/>
          </a:prstGeom>
        </p:spPr>
      </p:pic>
      <p:pic>
        <p:nvPicPr>
          <p:cNvPr id="12" name="Picture 11">
            <a:extLst>
              <a:ext uri="{FF2B5EF4-FFF2-40B4-BE49-F238E27FC236}">
                <a16:creationId xmlns:a16="http://schemas.microsoft.com/office/drawing/2014/main" id="{11C6E839-78CD-6C6E-035F-A50C2B90ACC2}"/>
              </a:ext>
            </a:extLst>
          </p:cNvPr>
          <p:cNvPicPr>
            <a:picLocks noChangeAspect="1"/>
          </p:cNvPicPr>
          <p:nvPr/>
        </p:nvPicPr>
        <p:blipFill>
          <a:blip r:embed="rId6"/>
          <a:stretch>
            <a:fillRect/>
          </a:stretch>
        </p:blipFill>
        <p:spPr>
          <a:xfrm>
            <a:off x="7183663" y="382849"/>
            <a:ext cx="1125474" cy="1292361"/>
          </a:xfrm>
          <a:prstGeom prst="rect">
            <a:avLst/>
          </a:prstGeom>
        </p:spPr>
      </p:pic>
      <p:sp>
        <p:nvSpPr>
          <p:cNvPr id="14" name="Arrow: Right 13">
            <a:extLst>
              <a:ext uri="{FF2B5EF4-FFF2-40B4-BE49-F238E27FC236}">
                <a16:creationId xmlns:a16="http://schemas.microsoft.com/office/drawing/2014/main" id="{D5AEB901-957F-0BE4-C9B1-35DC9FA24D22}"/>
              </a:ext>
            </a:extLst>
          </p:cNvPr>
          <p:cNvSpPr/>
          <p:nvPr/>
        </p:nvSpPr>
        <p:spPr>
          <a:xfrm>
            <a:off x="8615259" y="1287815"/>
            <a:ext cx="282450" cy="15468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BC8439C-D955-42F5-9572-548F27B73A76}"/>
              </a:ext>
            </a:extLst>
          </p:cNvPr>
          <p:cNvSpPr txBox="1"/>
          <p:nvPr/>
        </p:nvSpPr>
        <p:spPr>
          <a:xfrm>
            <a:off x="8897709" y="657462"/>
            <a:ext cx="283709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Bi-lateral and multi-agency acknowledgement that Ichthyophonus research is needed while prevalence is high</a:t>
            </a:r>
          </a:p>
        </p:txBody>
      </p:sp>
      <p:sp>
        <p:nvSpPr>
          <p:cNvPr id="18" name="Arrow: Right 17">
            <a:extLst>
              <a:ext uri="{FF2B5EF4-FFF2-40B4-BE49-F238E27FC236}">
                <a16:creationId xmlns:a16="http://schemas.microsoft.com/office/drawing/2014/main" id="{E7C8D3AF-3A22-8F48-70AD-CE8541AED822}"/>
              </a:ext>
            </a:extLst>
          </p:cNvPr>
          <p:cNvSpPr/>
          <p:nvPr/>
        </p:nvSpPr>
        <p:spPr>
          <a:xfrm rot="10800000">
            <a:off x="8516195" y="5081896"/>
            <a:ext cx="282450" cy="15468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2E5C3A4-3074-52D3-BBF7-167A899A8C7C}"/>
              </a:ext>
            </a:extLst>
          </p:cNvPr>
          <p:cNvSpPr txBox="1"/>
          <p:nvPr/>
        </p:nvSpPr>
        <p:spPr>
          <a:xfrm>
            <a:off x="5329662" y="4566340"/>
            <a:ext cx="283709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JTC guidance to re-initiate Ichthyophonus directed research when prevalence exceeds 25%</a:t>
            </a:r>
          </a:p>
        </p:txBody>
      </p:sp>
    </p:spTree>
    <p:extLst>
      <p:ext uri="{BB962C8B-B14F-4D97-AF65-F5344CB8AC3E}">
        <p14:creationId xmlns:p14="http://schemas.microsoft.com/office/powerpoint/2010/main" val="390567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i="1" dirty="0" err="1">
                <a:solidFill>
                  <a:srgbClr val="FFC000"/>
                </a:solidFill>
              </a:rPr>
              <a:t>Ichthyophonus</a:t>
            </a:r>
            <a:r>
              <a:rPr lang="en-US" sz="6000" b="1" dirty="0">
                <a:solidFill>
                  <a:srgbClr val="FFC000"/>
                </a:solidFill>
              </a:rPr>
              <a:t> &amp; Yukon Chinook</a:t>
            </a:r>
          </a:p>
        </p:txBody>
      </p:sp>
      <p:sp>
        <p:nvSpPr>
          <p:cNvPr id="3" name="Content Placeholder 2"/>
          <p:cNvSpPr>
            <a:spLocks noGrp="1"/>
          </p:cNvSpPr>
          <p:nvPr>
            <p:ph idx="1"/>
          </p:nvPr>
        </p:nvSpPr>
        <p:spPr>
          <a:xfrm>
            <a:off x="76200" y="1417638"/>
            <a:ext cx="11734800" cy="5562600"/>
          </a:xfrm>
        </p:spPr>
        <p:txBody>
          <a:bodyPr>
            <a:normAutofit/>
          </a:bodyPr>
          <a:lstStyle/>
          <a:p>
            <a:pPr>
              <a:spcBef>
                <a:spcPts val="800"/>
              </a:spcBef>
              <a:spcAft>
                <a:spcPts val="800"/>
              </a:spcAft>
              <a:buFont typeface="Wingdings" panose="05000000000000000000" pitchFamily="2" charset="2"/>
              <a:buChar char="Ø"/>
            </a:pPr>
            <a:r>
              <a:rPr lang="en-US" i="1" dirty="0"/>
              <a:t>Ichthyophonus: </a:t>
            </a:r>
            <a:r>
              <a:rPr lang="en-US" dirty="0"/>
              <a:t>Mostly a marine parasite </a:t>
            </a:r>
          </a:p>
          <a:p>
            <a:pPr lvl="1">
              <a:spcBef>
                <a:spcPts val="800"/>
              </a:spcBef>
              <a:spcAft>
                <a:spcPts val="800"/>
              </a:spcAft>
              <a:buFont typeface="Wingdings" panose="05000000000000000000" pitchFamily="2" charset="2"/>
              <a:buChar char="Ø"/>
            </a:pPr>
            <a:r>
              <a:rPr lang="en-US" sz="2000" dirty="0"/>
              <a:t>Infects 150 species; several strains</a:t>
            </a:r>
          </a:p>
          <a:p>
            <a:pPr lvl="1">
              <a:spcBef>
                <a:spcPts val="800"/>
              </a:spcBef>
              <a:spcAft>
                <a:spcPts val="800"/>
              </a:spcAft>
              <a:buFont typeface="Wingdings" panose="05000000000000000000" pitchFamily="2" charset="2"/>
              <a:buChar char="Ø"/>
            </a:pPr>
            <a:r>
              <a:rPr lang="en-US" sz="2000" dirty="0"/>
              <a:t>Bering Sea stocks more susceptible - experimentally shown</a:t>
            </a:r>
          </a:p>
          <a:p>
            <a:pPr lvl="1">
              <a:spcBef>
                <a:spcPts val="800"/>
              </a:spcBef>
              <a:spcAft>
                <a:spcPts val="800"/>
              </a:spcAft>
              <a:buFont typeface="Wingdings" panose="05000000000000000000" pitchFamily="2" charset="2"/>
              <a:buChar char="Ø"/>
            </a:pPr>
            <a:r>
              <a:rPr lang="en-US" sz="2000" dirty="0"/>
              <a:t>Lifecycle not completely known - salmon eat infected prey</a:t>
            </a:r>
          </a:p>
          <a:p>
            <a:pPr marL="285750" indent="-285750">
              <a:spcBef>
                <a:spcPts val="800"/>
              </a:spcBef>
              <a:spcAft>
                <a:spcPts val="800"/>
              </a:spcAft>
              <a:buFont typeface="Wingdings" panose="05000000000000000000" pitchFamily="2" charset="2"/>
              <a:buChar char="Ø"/>
            </a:pPr>
            <a:r>
              <a:rPr lang="en-US" dirty="0"/>
              <a:t>Yukon History:</a:t>
            </a:r>
          </a:p>
          <a:p>
            <a:pPr marL="685800" lvl="1">
              <a:spcBef>
                <a:spcPts val="800"/>
              </a:spcBef>
              <a:spcAft>
                <a:spcPts val="800"/>
              </a:spcAft>
              <a:buFont typeface="Wingdings" panose="05000000000000000000" pitchFamily="2" charset="2"/>
              <a:buChar char="Ø"/>
            </a:pPr>
            <a:r>
              <a:rPr lang="en-US" dirty="0"/>
              <a:t>mid-1980s: 1</a:t>
            </a:r>
            <a:r>
              <a:rPr lang="en-US" baseline="30000" dirty="0"/>
              <a:t>st</a:t>
            </a:r>
            <a:r>
              <a:rPr lang="en-US" dirty="0"/>
              <a:t> detected by local Yukon R. fishers and lab confirmed</a:t>
            </a:r>
          </a:p>
          <a:p>
            <a:pPr marL="685800" lvl="1">
              <a:spcBef>
                <a:spcPts val="800"/>
              </a:spcBef>
              <a:spcAft>
                <a:spcPts val="800"/>
              </a:spcAft>
              <a:buFont typeface="Wingdings" panose="05000000000000000000" pitchFamily="2" charset="2"/>
              <a:buChar char="Ø"/>
            </a:pPr>
            <a:r>
              <a:rPr lang="en-US" dirty="0"/>
              <a:t>1990s &amp; 2000s: concerns for impacts to harvest leading to research and fishery management considerations</a:t>
            </a:r>
          </a:p>
          <a:p>
            <a:pPr marL="685800" lvl="1">
              <a:spcBef>
                <a:spcPts val="800"/>
              </a:spcBef>
              <a:spcAft>
                <a:spcPts val="800"/>
              </a:spcAft>
              <a:buFont typeface="Wingdings" panose="05000000000000000000" pitchFamily="2" charset="2"/>
              <a:buChar char="Ø"/>
            </a:pPr>
            <a:r>
              <a:rPr lang="en-US" dirty="0"/>
              <a:t>Rapids Research Center (Mr. Stan </a:t>
            </a:r>
            <a:r>
              <a:rPr lang="en-US" dirty="0" err="1"/>
              <a:t>Zuray</a:t>
            </a:r>
            <a:r>
              <a:rPr lang="en-US" dirty="0"/>
              <a:t>) bridged local and western science</a:t>
            </a:r>
          </a:p>
          <a:p>
            <a:endParaRPr lang="en-US" sz="2800" dirty="0"/>
          </a:p>
        </p:txBody>
      </p:sp>
      <p:pic>
        <p:nvPicPr>
          <p:cNvPr id="4" name="Picture 3">
            <a:extLst>
              <a:ext uri="{FF2B5EF4-FFF2-40B4-BE49-F238E27FC236}">
                <a16:creationId xmlns:a16="http://schemas.microsoft.com/office/drawing/2014/main" id="{4A90E393-861E-0CAC-F8D3-F1185BFCE02F}"/>
              </a:ext>
            </a:extLst>
          </p:cNvPr>
          <p:cNvPicPr>
            <a:picLocks noChangeAspect="1"/>
          </p:cNvPicPr>
          <p:nvPr/>
        </p:nvPicPr>
        <p:blipFill rotWithShape="1">
          <a:blip r:embed="rId2"/>
          <a:srcRect l="5731" t="6844" r="11447" b="5972"/>
          <a:stretch/>
        </p:blipFill>
        <p:spPr>
          <a:xfrm rot="5400000">
            <a:off x="8023860" y="967740"/>
            <a:ext cx="2781300" cy="3893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1747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TotalTime>
  <Words>1669</Words>
  <Application>Microsoft Office PowerPoint</Application>
  <PresentationFormat>Widescreen</PresentationFormat>
  <Paragraphs>168</Paragraphs>
  <Slides>21</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Times New Roman</vt:lpstr>
      <vt:lpstr>Verdana</vt:lpstr>
      <vt:lpstr>Wingdings</vt:lpstr>
      <vt:lpstr>Office Theme</vt:lpstr>
      <vt:lpstr>1_Retrospect</vt:lpstr>
      <vt:lpstr>1_Office Theme</vt:lpstr>
      <vt:lpstr>ADF&amp;G’s Fish Pathology Program: Protecting Alaska’s Finfish &amp; Shellfish Resources from Diseases</vt:lpstr>
      <vt:lpstr>We acknowledge and respect the Indigenous communities that continue to steward the lands across Alaska and are privileged to live and work with Indigenous peoples through this project.  </vt:lpstr>
      <vt:lpstr>ADF&amp;G Fish Health Team</vt:lpstr>
      <vt:lpstr>Fish Pathology Regulatory Program: Mission Statement</vt:lpstr>
      <vt:lpstr>Products &amp; Services</vt:lpstr>
      <vt:lpstr>Resources</vt:lpstr>
      <vt:lpstr>Investigating the impacts of Ichthyophonus on  Yukon River Chinook Salmon</vt:lpstr>
      <vt:lpstr>Ichthyophonus -associated mortality is the leading hypothesis to explain why the number of Chinook reaching spawning grounds has been so much smaller than the number assessed moving through the lower portion of the mainstem Yukon River</vt:lpstr>
      <vt:lpstr>Ichthyophonus &amp; Yukon Chinook</vt:lpstr>
      <vt:lpstr>PowerPoint Presentation</vt:lpstr>
      <vt:lpstr>PowerPoint Presentation</vt:lpstr>
      <vt:lpstr>PowerPoint Presentation</vt:lpstr>
      <vt:lpstr>“Pus-pocket” Discussion</vt:lpstr>
      <vt:lpstr>“Pus-pocket” – it could be several things</vt:lpstr>
      <vt:lpstr>“Pus-pocket”: Ichthyophonus</vt:lpstr>
      <vt:lpstr>“Pus-pocket”: Henneguya</vt:lpstr>
      <vt:lpstr>“Soft Flesh”: Kudoa (no white spots) </vt:lpstr>
      <vt:lpstr>Russian Mission chum (2023) -  Kudoa or something else…</vt:lpstr>
      <vt:lpstr>Bacterial Kidney Disease</vt:lpstr>
      <vt:lpstr>Requesting pus-pocket samples</vt:lpstr>
      <vt:lpstr>Thank you</vt:lpstr>
    </vt:vector>
  </TitlesOfParts>
  <Company>Alaska Dept of Fish and Game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Ferguson, Jayde A (DFG)</cp:lastModifiedBy>
  <cp:revision>139</cp:revision>
  <dcterms:created xsi:type="dcterms:W3CDTF">2017-04-24T23:09:33Z</dcterms:created>
  <dcterms:modified xsi:type="dcterms:W3CDTF">2025-03-07T02:08:43Z</dcterms:modified>
</cp:coreProperties>
</file>