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mf" ContentType="image/x-wmf"/>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0.xml" ContentType="application/vnd.openxmlformats-officedocument.presentationml.tags+xml"/>
  <Override PartName="/ppt/tags/tag35.xml" ContentType="application/vnd.openxmlformats-officedocument.presentationml.tags+xml"/>
  <Override PartName="/ppt/tags/tag15.xml" ContentType="application/vnd.openxmlformats-officedocument.presentationml.tags+xml"/>
  <Override PartName="/ppt/tags/tag36.xml" ContentType="application/vnd.openxmlformats-officedocument.presentationml.tags+xml"/>
  <Override PartName="/ppt/tags/tag27.xml" ContentType="application/vnd.openxmlformats-officedocument.presentationml.tags+xml"/>
  <Override PartName="/ppt/tags/tag1.xml" ContentType="application/vnd.openxmlformats-officedocument.presentationml.tags+xml"/>
  <Override PartName="/ppt/tags/tag37.xml" ContentType="application/vnd.openxmlformats-officedocument.presentationml.tags+xml"/>
  <Override PartName="/ppt/tags/tag22.xml" ContentType="application/vnd.openxmlformats-officedocument.presentationml.tags+xml"/>
  <Override PartName="/ppt/tags/tag14.xml" ContentType="application/vnd.openxmlformats-officedocument.presentationml.tags+xml"/>
  <Override PartName="/ppt/tags/tag38.xml" ContentType="application/vnd.openxmlformats-officedocument.presentationml.tags+xml"/>
  <Override PartName="/ppt/tags/tag28.xml" ContentType="application/vnd.openxmlformats-officedocument.presentationml.tags+xml"/>
  <Override PartName="/ppt/tags/tag13.xml" ContentType="application/vnd.openxmlformats-officedocument.presentationml.tags+xml"/>
  <Override PartName="/ppt/tags/tag39.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11.xml" ContentType="application/vnd.openxmlformats-officedocument.presentationml.tags+xml"/>
  <Override PartName="/ppt/tags/tag40.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41.xml" ContentType="application/vnd.openxmlformats-officedocument.presentationml.tags+xml"/>
  <Override PartName="/ppt/tags/tag24.xml" ContentType="application/vnd.openxmlformats-officedocument.presentationml.tags+xml"/>
  <Override PartName="/ppt/tags/tag6.xml" ContentType="application/vnd.openxmlformats-officedocument.presentationml.tags+xml"/>
  <Override PartName="/ppt/tags/tag42.xml" ContentType="application/vnd.openxmlformats-officedocument.presentationml.tags+xml"/>
  <Override PartName="/ppt/tags/tag7.xml" ContentType="application/vnd.openxmlformats-officedocument.presentationml.tags+xml"/>
  <Override PartName="/ppt/tags/tag43.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1.xml" ContentType="application/vnd.openxmlformats-officedocument.presentationml.tags+xml"/>
  <Override PartName="/ppt/tags/tag25.xml" ContentType="application/vnd.openxmlformats-officedocument.presentationml.tags+xml"/>
  <Override PartName="/ppt/tags/tag30.xml" ContentType="application/vnd.openxmlformats-officedocument.presentationml.tags+xml"/>
  <Override PartName="/ppt/tags/tag20.xml" ContentType="application/vnd.openxmlformats-officedocument.presentationml.tags+xml"/>
  <Override PartName="/ppt/tags/tag32.xml" ContentType="application/vnd.openxmlformats-officedocument.presentationml.tags+xml"/>
  <Override PartName="/ppt/tags/tag8.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33.xml" ContentType="application/vnd.openxmlformats-officedocument.presentationml.tags+xml"/>
  <Override PartName="/ppt/tags/tag17.xml" ContentType="application/vnd.openxmlformats-officedocument.presentationml.tags+xml"/>
  <Override PartName="/ppt/tags/tag26.xml" ContentType="application/vnd.openxmlformats-officedocument.presentationml.tags+xml"/>
  <Override PartName="/ppt/tags/tag9.xml" ContentType="application/vnd.openxmlformats-officedocument.presentationml.tags+xml"/>
  <Override PartName="/ppt/tags/tag34.xml" ContentType="application/vnd.openxmlformats-officedocument.presentationml.tags+xml"/>
  <Override PartName="/ppt/tags/tag23.xml" ContentType="application/vnd.openxmlformats-officedocument.presentationml.tags+xml"/>
  <Override PartName="/ppt/tags/tag16.xml" ContentType="application/vnd.openxmlformats-officedocument.presentationml.tag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2"/>
  </p:notesMasterIdLst>
  <p:handoutMasterIdLst>
    <p:handoutMasterId r:id="rId43"/>
  </p:handoutMasterIdLst>
  <p:sldIdLst>
    <p:sldId id="1696" r:id="rId2"/>
    <p:sldId id="1799" r:id="rId3"/>
    <p:sldId id="1806" r:id="rId4"/>
    <p:sldId id="1819" r:id="rId5"/>
    <p:sldId id="1820" r:id="rId6"/>
    <p:sldId id="1821" r:id="rId7"/>
    <p:sldId id="1822" r:id="rId8"/>
    <p:sldId id="1842" r:id="rId9"/>
    <p:sldId id="1801" r:id="rId10"/>
    <p:sldId id="1841" r:id="rId11"/>
    <p:sldId id="1845" r:id="rId12"/>
    <p:sldId id="1849" r:id="rId13"/>
    <p:sldId id="1850" r:id="rId14"/>
    <p:sldId id="1846" r:id="rId15"/>
    <p:sldId id="1847" r:id="rId16"/>
    <p:sldId id="1848" r:id="rId17"/>
    <p:sldId id="1783" r:id="rId18"/>
    <p:sldId id="1843" r:id="rId19"/>
    <p:sldId id="1809" r:id="rId20"/>
    <p:sldId id="1834" r:id="rId21"/>
    <p:sldId id="1844" r:id="rId22"/>
    <p:sldId id="1803" r:id="rId23"/>
    <p:sldId id="1810" r:id="rId24"/>
    <p:sldId id="1767" r:id="rId25"/>
    <p:sldId id="1802" r:id="rId26"/>
    <p:sldId id="1784" r:id="rId27"/>
    <p:sldId id="1851" r:id="rId28"/>
    <p:sldId id="1804" r:id="rId29"/>
    <p:sldId id="1839" r:id="rId30"/>
    <p:sldId id="1836" r:id="rId31"/>
    <p:sldId id="1862" r:id="rId32"/>
    <p:sldId id="1864" r:id="rId33"/>
    <p:sldId id="1863" r:id="rId34"/>
    <p:sldId id="1852" r:id="rId35"/>
    <p:sldId id="1858" r:id="rId36"/>
    <p:sldId id="1859" r:id="rId37"/>
    <p:sldId id="1861" r:id="rId38"/>
    <p:sldId id="1855" r:id="rId39"/>
    <p:sldId id="1717" r:id="rId40"/>
    <p:sldId id="1692" r:id="rId41"/>
  </p:sldIdLst>
  <p:sldSz cx="9144000" cy="5143500" type="screen16x9"/>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022"/>
    <a:srgbClr val="DCF1EC"/>
    <a:srgbClr val="4A6A87"/>
    <a:srgbClr val="F9F5F4"/>
    <a:srgbClr val="53B9CD"/>
    <a:srgbClr val="92D3DF"/>
    <a:srgbClr val="3B3838"/>
    <a:srgbClr val="000000"/>
    <a:srgbClr val="50CFDA"/>
    <a:srgbClr val="DEE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4249" autoAdjust="0"/>
  </p:normalViewPr>
  <p:slideViewPr>
    <p:cSldViewPr>
      <p:cViewPr varScale="1">
        <p:scale>
          <a:sx n="90" d="100"/>
          <a:sy n="90" d="100"/>
        </p:scale>
        <p:origin x="96" y="72"/>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7/9/2020</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7/9/2020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knowledge.exlibrisgroup.com/Alma/Knowledge_Articles/Post_migration_clean-up_of_eResources_in_Alm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knowledge.exlibrisgroup.com/Primo/Content_Corner/Central_Discovery_Index/Documentation_and_Training/010CDI_-_The_Central_Discovery_Index/020CDI_Collection_Lists#EasyActive_Collections_Lis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this webinar on E-Resource Management.</a:t>
            </a:r>
          </a:p>
          <a:p>
            <a:endParaRPr lang="en-US" dirty="0"/>
          </a:p>
          <a:p>
            <a:r>
              <a:rPr lang="en-US" dirty="0"/>
              <a:t>Just a few notes before we begin – if you are having any technical difficulties, your best bet is to exit and rejoin the WebEx.  This usually corrects most issues.  I’m speaking now, and I’ll send a message through chat to let everyone know that I’m speaking.</a:t>
            </a:r>
          </a:p>
          <a:p>
            <a:endParaRPr lang="en-US" dirty="0"/>
          </a:p>
          <a:p>
            <a:r>
              <a:rPr lang="en-US" dirty="0"/>
              <a:t>Hello everyone!  I’m speaking, so if your audio is working, you should be able to hear me.  If not, please exit and rejoin the WebEx session – this usually corrects most issues.  We will be recording today’s session, so if you do end up missing a portion of this presentation, you’ll be able to watch it later.</a:t>
            </a:r>
          </a:p>
          <a:p>
            <a:endParaRPr lang="en-US" dirty="0"/>
          </a:p>
          <a:p>
            <a:r>
              <a:rPr lang="en-US" dirty="0"/>
              <a:t>You’ll notice that everyone was muted upon joining the session – we’ve done this because there are many people who are attending this webinar.  Please enter any questions you may have into the chat window, and I’ll try to answer as many of them as I can. At the end of the session I’ll be pointing you to additional resources.</a:t>
            </a:r>
          </a:p>
        </p:txBody>
      </p:sp>
      <p:sp>
        <p:nvSpPr>
          <p:cNvPr id="4" name="Slide Number Placeholder 3"/>
          <p:cNvSpPr>
            <a:spLocks noGrp="1"/>
          </p:cNvSpPr>
          <p:nvPr>
            <p:ph type="sldNum" sz="quarter" idx="5"/>
          </p:nvPr>
        </p:nvSpPr>
        <p:spPr/>
        <p:txBody>
          <a:bodyPr/>
          <a:lstStyle/>
          <a:p>
            <a:fld id="{1367401B-FB73-460B-B34B-AE2D26C8FE60}" type="slidenum">
              <a:rPr lang="en-US" smtClean="0"/>
              <a:t>1</a:t>
            </a:fld>
            <a:endParaRPr lang="en-US"/>
          </a:p>
        </p:txBody>
      </p:sp>
    </p:spTree>
    <p:extLst>
      <p:ext uri="{BB962C8B-B14F-4D97-AF65-F5344CB8AC3E}">
        <p14:creationId xmlns:p14="http://schemas.microsoft.com/office/powerpoint/2010/main" val="27261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subscribe to e-resources and find new open access repositories that you want to share with your patrons, you’ll want to ensure that they are activated in Alma.  </a:t>
            </a:r>
          </a:p>
        </p:txBody>
      </p:sp>
      <p:sp>
        <p:nvSpPr>
          <p:cNvPr id="4" name="Slide Number Placeholder 3"/>
          <p:cNvSpPr>
            <a:spLocks noGrp="1"/>
          </p:cNvSpPr>
          <p:nvPr>
            <p:ph type="sldNum" sz="quarter" idx="5"/>
          </p:nvPr>
        </p:nvSpPr>
        <p:spPr/>
        <p:txBody>
          <a:bodyPr/>
          <a:lstStyle/>
          <a:p>
            <a:fld id="{1367401B-FB73-460B-B34B-AE2D26C8FE60}" type="slidenum">
              <a:rPr lang="en-US" smtClean="0"/>
              <a:t>10</a:t>
            </a:fld>
            <a:endParaRPr lang="en-US"/>
          </a:p>
        </p:txBody>
      </p:sp>
    </p:spTree>
    <p:extLst>
      <p:ext uri="{BB962C8B-B14F-4D97-AF65-F5344CB8AC3E}">
        <p14:creationId xmlns:p14="http://schemas.microsoft.com/office/powerpoint/2010/main" val="42240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those resources are already in our knowledge base, you’ll be able to find them in the Community Zone, and activate them in Alma and CDI. </a:t>
            </a:r>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11</a:t>
            </a:fld>
            <a:endParaRPr lang="en-US"/>
          </a:p>
        </p:txBody>
      </p:sp>
    </p:spTree>
    <p:extLst>
      <p:ext uri="{BB962C8B-B14F-4D97-AF65-F5344CB8AC3E}">
        <p14:creationId xmlns:p14="http://schemas.microsoft.com/office/powerpoint/2010/main" val="213196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of activation will vary, depending on whether or not you’re (click) activating an electronic title (or portfolio), (click) an electronic collection, (click) or a database</a:t>
            </a:r>
          </a:p>
        </p:txBody>
      </p:sp>
      <p:sp>
        <p:nvSpPr>
          <p:cNvPr id="4" name="Slide Number Placeholder 3"/>
          <p:cNvSpPr>
            <a:spLocks noGrp="1"/>
          </p:cNvSpPr>
          <p:nvPr>
            <p:ph type="sldNum" sz="quarter" idx="5"/>
          </p:nvPr>
        </p:nvSpPr>
        <p:spPr/>
        <p:txBody>
          <a:bodyPr/>
          <a:lstStyle/>
          <a:p>
            <a:fld id="{1367401B-FB73-460B-B34B-AE2D26C8FE60}" type="slidenum">
              <a:rPr lang="en-US" smtClean="0"/>
              <a:t>12</a:t>
            </a:fld>
            <a:endParaRPr lang="en-US"/>
          </a:p>
        </p:txBody>
      </p:sp>
    </p:spTree>
    <p:extLst>
      <p:ext uri="{BB962C8B-B14F-4D97-AF65-F5344CB8AC3E}">
        <p14:creationId xmlns:p14="http://schemas.microsoft.com/office/powerpoint/2010/main" val="83676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activating electronic collections, there are selections that you’ll make during the activation process based on the type of package you’re working with.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aggregator packages, you subscribe to all titles within a package.  With selective packages you subscribe to individual titles within the package.  Electronic collections can also be databases - abstracting and indexing databases for example - and when those are activated, they don’t have services or individual portfolios associated with them.   </a:t>
            </a:r>
          </a:p>
        </p:txBody>
      </p:sp>
      <p:sp>
        <p:nvSpPr>
          <p:cNvPr id="4" name="Slide Number Placeholder 3"/>
          <p:cNvSpPr>
            <a:spLocks noGrp="1"/>
          </p:cNvSpPr>
          <p:nvPr>
            <p:ph type="sldNum" sz="quarter" idx="5"/>
          </p:nvPr>
        </p:nvSpPr>
        <p:spPr/>
        <p:txBody>
          <a:bodyPr/>
          <a:lstStyle/>
          <a:p>
            <a:fld id="{1367401B-FB73-460B-B34B-AE2D26C8FE60}" type="slidenum">
              <a:rPr lang="en-US" smtClean="0"/>
              <a:t>13</a:t>
            </a:fld>
            <a:endParaRPr lang="en-US"/>
          </a:p>
        </p:txBody>
      </p:sp>
    </p:spTree>
    <p:extLst>
      <p:ext uri="{BB962C8B-B14F-4D97-AF65-F5344CB8AC3E}">
        <p14:creationId xmlns:p14="http://schemas.microsoft.com/office/powerpoint/2010/main" val="63296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 not yet have the resource in the Community Zone, you may want to create local e-resources, and perhaps even share those records with other libraries in the Alma community.  </a:t>
            </a:r>
          </a:p>
        </p:txBody>
      </p:sp>
      <p:sp>
        <p:nvSpPr>
          <p:cNvPr id="4" name="Slide Number Placeholder 3"/>
          <p:cNvSpPr>
            <a:spLocks noGrp="1"/>
          </p:cNvSpPr>
          <p:nvPr>
            <p:ph type="sldNum" sz="quarter" idx="5"/>
          </p:nvPr>
        </p:nvSpPr>
        <p:spPr/>
        <p:txBody>
          <a:bodyPr/>
          <a:lstStyle/>
          <a:p>
            <a:fld id="{1367401B-FB73-460B-B34B-AE2D26C8FE60}" type="slidenum">
              <a:rPr lang="en-US" smtClean="0"/>
              <a:t>14</a:t>
            </a:fld>
            <a:endParaRPr lang="en-US"/>
          </a:p>
        </p:txBody>
      </p:sp>
    </p:spTree>
    <p:extLst>
      <p:ext uri="{BB962C8B-B14F-4D97-AF65-F5344CB8AC3E}">
        <p14:creationId xmlns:p14="http://schemas.microsoft.com/office/powerpoint/2010/main" val="1459787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choose to maintain your own local bibliographic records, but still leverage the Community Zone’s linking information to get to the full text access to those resources.  </a:t>
            </a:r>
          </a:p>
        </p:txBody>
      </p:sp>
      <p:sp>
        <p:nvSpPr>
          <p:cNvPr id="4" name="Slide Number Placeholder 3"/>
          <p:cNvSpPr>
            <a:spLocks noGrp="1"/>
          </p:cNvSpPr>
          <p:nvPr>
            <p:ph type="sldNum" sz="quarter" idx="5"/>
          </p:nvPr>
        </p:nvSpPr>
        <p:spPr/>
        <p:txBody>
          <a:bodyPr/>
          <a:lstStyle/>
          <a:p>
            <a:fld id="{1367401B-FB73-460B-B34B-AE2D26C8FE60}" type="slidenum">
              <a:rPr lang="en-US" smtClean="0"/>
              <a:t>15</a:t>
            </a:fld>
            <a:endParaRPr lang="en-US"/>
          </a:p>
        </p:txBody>
      </p:sp>
    </p:spTree>
    <p:extLst>
      <p:ext uri="{BB962C8B-B14F-4D97-AF65-F5344CB8AC3E}">
        <p14:creationId xmlns:p14="http://schemas.microsoft.com/office/powerpoint/2010/main" val="139938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over time, you may need to delete or deactivate e-resources that you no longer want to include, or no longer subscribe to.</a:t>
            </a:r>
          </a:p>
        </p:txBody>
      </p:sp>
      <p:sp>
        <p:nvSpPr>
          <p:cNvPr id="4" name="Slide Number Placeholder 3"/>
          <p:cNvSpPr>
            <a:spLocks noGrp="1"/>
          </p:cNvSpPr>
          <p:nvPr>
            <p:ph type="sldNum" sz="quarter" idx="5"/>
          </p:nvPr>
        </p:nvSpPr>
        <p:spPr/>
        <p:txBody>
          <a:bodyPr/>
          <a:lstStyle/>
          <a:p>
            <a:fld id="{1367401B-FB73-460B-B34B-AE2D26C8FE60}" type="slidenum">
              <a:rPr lang="en-US" smtClean="0"/>
              <a:t>16</a:t>
            </a:fld>
            <a:endParaRPr lang="en-US"/>
          </a:p>
        </p:txBody>
      </p:sp>
    </p:spTree>
    <p:extLst>
      <p:ext uri="{BB962C8B-B14F-4D97-AF65-F5344CB8AC3E}">
        <p14:creationId xmlns:p14="http://schemas.microsoft.com/office/powerpoint/2010/main" val="30061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you’ll need to ensure that your Alma user is going to have the correct user roles assigned.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CDI inventory operator role, you will be able to activate collections that are not automatically set to searchable, and you’ll be able to update a few CDI options when you activate resources in Alma.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Electronic Inventory Operator role allows you to manage your institution’s electronic inventory – you can activate e-resources, add local electronic collections and portfolios, and create and manage sets.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Electronic Inventory Operator Extended role works in conjunction with the Electronic Inventory Operator – with both roles, you can delete electronic inventory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Repository Manager role you’ll be able to add, edit, and delete notes, create and remove blocks, manage inventory operators, assign e-resource activations to operators, manage repository jobs, and add, edit, delete, and link inventory in the MD Editor.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recommend that your Electronic Resource Management librarians have at least the CDI Inventory Operator and the Electronic inventory operator roles assigned to their users – this will allow you to activate resources in Alma, and be able to activate any CDI collections that aren’t automatically activated.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dirty="0"/>
              <a:t>Let’s go into Alma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script)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67401B-FB73-460B-B34B-AE2D26C8FE60}" type="slidenum">
              <a:rPr lang="en-US" smtClean="0"/>
              <a:t>17</a:t>
            </a:fld>
            <a:endParaRPr lang="en-US"/>
          </a:p>
        </p:txBody>
      </p:sp>
    </p:spTree>
    <p:extLst>
      <p:ext uri="{BB962C8B-B14F-4D97-AF65-F5344CB8AC3E}">
        <p14:creationId xmlns:p14="http://schemas.microsoft.com/office/powerpoint/2010/main" val="916193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18</a:t>
            </a:fld>
            <a:endParaRPr lang="en-US"/>
          </a:p>
        </p:txBody>
      </p:sp>
    </p:spTree>
    <p:extLst>
      <p:ext uri="{BB962C8B-B14F-4D97-AF65-F5344CB8AC3E}">
        <p14:creationId xmlns:p14="http://schemas.microsoft.com/office/powerpoint/2010/main" val="880605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Alma Community Zone grows, all Alma libraries benefit, so we encourage contributions from member libraries.</a:t>
            </a:r>
          </a:p>
          <a:p>
            <a:endParaRPr lang="en-US" dirty="0"/>
          </a:p>
          <a:p>
            <a:r>
              <a:rPr lang="en-US" dirty="0"/>
              <a:t>Libraries can update institution level bib records and contribute them back to community zone.  Libraries can also contribute portfolios to existing Community Zone collections.</a:t>
            </a:r>
          </a:p>
          <a:p>
            <a:endParaRPr lang="en-US" dirty="0"/>
          </a:p>
          <a:p>
            <a:r>
              <a:rPr lang="en-US" dirty="0"/>
              <a:t>You can get more details and see the service level agreement in the Ex Libris Knowledge Center. </a:t>
            </a:r>
          </a:p>
          <a:p>
            <a:endParaRPr lang="en-US"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19</a:t>
            </a:fld>
            <a:endParaRPr lang="en-US"/>
          </a:p>
        </p:txBody>
      </p:sp>
    </p:spTree>
    <p:extLst>
      <p:ext uri="{BB962C8B-B14F-4D97-AF65-F5344CB8AC3E}">
        <p14:creationId xmlns:p14="http://schemas.microsoft.com/office/powerpoint/2010/main" val="93893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we’ll review how your e-resources are included in Alma and the Central Discovery Index, (click) and how your staff will be activating and maintaining your libraries’ e-resources.</a:t>
            </a:r>
          </a:p>
          <a:p>
            <a:endParaRPr lang="en-US" dirty="0"/>
          </a:p>
          <a:p>
            <a:r>
              <a:rPr lang="en-US" dirty="0"/>
              <a:t>(click) And we’ll also see the My Electronic Collections by Provider tool, which will help you ensure that the electronic collections you subscribe to from specific vendors are accurately configured in Alma.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We’ll also go over what happened with your e-resources during the Alma implementation, and learn about some post-migration tasks that will help you refine your electronic collections.  </a:t>
            </a:r>
          </a:p>
          <a:p>
            <a:r>
              <a:rPr lang="en-US" dirty="0"/>
              <a:t>(click) Finally, we’ll take a look at some scenarios that will help you identify potential issues with e-resources, and how to correct them.</a:t>
            </a:r>
          </a:p>
        </p:txBody>
      </p:sp>
      <p:sp>
        <p:nvSpPr>
          <p:cNvPr id="4" name="Slide Number Placeholder 3"/>
          <p:cNvSpPr>
            <a:spLocks noGrp="1"/>
          </p:cNvSpPr>
          <p:nvPr>
            <p:ph type="sldNum" sz="quarter" idx="5"/>
          </p:nvPr>
        </p:nvSpPr>
        <p:spPr/>
        <p:txBody>
          <a:bodyPr/>
          <a:lstStyle/>
          <a:p>
            <a:fld id="{1367401B-FB73-460B-B34B-AE2D26C8FE60}" type="slidenum">
              <a:rPr lang="en-US" smtClean="0"/>
              <a:t>2</a:t>
            </a:fld>
            <a:endParaRPr lang="en-US"/>
          </a:p>
        </p:txBody>
      </p:sp>
    </p:spTree>
    <p:extLst>
      <p:ext uri="{BB962C8B-B14F-4D97-AF65-F5344CB8AC3E}">
        <p14:creationId xmlns:p14="http://schemas.microsoft.com/office/powerpoint/2010/main" val="371918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Zone is updated on a weekly basis – and you can see these updates by going to the Community Zone Updates Task List.</a:t>
            </a:r>
          </a:p>
          <a:p>
            <a:endParaRPr lang="en-US" dirty="0"/>
          </a:p>
          <a:p>
            <a:r>
              <a:rPr lang="en-US" dirty="0"/>
              <a:t>(go to script)</a:t>
            </a:r>
          </a:p>
          <a:p>
            <a:endParaRPr lang="en-US"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20</a:t>
            </a:fld>
            <a:endParaRPr lang="en-US"/>
          </a:p>
        </p:txBody>
      </p:sp>
    </p:spTree>
    <p:extLst>
      <p:ext uri="{BB962C8B-B14F-4D97-AF65-F5344CB8AC3E}">
        <p14:creationId xmlns:p14="http://schemas.microsoft.com/office/powerpoint/2010/main" val="215300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21</a:t>
            </a:fld>
            <a:endParaRPr lang="en-US"/>
          </a:p>
        </p:txBody>
      </p:sp>
    </p:spTree>
    <p:extLst>
      <p:ext uri="{BB962C8B-B14F-4D97-AF65-F5344CB8AC3E}">
        <p14:creationId xmlns:p14="http://schemas.microsoft.com/office/powerpoint/2010/main" val="2349352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sz="quarter" idx="5"/>
          </p:nvPr>
        </p:nvSpPr>
        <p:spPr/>
        <p:txBody>
          <a:bodyPr/>
          <a:lstStyle/>
          <a:p>
            <a:fld id="{1367401B-FB73-460B-B34B-AE2D26C8FE60}" type="slidenum">
              <a:rPr lang="en-US" smtClean="0"/>
              <a:t>22</a:t>
            </a:fld>
            <a:endParaRPr lang="en-US"/>
          </a:p>
        </p:txBody>
      </p:sp>
    </p:spTree>
    <p:extLst>
      <p:ext uri="{BB962C8B-B14F-4D97-AF65-F5344CB8AC3E}">
        <p14:creationId xmlns:p14="http://schemas.microsoft.com/office/powerpoint/2010/main" val="3653953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My Electronic Resources by Provider feature gives you the ability to see a list of the electronic collections you subscribe to based on the provider.  From this list, you can see the availability status of each collection, and activate resources that haven’t been turned on yet in Alma.  As of right now, this feature works with the electronic collections on the ProQuest Platform.  Here at Ex Libris, we’re working with other electronic resource providers to include your subscriptions to their content as well.</a:t>
            </a:r>
          </a:p>
          <a:p>
            <a:endParaRPr lang="en-US" dirty="0"/>
          </a:p>
          <a:p>
            <a:r>
              <a:rPr lang="en-US" dirty="0"/>
              <a:t>Let’s go there now.</a:t>
            </a:r>
          </a:p>
          <a:p>
            <a:endParaRPr lang="en-US" dirty="0"/>
          </a:p>
          <a:p>
            <a:r>
              <a:rPr lang="en-US" dirty="0"/>
              <a:t>(go to script)</a:t>
            </a:r>
          </a:p>
        </p:txBody>
      </p:sp>
      <p:sp>
        <p:nvSpPr>
          <p:cNvPr id="4" name="Slide Number Placeholder 3"/>
          <p:cNvSpPr>
            <a:spLocks noGrp="1"/>
          </p:cNvSpPr>
          <p:nvPr>
            <p:ph type="sldNum" sz="quarter" idx="5"/>
          </p:nvPr>
        </p:nvSpPr>
        <p:spPr/>
        <p:txBody>
          <a:bodyPr/>
          <a:lstStyle/>
          <a:p>
            <a:fld id="{1367401B-FB73-460B-B34B-AE2D26C8FE60}" type="slidenum">
              <a:rPr lang="en-US" smtClean="0"/>
              <a:t>23</a:t>
            </a:fld>
            <a:endParaRPr lang="en-US"/>
          </a:p>
        </p:txBody>
      </p:sp>
    </p:spTree>
    <p:extLst>
      <p:ext uri="{BB962C8B-B14F-4D97-AF65-F5344CB8AC3E}">
        <p14:creationId xmlns:p14="http://schemas.microsoft.com/office/powerpoint/2010/main" val="246428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24</a:t>
            </a:fld>
            <a:endParaRPr lang="en-US"/>
          </a:p>
        </p:txBody>
      </p:sp>
    </p:spTree>
    <p:extLst>
      <p:ext uri="{BB962C8B-B14F-4D97-AF65-F5344CB8AC3E}">
        <p14:creationId xmlns:p14="http://schemas.microsoft.com/office/powerpoint/2010/main" val="3658428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sz="quarter" idx="5"/>
          </p:nvPr>
        </p:nvSpPr>
        <p:spPr/>
        <p:txBody>
          <a:bodyPr/>
          <a:lstStyle/>
          <a:p>
            <a:fld id="{1367401B-FB73-460B-B34B-AE2D26C8FE60}" type="slidenum">
              <a:rPr lang="en-US" smtClean="0"/>
              <a:t>25</a:t>
            </a:fld>
            <a:endParaRPr lang="en-US"/>
          </a:p>
        </p:txBody>
      </p:sp>
    </p:spTree>
    <p:extLst>
      <p:ext uri="{BB962C8B-B14F-4D97-AF65-F5344CB8AC3E}">
        <p14:creationId xmlns:p14="http://schemas.microsoft.com/office/powerpoint/2010/main" val="108137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moved to Alma, your libraries probably managed different types of records in a variety of different places, and in some cases you may have been managing the same resource in multiple places. </a:t>
            </a:r>
          </a:p>
          <a:p>
            <a:endParaRPr lang="en-US" dirty="0"/>
          </a:p>
          <a:p>
            <a:r>
              <a:rPr lang="en-US" dirty="0"/>
              <a:t>For example, you might have the same electronic resource represented in multiple systems - your ILS would have an enhanced bibliographic record for discovery, it would be configured in your link resolver to get to the full text in your subscription database, and the e-resource would be listed in your ERM to manage the licensing information. </a:t>
            </a:r>
          </a:p>
          <a:p>
            <a:endParaRPr lang="en-US" dirty="0"/>
          </a:p>
          <a:p>
            <a:r>
              <a:rPr lang="en-US" dirty="0"/>
              <a:t>During the migration, we gathered your library's information, decided which information to use from each system, and brought it all together in Alma.  Now in some cases, this meant that this would create duplicates in Alma, and there are a few common tasks associated with managing this duplication.</a:t>
            </a:r>
          </a:p>
          <a:p>
            <a:endParaRPr lang="en-US" dirty="0"/>
          </a:p>
          <a:p>
            <a:r>
              <a:rPr lang="en-US" dirty="0"/>
              <a:t>There’s a very useful Knowledge Article that I’d like to show you that will help you  – let’s go there now.</a:t>
            </a:r>
          </a:p>
          <a:p>
            <a:endParaRPr lang="en-US" dirty="0"/>
          </a:p>
          <a:p>
            <a:r>
              <a:rPr lang="en-US" dirty="0"/>
              <a:t>======================</a:t>
            </a:r>
          </a:p>
          <a:p>
            <a:r>
              <a:rPr lang="en-US" b="1" dirty="0"/>
              <a:t>Electronic Resource Migration</a:t>
            </a:r>
          </a:p>
          <a:p>
            <a:r>
              <a:rPr lang="en-US" dirty="0"/>
              <a:t>https://knowledge.exlibrisgroup.com/Alma/Implementation_and_Migration/Migration_Guides_and_Tutorials/Electronic_Resource_Migration_General </a:t>
            </a:r>
          </a:p>
          <a:p>
            <a:endParaRPr lang="en-US" dirty="0"/>
          </a:p>
          <a:p>
            <a:r>
              <a:rPr lang="en-US" dirty="0">
                <a:hlinkClick r:id="rId3"/>
              </a:rPr>
              <a:t>https://knowledge.exlibrisgroup.com/Alma/Knowledge_Articles/Post_migration_clean-up_of_eResources_in_Alma</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26</a:t>
            </a:fld>
            <a:endParaRPr lang="en-US"/>
          </a:p>
        </p:txBody>
      </p:sp>
    </p:spTree>
    <p:extLst>
      <p:ext uri="{BB962C8B-B14F-4D97-AF65-F5344CB8AC3E}">
        <p14:creationId xmlns:p14="http://schemas.microsoft.com/office/powerpoint/2010/main" val="318207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27</a:t>
            </a:fld>
            <a:endParaRPr lang="en-US"/>
          </a:p>
        </p:txBody>
      </p:sp>
    </p:spTree>
    <p:extLst>
      <p:ext uri="{BB962C8B-B14F-4D97-AF65-F5344CB8AC3E}">
        <p14:creationId xmlns:p14="http://schemas.microsoft.com/office/powerpoint/2010/main" val="2729079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sz="quarter" idx="5"/>
          </p:nvPr>
        </p:nvSpPr>
        <p:spPr/>
        <p:txBody>
          <a:bodyPr/>
          <a:lstStyle/>
          <a:p>
            <a:fld id="{1367401B-FB73-460B-B34B-AE2D26C8FE60}" type="slidenum">
              <a:rPr lang="en-US" smtClean="0"/>
              <a:t>28</a:t>
            </a:fld>
            <a:endParaRPr lang="en-US"/>
          </a:p>
        </p:txBody>
      </p:sp>
    </p:spTree>
    <p:extLst>
      <p:ext uri="{BB962C8B-B14F-4D97-AF65-F5344CB8AC3E}">
        <p14:creationId xmlns:p14="http://schemas.microsoft.com/office/powerpoint/2010/main" val="586403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first example speaks to those duplicate e-resources that can happen after migration.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duplication can happen when we get a file of ILS bib records for e-resources AND the data from your link resolver, and both get loaded in to Alma.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can also happen with migrated ILS records that had multiple 856 fields in the bib record, and an electronic portfolio was created for each 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case, you’d want to identify the duplicates and deactivate or delete them.</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29</a:t>
            </a:fld>
            <a:endParaRPr lang="en-US"/>
          </a:p>
        </p:txBody>
      </p:sp>
    </p:spTree>
    <p:extLst>
      <p:ext uri="{BB962C8B-B14F-4D97-AF65-F5344CB8AC3E}">
        <p14:creationId xmlns:p14="http://schemas.microsoft.com/office/powerpoint/2010/main" val="172805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e-resources are configured so that patrons, faculty, and staff can use them.  And to give your patrons access to your electronic resources, they need to be able to search for and discover materials, and then access that content – whether it’s in an open access repository, or a subscription database.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there are two components to think about – discovery and delivery.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Central Discovery Index, or CDI, (click) contains about 4 billion citations, and is constantly growing.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is the main repository that your patrons are searching in when they conduct a search for electronic content in Primo or Summon.   You may also have digital repositories that you’ve included in Alma, but in this session, we’re going to be focusing on how you get to your electronic content that is </a:t>
            </a:r>
            <a:r>
              <a:rPr lang="en-US" b="1" dirty="0"/>
              <a:t>not</a:t>
            </a:r>
            <a:r>
              <a:rPr lang="en-US" dirty="0"/>
              <a:t> stored in your local repositories.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Most of the resources in CDI are free to search, (click) but there are some abstracting and indexing databases that require a subscription to search.</a:t>
            </a:r>
          </a:p>
          <a:p>
            <a:endParaRPr lang="en-US" dirty="0"/>
          </a:p>
          <a:p>
            <a:r>
              <a:rPr lang="en-US" dirty="0"/>
              <a:t>(click) And then there’s the configuration in Alma that handles linking to the electronic content itself – (click)  this may be the full text of articles in e-journals, e-books,</a:t>
            </a:r>
            <a:r>
              <a:rPr lang="en-US" sz="1200" kern="1200" dirty="0">
                <a:solidFill>
                  <a:schemeClr val="tx1"/>
                </a:solidFill>
                <a:effectLst/>
                <a:latin typeface="+mn-lt"/>
                <a:ea typeface="+mn-ea"/>
                <a:cs typeface="+mn-cs"/>
              </a:rPr>
              <a:t> research outputs and data, open access content, etc.  </a:t>
            </a:r>
          </a:p>
          <a:p>
            <a:r>
              <a:rPr lang="en-US" dirty="0"/>
              <a:t>(click) </a:t>
            </a:r>
            <a:r>
              <a:rPr lang="en-US" sz="1200" kern="1200" dirty="0">
                <a:solidFill>
                  <a:schemeClr val="tx1"/>
                </a:solidFill>
                <a:effectLst/>
                <a:latin typeface="+mn-lt"/>
                <a:ea typeface="+mn-ea"/>
                <a:cs typeface="+mn-cs"/>
              </a:rPr>
              <a:t>Each citation is going to provide information on how to get to the content – this could be a direct link to the material, or it could be leveraging a link resolver to determine the best place to access the content.  </a:t>
            </a:r>
          </a:p>
          <a:p>
            <a:r>
              <a:rPr lang="en-US" dirty="0"/>
              <a:t>(click) </a:t>
            </a:r>
            <a:r>
              <a:rPr lang="en-US" sz="1200" kern="1200" dirty="0">
                <a:solidFill>
                  <a:schemeClr val="tx1"/>
                </a:solidFill>
                <a:effectLst/>
                <a:latin typeface="+mn-lt"/>
                <a:ea typeface="+mn-ea"/>
                <a:cs typeface="+mn-cs"/>
              </a:rPr>
              <a:t>And it may require some sort of authentication or authorization to access.</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a:t>
            </a:fld>
            <a:endParaRPr lang="en-US"/>
          </a:p>
        </p:txBody>
      </p:sp>
    </p:spTree>
    <p:extLst>
      <p:ext uri="{BB962C8B-B14F-4D97-AF65-F5344CB8AC3E}">
        <p14:creationId xmlns:p14="http://schemas.microsoft.com/office/powerpoint/2010/main" val="151349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next few scenarios are going to focus on issues that users experience in Discovery.  </a:t>
            </a:r>
          </a:p>
          <a:p>
            <a:endParaRPr lang="en-US" sz="1200" dirty="0"/>
          </a:p>
          <a:p>
            <a:r>
              <a:rPr lang="en-US" sz="1200" dirty="0"/>
              <a:t>In this example, let’s say that you are looking for a specific article.  Yet when you do a search, you can’t find it.</a:t>
            </a:r>
          </a:p>
          <a:p>
            <a:endParaRPr lang="en-US" sz="1200" dirty="0"/>
          </a:p>
        </p:txBody>
      </p:sp>
      <p:sp>
        <p:nvSpPr>
          <p:cNvPr id="4" name="Slide Number Placeholder 3"/>
          <p:cNvSpPr>
            <a:spLocks noGrp="1"/>
          </p:cNvSpPr>
          <p:nvPr>
            <p:ph type="sldNum" sz="quarter" idx="5"/>
          </p:nvPr>
        </p:nvSpPr>
        <p:spPr/>
        <p:txBody>
          <a:bodyPr/>
          <a:lstStyle/>
          <a:p>
            <a:fld id="{1367401B-FB73-460B-B34B-AE2D26C8FE60}" type="slidenum">
              <a:rPr lang="en-US" smtClean="0"/>
              <a:t>30</a:t>
            </a:fld>
            <a:endParaRPr lang="en-US"/>
          </a:p>
        </p:txBody>
      </p:sp>
    </p:spTree>
    <p:extLst>
      <p:ext uri="{BB962C8B-B14F-4D97-AF65-F5344CB8AC3E}">
        <p14:creationId xmlns:p14="http://schemas.microsoft.com/office/powerpoint/2010/main" val="3765145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try expanding your search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do get results in the expanded search, but you don’t have full text access to it, you’ll get the article with the availability statement “No Online Access”.  </a:t>
            </a:r>
          </a:p>
        </p:txBody>
      </p:sp>
      <p:sp>
        <p:nvSpPr>
          <p:cNvPr id="4" name="Slide Number Placeholder 3"/>
          <p:cNvSpPr>
            <a:spLocks noGrp="1"/>
          </p:cNvSpPr>
          <p:nvPr>
            <p:ph type="sldNum" sz="quarter" idx="5"/>
          </p:nvPr>
        </p:nvSpPr>
        <p:spPr/>
        <p:txBody>
          <a:bodyPr/>
          <a:lstStyle/>
          <a:p>
            <a:fld id="{1367401B-FB73-460B-B34B-AE2D26C8FE60}" type="slidenum">
              <a:rPr lang="en-US" smtClean="0"/>
              <a:t>31</a:t>
            </a:fld>
            <a:endParaRPr lang="en-US"/>
          </a:p>
        </p:txBody>
      </p:sp>
    </p:spTree>
    <p:extLst>
      <p:ext uri="{BB962C8B-B14F-4D97-AF65-F5344CB8AC3E}">
        <p14:creationId xmlns:p14="http://schemas.microsoft.com/office/powerpoint/2010/main" val="2922659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this case, you can search for the electronic portfolio in Alma.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If you should have access to a collection with that resource, you could activate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(click)If it’s already active in a collection, you could confirm the coverage dates include the article you’re not seeing.</a:t>
            </a:r>
          </a:p>
          <a:p>
            <a:endParaRPr lang="en-US" sz="1200" dirty="0"/>
          </a:p>
        </p:txBody>
      </p:sp>
      <p:sp>
        <p:nvSpPr>
          <p:cNvPr id="4" name="Slide Number Placeholder 3"/>
          <p:cNvSpPr>
            <a:spLocks noGrp="1"/>
          </p:cNvSpPr>
          <p:nvPr>
            <p:ph type="sldNum" sz="quarter" idx="5"/>
          </p:nvPr>
        </p:nvSpPr>
        <p:spPr/>
        <p:txBody>
          <a:bodyPr/>
          <a:lstStyle/>
          <a:p>
            <a:fld id="{1367401B-FB73-460B-B34B-AE2D26C8FE60}" type="slidenum">
              <a:rPr lang="en-US" smtClean="0"/>
              <a:t>32</a:t>
            </a:fld>
            <a:endParaRPr lang="en-US"/>
          </a:p>
        </p:txBody>
      </p:sp>
    </p:spTree>
    <p:extLst>
      <p:ext uri="{BB962C8B-B14F-4D97-AF65-F5344CB8AC3E}">
        <p14:creationId xmlns:p14="http://schemas.microsoft.com/office/powerpoint/2010/main" val="1937300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 expanded results still don’t have the search result you’re looking for, then the article isn’t indexed in the Central Discovery Index.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could search for the publication in Alma, and see if the collection is indexed in CDI.  If it is, it might be that the vendor supplying data to CDI didn’t include that specific article – you can see if that’s the case by searching for the article on the vendor website.  </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1367401B-FB73-460B-B34B-AE2D26C8FE60}" type="slidenum">
              <a:rPr lang="en-US" smtClean="0"/>
              <a:t>33</a:t>
            </a:fld>
            <a:endParaRPr lang="en-US"/>
          </a:p>
        </p:txBody>
      </p:sp>
    </p:spTree>
    <p:extLst>
      <p:ext uri="{BB962C8B-B14F-4D97-AF65-F5344CB8AC3E}">
        <p14:creationId xmlns:p14="http://schemas.microsoft.com/office/powerpoint/2010/main" val="3275977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Our next scenario relates to authentication.</a:t>
            </a:r>
          </a:p>
          <a:p>
            <a:endParaRPr lang="en-US" sz="2000" dirty="0"/>
          </a:p>
          <a:p>
            <a:r>
              <a:rPr lang="en-US" sz="2000" dirty="0"/>
              <a:t>(click) In Discovery, when I click on the link to the full text, I’m getting prompted to log in or pay for the article to see the full text.</a:t>
            </a:r>
          </a:p>
        </p:txBody>
      </p:sp>
      <p:sp>
        <p:nvSpPr>
          <p:cNvPr id="4" name="Slide Number Placeholder 3"/>
          <p:cNvSpPr>
            <a:spLocks noGrp="1"/>
          </p:cNvSpPr>
          <p:nvPr>
            <p:ph type="sldNum" sz="quarter" idx="5"/>
          </p:nvPr>
        </p:nvSpPr>
        <p:spPr/>
        <p:txBody>
          <a:bodyPr/>
          <a:lstStyle/>
          <a:p>
            <a:fld id="{1367401B-FB73-460B-B34B-AE2D26C8FE60}" type="slidenum">
              <a:rPr lang="en-US" smtClean="0"/>
              <a:t>34</a:t>
            </a:fld>
            <a:endParaRPr lang="en-US"/>
          </a:p>
        </p:txBody>
      </p:sp>
    </p:spTree>
    <p:extLst>
      <p:ext uri="{BB962C8B-B14F-4D97-AF65-F5344CB8AC3E}">
        <p14:creationId xmlns:p14="http://schemas.microsoft.com/office/powerpoint/2010/main" val="2194183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(click play) In Alma, search for the collection and check the service level proxy.  </a:t>
            </a:r>
            <a:r>
              <a:rPr lang="en-US" sz="1600" dirty="0"/>
              <a:t>If none was added, you may want to add the proxy link to the service.  If it’s been added already, ensure that it’s correct.</a:t>
            </a:r>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35</a:t>
            </a:fld>
            <a:endParaRPr lang="en-US"/>
          </a:p>
        </p:txBody>
      </p:sp>
    </p:spTree>
    <p:extLst>
      <p:ext uri="{BB962C8B-B14F-4D97-AF65-F5344CB8AC3E}">
        <p14:creationId xmlns:p14="http://schemas.microsoft.com/office/powerpoint/2010/main" val="1926399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(click play) If the proxy is correct, check to see if the linking parameters are there, and if they’re correct.  You can work with the vendor to ensure they’re accurate.</a:t>
            </a:r>
          </a:p>
        </p:txBody>
      </p:sp>
      <p:sp>
        <p:nvSpPr>
          <p:cNvPr id="4" name="Slide Number Placeholder 3"/>
          <p:cNvSpPr>
            <a:spLocks noGrp="1"/>
          </p:cNvSpPr>
          <p:nvPr>
            <p:ph type="sldNum" sz="quarter" idx="5"/>
          </p:nvPr>
        </p:nvSpPr>
        <p:spPr/>
        <p:txBody>
          <a:bodyPr/>
          <a:lstStyle/>
          <a:p>
            <a:fld id="{1367401B-FB73-460B-B34B-AE2D26C8FE60}" type="slidenum">
              <a:rPr lang="en-US" smtClean="0"/>
              <a:t>36</a:t>
            </a:fld>
            <a:endParaRPr lang="en-US"/>
          </a:p>
        </p:txBody>
      </p:sp>
    </p:spTree>
    <p:extLst>
      <p:ext uri="{BB962C8B-B14F-4D97-AF65-F5344CB8AC3E}">
        <p14:creationId xmlns:p14="http://schemas.microsoft.com/office/powerpoint/2010/main" val="1777482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this scenario, you’ve activated a resource in Alma and CDI, but when go into Discovery, to test it, you’re not seeing search results from that resource yet.</a:t>
            </a:r>
          </a:p>
          <a:p>
            <a:endParaRPr lang="en-US" sz="1200" dirty="0"/>
          </a:p>
          <a:p>
            <a:r>
              <a:rPr lang="en-US" sz="1200" dirty="0"/>
              <a:t>If you see results coming from the collection and the availability flag is still set to ‘No Online Access’, you’ll want to wait 48-72 hours for CDI to process the activation. </a:t>
            </a:r>
          </a:p>
          <a:p>
            <a:endParaRPr lang="en-US" sz="1200" dirty="0"/>
          </a:p>
          <a:p>
            <a:r>
              <a:rPr lang="en-US" sz="1200" dirty="0"/>
              <a:t>(click) If you’re not seeing search results even in the expanded search, check the collection in Alma.</a:t>
            </a:r>
          </a:p>
          <a:p>
            <a:endParaRPr lang="en-US" sz="1200" dirty="0"/>
          </a:p>
          <a:p>
            <a:r>
              <a:rPr lang="en-US" sz="1200" dirty="0"/>
              <a:t>Does this resource requires a subscription to search?  If the collection has the indication that CDI activation is required, it would need to be active for 48-72 hours before the citations appeared in the search results.</a:t>
            </a:r>
          </a:p>
          <a:p>
            <a:endParaRPr lang="en-US" sz="1200" dirty="0"/>
          </a:p>
        </p:txBody>
      </p:sp>
      <p:sp>
        <p:nvSpPr>
          <p:cNvPr id="4" name="Slide Number Placeholder 3"/>
          <p:cNvSpPr>
            <a:spLocks noGrp="1"/>
          </p:cNvSpPr>
          <p:nvPr>
            <p:ph type="sldNum" sz="quarter" idx="5"/>
          </p:nvPr>
        </p:nvSpPr>
        <p:spPr/>
        <p:txBody>
          <a:bodyPr/>
          <a:lstStyle/>
          <a:p>
            <a:fld id="{1367401B-FB73-460B-B34B-AE2D26C8FE60}" type="slidenum">
              <a:rPr lang="en-US" smtClean="0"/>
              <a:t>37</a:t>
            </a:fld>
            <a:endParaRPr lang="en-US"/>
          </a:p>
        </p:txBody>
      </p:sp>
    </p:spTree>
    <p:extLst>
      <p:ext uri="{BB962C8B-B14F-4D97-AF65-F5344CB8AC3E}">
        <p14:creationId xmlns:p14="http://schemas.microsoft.com/office/powerpoint/2010/main" val="2250247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While most collections are automatically searchable, there are a handful of collections that are not – this list is in the Knowledge Center. </a:t>
            </a:r>
          </a:p>
          <a:p>
            <a:endParaRPr lang="en-US" sz="1200" dirty="0"/>
          </a:p>
          <a:p>
            <a:r>
              <a:rPr lang="en-US" sz="1200" dirty="0"/>
              <a:t>With some of these resources, the providers either do not want their content to be searchable automatically or their databases require subscriptions to search.</a:t>
            </a:r>
          </a:p>
          <a:p>
            <a:endParaRPr lang="en-US" sz="1200" dirty="0"/>
          </a:p>
          <a:p>
            <a:r>
              <a:rPr lang="en-US" sz="1200" dirty="0"/>
              <a:t>Other collections are likely to be specialized resources, and only used by some institutions.</a:t>
            </a:r>
          </a:p>
          <a:p>
            <a:r>
              <a:rPr lang="en-US" sz="1200" dirty="0"/>
              <a:t>=======</a:t>
            </a:r>
          </a:p>
          <a:p>
            <a:r>
              <a:rPr lang="en-US" dirty="0">
                <a:hlinkClick r:id="rId3"/>
              </a:rPr>
              <a:t>https://knowledge.exlibrisgroup.com/Primo/Content_Corner/Central_Discovery_Index/Documentation_and_Training/010CDI_-_The_Central_Discovery_Index/020CDI_Collection_Lists#EasyActive_Collections_List</a:t>
            </a:r>
            <a:endParaRPr lang="en-US" sz="1200"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38</a:t>
            </a:fld>
            <a:endParaRPr lang="en-US"/>
          </a:p>
        </p:txBody>
      </p:sp>
    </p:spTree>
    <p:extLst>
      <p:ext uri="{BB962C8B-B14F-4D97-AF65-F5344CB8AC3E}">
        <p14:creationId xmlns:p14="http://schemas.microsoft.com/office/powerpoint/2010/main" val="2732450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wraps up our session on E-Resource Management.  We have some links here to content in our Knowledge Center regarding each of the topic areas we covered.</a:t>
            </a:r>
          </a:p>
        </p:txBody>
      </p:sp>
      <p:sp>
        <p:nvSpPr>
          <p:cNvPr id="4" name="Slide Number Placeholder 3"/>
          <p:cNvSpPr>
            <a:spLocks noGrp="1"/>
          </p:cNvSpPr>
          <p:nvPr>
            <p:ph type="sldNum" sz="quarter" idx="5"/>
          </p:nvPr>
        </p:nvSpPr>
        <p:spPr/>
        <p:txBody>
          <a:bodyPr/>
          <a:lstStyle/>
          <a:p>
            <a:fld id="{1367401B-FB73-460B-B34B-AE2D26C8FE60}" type="slidenum">
              <a:rPr lang="en-US" smtClean="0"/>
              <a:t>39</a:t>
            </a:fld>
            <a:endParaRPr lang="en-US"/>
          </a:p>
        </p:txBody>
      </p:sp>
    </p:spTree>
    <p:extLst>
      <p:ext uri="{BB962C8B-B14F-4D97-AF65-F5344CB8AC3E}">
        <p14:creationId xmlns:p14="http://schemas.microsoft.com/office/powerpoint/2010/main" val="232927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this all work?</a:t>
            </a:r>
          </a:p>
          <a:p>
            <a:endParaRPr lang="en-US" dirty="0"/>
          </a:p>
          <a:p>
            <a:r>
              <a:rPr lang="en-US" dirty="0"/>
              <a:t>(click) Well, Ex Libris and ProQuest work with publishers, aggregators, and other subscription and open access repositories to get citation data on an ongoing basis.  This information is loaded into our Central Discovery Index.  </a:t>
            </a:r>
          </a:p>
        </p:txBody>
      </p:sp>
      <p:sp>
        <p:nvSpPr>
          <p:cNvPr id="4" name="Slide Number Placeholder 3"/>
          <p:cNvSpPr>
            <a:spLocks noGrp="1"/>
          </p:cNvSpPr>
          <p:nvPr>
            <p:ph type="sldNum" sz="quarter" idx="5"/>
          </p:nvPr>
        </p:nvSpPr>
        <p:spPr/>
        <p:txBody>
          <a:bodyPr/>
          <a:lstStyle/>
          <a:p>
            <a:fld id="{1367401B-FB73-460B-B34B-AE2D26C8FE60}" type="slidenum">
              <a:rPr lang="en-US" smtClean="0"/>
              <a:t>4</a:t>
            </a:fld>
            <a:endParaRPr lang="en-US"/>
          </a:p>
        </p:txBody>
      </p:sp>
    </p:spTree>
    <p:extLst>
      <p:ext uri="{BB962C8B-B14F-4D97-AF65-F5344CB8AC3E}">
        <p14:creationId xmlns:p14="http://schemas.microsoft.com/office/powerpoint/2010/main" val="278267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library users conduct searches in Primo or Summon, they are searching this index, along with the libraries’ local collections, depending on which scope they’re using.</a:t>
            </a:r>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5</a:t>
            </a:fld>
            <a:endParaRPr lang="en-US"/>
          </a:p>
        </p:txBody>
      </p:sp>
    </p:spTree>
    <p:extLst>
      <p:ext uri="{BB962C8B-B14F-4D97-AF65-F5344CB8AC3E}">
        <p14:creationId xmlns:p14="http://schemas.microsoft.com/office/powerpoint/2010/main" val="190401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get their search results, they’re seeing the citation information brought back from CDI, alongside any of the results from their local catalog or repositories.</a:t>
            </a:r>
          </a:p>
        </p:txBody>
      </p:sp>
      <p:sp>
        <p:nvSpPr>
          <p:cNvPr id="4" name="Slide Number Placeholder 3"/>
          <p:cNvSpPr>
            <a:spLocks noGrp="1"/>
          </p:cNvSpPr>
          <p:nvPr>
            <p:ph type="sldNum" sz="quarter" idx="5"/>
          </p:nvPr>
        </p:nvSpPr>
        <p:spPr/>
        <p:txBody>
          <a:bodyPr/>
          <a:lstStyle/>
          <a:p>
            <a:fld id="{1367401B-FB73-460B-B34B-AE2D26C8FE60}" type="slidenum">
              <a:rPr lang="en-US" smtClean="0"/>
              <a:t>6</a:t>
            </a:fld>
            <a:endParaRPr lang="en-US"/>
          </a:p>
        </p:txBody>
      </p:sp>
    </p:spTree>
    <p:extLst>
      <p:ext uri="{BB962C8B-B14F-4D97-AF65-F5344CB8AC3E}">
        <p14:creationId xmlns:p14="http://schemas.microsoft.com/office/powerpoint/2010/main" val="81063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content is available, patrons can get to it by clicking on the link.  They’re then brought to the full text in a subscription database, or open access database, or some other repository where that material resides. </a:t>
            </a:r>
          </a:p>
          <a:p>
            <a:endParaRPr lang="en-US" dirty="0"/>
          </a:p>
          <a:p>
            <a:r>
              <a:rPr lang="en-US" dirty="0"/>
              <a:t>(click) And these full text links appear here in discovery because the electronic collections were activated in Alma.</a:t>
            </a:r>
          </a:p>
          <a:p>
            <a:endParaRPr lang="en-US" dirty="0"/>
          </a:p>
          <a:p>
            <a:r>
              <a:rPr lang="en-US" dirty="0"/>
              <a:t>Let’s take a moment and see how your patrons are seeing your e-resources in Discovery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script)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a:t>
            </a:fld>
            <a:endParaRPr lang="en-US"/>
          </a:p>
        </p:txBody>
      </p:sp>
    </p:spTree>
    <p:extLst>
      <p:ext uri="{BB962C8B-B14F-4D97-AF65-F5344CB8AC3E}">
        <p14:creationId xmlns:p14="http://schemas.microsoft.com/office/powerpoint/2010/main" val="282329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a:t>
            </a:fld>
            <a:endParaRPr lang="en-US"/>
          </a:p>
        </p:txBody>
      </p:sp>
    </p:spTree>
    <p:extLst>
      <p:ext uri="{BB962C8B-B14F-4D97-AF65-F5344CB8AC3E}">
        <p14:creationId xmlns:p14="http://schemas.microsoft.com/office/powerpoint/2010/main" val="965691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Let’s see some of the activities you’ll be involved in when you’re activating and maintaining your e-resources in Alma and CDI.</a:t>
            </a:r>
          </a:p>
          <a:p>
            <a:endParaRPr lang="en-US"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9</a:t>
            </a:fld>
            <a:endParaRPr lang="en-US"/>
          </a:p>
        </p:txBody>
      </p:sp>
    </p:spTree>
    <p:extLst>
      <p:ext uri="{BB962C8B-B14F-4D97-AF65-F5344CB8AC3E}">
        <p14:creationId xmlns:p14="http://schemas.microsoft.com/office/powerpoint/2010/main" val="3482342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F4A70-5FAD-49CA-80C6-F51B4C978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0" y="0"/>
            <a:ext cx="9142249"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spTree>
    <p:custDataLst>
      <p:tags r:id="rId1"/>
    </p:custDataLst>
    <p:extLst>
      <p:ext uri="{BB962C8B-B14F-4D97-AF65-F5344CB8AC3E}">
        <p14:creationId xmlns:p14="http://schemas.microsoft.com/office/powerpoint/2010/main" val="9770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55895"/>
          </a:xfrm>
          <a:prstGeom prst="rect">
            <a:avLst/>
          </a:prstGeom>
        </p:spPr>
      </p:pic>
    </p:spTree>
    <p:extLst>
      <p:ext uri="{BB962C8B-B14F-4D97-AF65-F5344CB8AC3E}">
        <p14:creationId xmlns:p14="http://schemas.microsoft.com/office/powerpoint/2010/main" val="213994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6" y="-60986"/>
            <a:ext cx="9143999" cy="3216881"/>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24556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47CB51-5B72-4A0F-A408-5301574EC5F6}"/>
              </a:ext>
            </a:extLst>
          </p:cNvPr>
          <p:cNvSpPr/>
          <p:nvPr userDrawn="1"/>
        </p:nvSpPr>
        <p:spPr>
          <a:xfrm>
            <a:off x="0" y="0"/>
            <a:ext cx="9144000" cy="321982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192B7A4-A805-4BC5-9968-192D8B8A4103}"/>
              </a:ext>
            </a:extLst>
          </p:cNvPr>
          <p:cNvSpPr/>
          <p:nvPr userDrawn="1"/>
        </p:nvSpPr>
        <p:spPr>
          <a:xfrm rot="1171162">
            <a:off x="4586766" y="-796928"/>
            <a:ext cx="5799197" cy="3241009"/>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14776B8-7B03-4505-AEDF-84602B300845}"/>
              </a:ext>
            </a:extLst>
          </p:cNvPr>
          <p:cNvSpPr/>
          <p:nvPr userDrawn="1"/>
        </p:nvSpPr>
        <p:spPr>
          <a:xfrm>
            <a:off x="7711986" y="2252610"/>
            <a:ext cx="870719" cy="739880"/>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
            <a:extLst>
              <a:ext uri="{FF2B5EF4-FFF2-40B4-BE49-F238E27FC236}">
                <a16:creationId xmlns:a16="http://schemas.microsoft.com/office/drawing/2014/main" id="{C8306C14-4AE4-4B0C-9BF0-7AD54AAF7134}"/>
              </a:ext>
            </a:extLst>
          </p:cNvPr>
          <p:cNvSpPr/>
          <p:nvPr userDrawn="1"/>
        </p:nvSpPr>
        <p:spPr>
          <a:xfrm>
            <a:off x="3856036" y="1490092"/>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2">
            <a:extLst>
              <a:ext uri="{FF2B5EF4-FFF2-40B4-BE49-F238E27FC236}">
                <a16:creationId xmlns:a16="http://schemas.microsoft.com/office/drawing/2014/main" id="{9D3954BD-C8A0-4E3D-9812-39823FE08461}"/>
              </a:ext>
            </a:extLst>
          </p:cNvPr>
          <p:cNvSpPr/>
          <p:nvPr userDrawn="1"/>
        </p:nvSpPr>
        <p:spPr>
          <a:xfrm>
            <a:off x="0" y="915566"/>
            <a:ext cx="4598447" cy="2304256"/>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50CFDA">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14" name="Oval 13">
            <a:extLst>
              <a:ext uri="{FF2B5EF4-FFF2-40B4-BE49-F238E27FC236}">
                <a16:creationId xmlns:a16="http://schemas.microsoft.com/office/drawing/2014/main" id="{5202F465-B922-4840-91F9-FFFFA705B82A}"/>
              </a:ext>
            </a:extLst>
          </p:cNvPr>
          <p:cNvSpPr/>
          <p:nvPr userDrawn="1"/>
        </p:nvSpPr>
        <p:spPr>
          <a:xfrm rot="20811734">
            <a:off x="1101866" y="-505507"/>
            <a:ext cx="4958858" cy="2771367"/>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0476227-494F-42E1-96DC-952D075A16CE}"/>
              </a:ext>
            </a:extLst>
          </p:cNvPr>
          <p:cNvGrpSpPr/>
          <p:nvPr userDrawn="1"/>
        </p:nvGrpSpPr>
        <p:grpSpPr>
          <a:xfrm>
            <a:off x="4023267" y="848657"/>
            <a:ext cx="643652" cy="520445"/>
            <a:chOff x="-2605087" y="5451475"/>
            <a:chExt cx="1443038" cy="1166813"/>
          </a:xfrm>
        </p:grpSpPr>
        <p:sp>
          <p:nvSpPr>
            <p:cNvPr id="20" name="Freeform 66">
              <a:extLst>
                <a:ext uri="{FF2B5EF4-FFF2-40B4-BE49-F238E27FC236}">
                  <a16:creationId xmlns:a16="http://schemas.microsoft.com/office/drawing/2014/main" id="{462513F3-CBAC-4CA9-AAD8-691FC0CD3513}"/>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7">
              <a:extLst>
                <a:ext uri="{FF2B5EF4-FFF2-40B4-BE49-F238E27FC236}">
                  <a16:creationId xmlns:a16="http://schemas.microsoft.com/office/drawing/2014/main" id="{82EC3BA1-F8C5-49FE-8546-69028D81D89A}"/>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8">
              <a:extLst>
                <a:ext uri="{FF2B5EF4-FFF2-40B4-BE49-F238E27FC236}">
                  <a16:creationId xmlns:a16="http://schemas.microsoft.com/office/drawing/2014/main" id="{C23066F0-F745-469C-BC9D-ACC22DB5345D}"/>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8F5D42B7-6F58-4F19-82B4-000C22B8AD14}"/>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0">
              <a:extLst>
                <a:ext uri="{FF2B5EF4-FFF2-40B4-BE49-F238E27FC236}">
                  <a16:creationId xmlns:a16="http://schemas.microsoft.com/office/drawing/2014/main" id="{347635F5-D7E3-4AB8-BDDD-4298435256CC}"/>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71">
              <a:extLst>
                <a:ext uri="{FF2B5EF4-FFF2-40B4-BE49-F238E27FC236}">
                  <a16:creationId xmlns:a16="http://schemas.microsoft.com/office/drawing/2014/main" id="{780A6355-C2FC-49AC-8405-FA5F07B8F5AD}"/>
                </a:ext>
              </a:extLst>
            </p:cNvPr>
            <p:cNvSpPr>
              <a:spLocks noChangeShapeType="1"/>
            </p:cNvSpPr>
            <p:nvPr userDrawn="1"/>
          </p:nvSpPr>
          <p:spPr bwMode="auto">
            <a:xfrm>
              <a:off x="-2097087" y="6226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
              <a:extLst>
                <a:ext uri="{FF2B5EF4-FFF2-40B4-BE49-F238E27FC236}">
                  <a16:creationId xmlns:a16="http://schemas.microsoft.com/office/drawing/2014/main" id="{B7320414-5AF6-435B-BC36-E88DF84A8DCC}"/>
                </a:ext>
              </a:extLst>
            </p:cNvPr>
            <p:cNvSpPr>
              <a:spLocks/>
            </p:cNvSpPr>
            <p:nvPr userDrawn="1"/>
          </p:nvSpPr>
          <p:spPr bwMode="auto">
            <a:xfrm>
              <a:off x="-2292350" y="5983288"/>
              <a:ext cx="384175" cy="206375"/>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3">
              <a:extLst>
                <a:ext uri="{FF2B5EF4-FFF2-40B4-BE49-F238E27FC236}">
                  <a16:creationId xmlns:a16="http://schemas.microsoft.com/office/drawing/2014/main" id="{35466A90-D441-4FF7-86CD-3C73855451F0}"/>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05C19D74-F51F-43B3-9498-315001711A4E}"/>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5">
              <a:extLst>
                <a:ext uri="{FF2B5EF4-FFF2-40B4-BE49-F238E27FC236}">
                  <a16:creationId xmlns:a16="http://schemas.microsoft.com/office/drawing/2014/main" id="{6A9A98E1-8223-45C9-8362-4A6705F3A18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6">
              <a:extLst>
                <a:ext uri="{FF2B5EF4-FFF2-40B4-BE49-F238E27FC236}">
                  <a16:creationId xmlns:a16="http://schemas.microsoft.com/office/drawing/2014/main" id="{7E154100-AE73-433E-B735-ABDA5FBAE5F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F36752FC-707D-4140-9436-5EBAD5AEA446}"/>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4F16A205-5674-4632-AAAF-98FDB9B365DC}"/>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E93E9602-4AE8-4608-9D1E-9E8B54634DFA}"/>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solidFill>
              <a:srgbClr val="548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B675553D-9092-4022-8920-F84F3CDD7731}"/>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4C051FFF-438C-49AC-B1BB-B6102E8D4A74}"/>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158F1BA5-0ED1-4F16-8026-377C4ED5EA81}"/>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28096E8C-DF51-4C56-AAE0-61DC40460E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F4C94406-C9D7-4929-B1BC-82B23595A22D}"/>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solidFill>
              <a:srgbClr val="556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E1F83C84-DA57-4CD8-B1B6-3CEC4D797B63}"/>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solidFill>
              <a:srgbClr val="DCF1EC"/>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17AA3A10-7070-4299-8F45-B7736664B11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3C1347D1-E8D9-470E-BD73-38B336602D25}"/>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DE630064-3DB9-4CA1-8157-245BB42EAF23}"/>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noFill/>
            <a:ln w="20638">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D737417D-408A-467A-8BF2-59ACD603EF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1">
              <a:extLst>
                <a:ext uri="{FF2B5EF4-FFF2-40B4-BE49-F238E27FC236}">
                  <a16:creationId xmlns:a16="http://schemas.microsoft.com/office/drawing/2014/main" id="{B6FD123A-93DF-432F-9F02-94666059A03A}"/>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2">
              <a:extLst>
                <a:ext uri="{FF2B5EF4-FFF2-40B4-BE49-F238E27FC236}">
                  <a16:creationId xmlns:a16="http://schemas.microsoft.com/office/drawing/2014/main" id="{C2568B68-A019-4231-86EC-18F78111453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3">
              <a:extLst>
                <a:ext uri="{FF2B5EF4-FFF2-40B4-BE49-F238E27FC236}">
                  <a16:creationId xmlns:a16="http://schemas.microsoft.com/office/drawing/2014/main" id="{A38532CC-A69D-4B46-93F3-92B90F31565B}"/>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4">
              <a:extLst>
                <a:ext uri="{FF2B5EF4-FFF2-40B4-BE49-F238E27FC236}">
                  <a16:creationId xmlns:a16="http://schemas.microsoft.com/office/drawing/2014/main" id="{968DB4A4-6D30-42C9-B709-70F2327D3A18}"/>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5">
              <a:extLst>
                <a:ext uri="{FF2B5EF4-FFF2-40B4-BE49-F238E27FC236}">
                  <a16:creationId xmlns:a16="http://schemas.microsoft.com/office/drawing/2014/main" id="{DDAF2027-56A1-4D06-87D2-64711619B201}"/>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6">
              <a:extLst>
                <a:ext uri="{FF2B5EF4-FFF2-40B4-BE49-F238E27FC236}">
                  <a16:creationId xmlns:a16="http://schemas.microsoft.com/office/drawing/2014/main" id="{0444C723-A16A-4076-B24F-871F50A35187}"/>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7">
              <a:extLst>
                <a:ext uri="{FF2B5EF4-FFF2-40B4-BE49-F238E27FC236}">
                  <a16:creationId xmlns:a16="http://schemas.microsoft.com/office/drawing/2014/main" id="{A4450A6B-3694-4D37-B744-2D8E1CB99C6F}"/>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AEE8EBF5-EC06-4A7E-AAAD-A5CFCBB99513}"/>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A40B26A5-960A-49D2-B8F3-68C1920BBB7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D0A64A2F-B00A-464A-8E2B-F48E61B77913}"/>
              </a:ext>
            </a:extLst>
          </p:cNvPr>
          <p:cNvGrpSpPr/>
          <p:nvPr userDrawn="1"/>
        </p:nvGrpSpPr>
        <p:grpSpPr>
          <a:xfrm rot="20150758">
            <a:off x="6433039" y="-433644"/>
            <a:ext cx="1509308" cy="1589989"/>
            <a:chOff x="-612775" y="963613"/>
            <a:chExt cx="3444876" cy="3629025"/>
          </a:xfrm>
        </p:grpSpPr>
        <p:sp>
          <p:nvSpPr>
            <p:cNvPr id="54" name="Freeform 5">
              <a:extLst>
                <a:ext uri="{FF2B5EF4-FFF2-40B4-BE49-F238E27FC236}">
                  <a16:creationId xmlns:a16="http://schemas.microsoft.com/office/drawing/2014/main" id="{70038CCE-4599-4319-88C5-9EC55AA0C7A8}"/>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5" name="Freeform 6">
              <a:extLst>
                <a:ext uri="{FF2B5EF4-FFF2-40B4-BE49-F238E27FC236}">
                  <a16:creationId xmlns:a16="http://schemas.microsoft.com/office/drawing/2014/main" id="{9FF3ADFD-32BC-4676-BE36-9BA9324014E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6" name="Freeform 7">
              <a:extLst>
                <a:ext uri="{FF2B5EF4-FFF2-40B4-BE49-F238E27FC236}">
                  <a16:creationId xmlns:a16="http://schemas.microsoft.com/office/drawing/2014/main" id="{136DC903-7AC7-4FF3-9DD3-3FAE5EA51C2A}"/>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7" name="Freeform 8">
              <a:extLst>
                <a:ext uri="{FF2B5EF4-FFF2-40B4-BE49-F238E27FC236}">
                  <a16:creationId xmlns:a16="http://schemas.microsoft.com/office/drawing/2014/main" id="{7FF7B148-8800-4EBA-817E-C0E5DD817E57}"/>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8" name="Freeform 9">
              <a:extLst>
                <a:ext uri="{FF2B5EF4-FFF2-40B4-BE49-F238E27FC236}">
                  <a16:creationId xmlns:a16="http://schemas.microsoft.com/office/drawing/2014/main" id="{238E3D90-B243-4981-84C4-B028F0091E80}"/>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9" name="Freeform 10">
              <a:extLst>
                <a:ext uri="{FF2B5EF4-FFF2-40B4-BE49-F238E27FC236}">
                  <a16:creationId xmlns:a16="http://schemas.microsoft.com/office/drawing/2014/main" id="{9B12E47F-2FA7-4785-9DB4-B83A1E64E21B}"/>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0" name="Freeform 11">
              <a:extLst>
                <a:ext uri="{FF2B5EF4-FFF2-40B4-BE49-F238E27FC236}">
                  <a16:creationId xmlns:a16="http://schemas.microsoft.com/office/drawing/2014/main" id="{8039B3D8-EA70-4A75-9C12-0A323E2E4886}"/>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1" name="Freeform 12">
              <a:extLst>
                <a:ext uri="{FF2B5EF4-FFF2-40B4-BE49-F238E27FC236}">
                  <a16:creationId xmlns:a16="http://schemas.microsoft.com/office/drawing/2014/main" id="{E3F6A720-B54D-41E0-8C96-A32F4E1C18D2}"/>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2" name="Freeform 13">
              <a:extLst>
                <a:ext uri="{FF2B5EF4-FFF2-40B4-BE49-F238E27FC236}">
                  <a16:creationId xmlns:a16="http://schemas.microsoft.com/office/drawing/2014/main" id="{1C5062A7-B836-49EE-B122-440BB9CE43B7}"/>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3" name="Freeform 14">
              <a:extLst>
                <a:ext uri="{FF2B5EF4-FFF2-40B4-BE49-F238E27FC236}">
                  <a16:creationId xmlns:a16="http://schemas.microsoft.com/office/drawing/2014/main" id="{7F26F4D5-25E6-4EE0-AAA1-7012D5D405F5}"/>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4" name="Freeform 15">
              <a:extLst>
                <a:ext uri="{FF2B5EF4-FFF2-40B4-BE49-F238E27FC236}">
                  <a16:creationId xmlns:a16="http://schemas.microsoft.com/office/drawing/2014/main" id="{7025C30A-7589-4D37-9329-CCE1847EC53D}"/>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65" name="Group 64">
            <a:extLst>
              <a:ext uri="{FF2B5EF4-FFF2-40B4-BE49-F238E27FC236}">
                <a16:creationId xmlns:a16="http://schemas.microsoft.com/office/drawing/2014/main" id="{42118873-60F4-4B72-A98C-FE3D5A1F0F79}"/>
              </a:ext>
            </a:extLst>
          </p:cNvPr>
          <p:cNvGrpSpPr/>
          <p:nvPr userDrawn="1"/>
        </p:nvGrpSpPr>
        <p:grpSpPr>
          <a:xfrm>
            <a:off x="-71372" y="1448553"/>
            <a:ext cx="1973242" cy="1548323"/>
            <a:chOff x="-1245295" y="2706005"/>
            <a:chExt cx="3494385" cy="2741903"/>
          </a:xfrm>
        </p:grpSpPr>
        <p:sp>
          <p:nvSpPr>
            <p:cNvPr id="66" name="Oval 65">
              <a:extLst>
                <a:ext uri="{FF2B5EF4-FFF2-40B4-BE49-F238E27FC236}">
                  <a16:creationId xmlns:a16="http://schemas.microsoft.com/office/drawing/2014/main" id="{E2F277B4-826F-4793-9697-F149E3319C65}"/>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18">
              <a:extLst>
                <a:ext uri="{FF2B5EF4-FFF2-40B4-BE49-F238E27FC236}">
                  <a16:creationId xmlns:a16="http://schemas.microsoft.com/office/drawing/2014/main" id="{91DCBBC9-D7A2-43B6-B56C-2C8C53F3EFB7}"/>
                </a:ext>
              </a:extLst>
            </p:cNvPr>
            <p:cNvGrpSpPr>
              <a:grpSpLocks noChangeAspect="1"/>
            </p:cNvGrpSpPr>
            <p:nvPr/>
          </p:nvGrpSpPr>
          <p:grpSpPr bwMode="auto">
            <a:xfrm>
              <a:off x="-407858" y="2706005"/>
              <a:ext cx="2656948" cy="2101055"/>
              <a:chOff x="1427" y="471"/>
              <a:chExt cx="2906" cy="2298"/>
            </a:xfrm>
          </p:grpSpPr>
          <p:sp>
            <p:nvSpPr>
              <p:cNvPr id="68" name="Freeform 19">
                <a:extLst>
                  <a:ext uri="{FF2B5EF4-FFF2-40B4-BE49-F238E27FC236}">
                    <a16:creationId xmlns:a16="http://schemas.microsoft.com/office/drawing/2014/main" id="{D5B9B7AB-A50C-4304-B537-E1C05C90983C}"/>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9" name="Freeform 20">
                <a:extLst>
                  <a:ext uri="{FF2B5EF4-FFF2-40B4-BE49-F238E27FC236}">
                    <a16:creationId xmlns:a16="http://schemas.microsoft.com/office/drawing/2014/main" id="{B73B543C-ACD0-40F9-93A5-501E51FC5036}"/>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0" name="Freeform 21">
                <a:extLst>
                  <a:ext uri="{FF2B5EF4-FFF2-40B4-BE49-F238E27FC236}">
                    <a16:creationId xmlns:a16="http://schemas.microsoft.com/office/drawing/2014/main" id="{D1B74C19-9024-4C75-B7A4-D5EA547DAD97}"/>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1" name="Freeform 22">
                <a:extLst>
                  <a:ext uri="{FF2B5EF4-FFF2-40B4-BE49-F238E27FC236}">
                    <a16:creationId xmlns:a16="http://schemas.microsoft.com/office/drawing/2014/main" id="{9823B90E-6F7C-454C-932E-B76E5A92BEBC}"/>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2" name="Freeform 23">
                <a:extLst>
                  <a:ext uri="{FF2B5EF4-FFF2-40B4-BE49-F238E27FC236}">
                    <a16:creationId xmlns:a16="http://schemas.microsoft.com/office/drawing/2014/main" id="{59968974-DBB5-4E83-9EAD-223C874B9DC1}"/>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grpSp>
        <p:nvGrpSpPr>
          <p:cNvPr id="75" name="Group 12">
            <a:extLst>
              <a:ext uri="{FF2B5EF4-FFF2-40B4-BE49-F238E27FC236}">
                <a16:creationId xmlns:a16="http://schemas.microsoft.com/office/drawing/2014/main" id="{24B84FBE-6C4C-4491-AE26-7F75F2566592}"/>
              </a:ext>
            </a:extLst>
          </p:cNvPr>
          <p:cNvGrpSpPr>
            <a:grpSpLocks noChangeAspect="1"/>
          </p:cNvGrpSpPr>
          <p:nvPr userDrawn="1"/>
        </p:nvGrpSpPr>
        <p:grpSpPr bwMode="auto">
          <a:xfrm>
            <a:off x="7958600" y="2440901"/>
            <a:ext cx="455384" cy="409985"/>
            <a:chOff x="2228" y="1033"/>
            <a:chExt cx="1304" cy="1174"/>
          </a:xfrm>
        </p:grpSpPr>
        <p:sp>
          <p:nvSpPr>
            <p:cNvPr id="76" name="Freeform 13">
              <a:extLst>
                <a:ext uri="{FF2B5EF4-FFF2-40B4-BE49-F238E27FC236}">
                  <a16:creationId xmlns:a16="http://schemas.microsoft.com/office/drawing/2014/main" id="{DFDDC2C6-31D0-41CF-AC48-19D834EE46D3}"/>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0E1D0493-958B-4179-BC99-B14503AC67DB}"/>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91CE7D7F-75D7-4922-9B1D-3AF765401521}"/>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6">
              <a:extLst>
                <a:ext uri="{FF2B5EF4-FFF2-40B4-BE49-F238E27FC236}">
                  <a16:creationId xmlns:a16="http://schemas.microsoft.com/office/drawing/2014/main" id="{FB53E6CE-917E-45E9-B536-C9499B9C2DB6}"/>
                </a:ext>
              </a:extLst>
            </p:cNvPr>
            <p:cNvSpPr>
              <a:spLocks noChangeShapeType="1"/>
            </p:cNvSpPr>
            <p:nvPr userDrawn="1"/>
          </p:nvSpPr>
          <p:spPr bwMode="auto">
            <a:xfrm>
              <a:off x="3220" y="1441"/>
              <a:ext cx="0" cy="170"/>
            </a:xfrm>
            <a:prstGeom prst="line">
              <a:avLst/>
            </a:prstGeom>
            <a:noFill/>
            <a:ln w="19050">
              <a:solidFill>
                <a:srgbClr val="486A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D7FD418-980E-47C3-92E2-5F45DB934869}"/>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0838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070D-C4D2-400F-874F-9BF6131A5D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39174"/>
          </a:xfrm>
          <a:prstGeom prst="rect">
            <a:avLst/>
          </a:prstGeom>
        </p:spPr>
      </p:pic>
      <p:sp>
        <p:nvSpPr>
          <p:cNvPr id="26"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593587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271289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2 Title and Content">
    <p:spTree>
      <p:nvGrpSpPr>
        <p:cNvPr id="1" name=""/>
        <p:cNvGrpSpPr/>
        <p:nvPr/>
      </p:nvGrpSpPr>
      <p:grpSpPr>
        <a:xfrm>
          <a:off x="0" y="0"/>
          <a:ext cx="0" cy="0"/>
          <a:chOff x="0" y="0"/>
          <a:chExt cx="0" cy="0"/>
        </a:xfrm>
      </p:grpSpPr>
      <p:sp>
        <p:nvSpPr>
          <p:cNvPr id="10" name="מלבן 9"/>
          <p:cNvSpPr/>
          <p:nvPr userDrawn="1"/>
        </p:nvSpPr>
        <p:spPr>
          <a:xfrm>
            <a:off x="-8947" y="8100"/>
            <a:ext cx="9152947" cy="492752"/>
          </a:xfrm>
          <a:prstGeom prst="rect">
            <a:avLst/>
          </a:prstGeom>
          <a:gradFill flip="none" rotWithShape="1">
            <a:gsLst>
              <a:gs pos="0">
                <a:srgbClr val="A5A5A5">
                  <a:lumMod val="5000"/>
                  <a:lumOff val="95000"/>
                  <a:alpha val="12000"/>
                </a:srgbClr>
              </a:gs>
              <a:gs pos="66000">
                <a:srgbClr val="A5A5A5">
                  <a:lumMod val="45000"/>
                  <a:lumOff val="55000"/>
                  <a:alpha val="30000"/>
                </a:srgbClr>
              </a:gs>
              <a:gs pos="83000">
                <a:srgbClr val="A5A5A5">
                  <a:lumMod val="45000"/>
                  <a:lumOff val="55000"/>
                  <a:alpha val="47000"/>
                </a:srgbClr>
              </a:gs>
              <a:gs pos="100000">
                <a:srgbClr val="A5A5A5">
                  <a:lumMod val="30000"/>
                  <a:lumOff val="70000"/>
                  <a:alpha val="54000"/>
                </a:srgbClr>
              </a:gs>
            </a:gsLst>
            <a:lin ang="5400000" scaled="1"/>
            <a:tileRect/>
          </a:gra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a:ln>
                <a:noFill/>
              </a:ln>
              <a:solidFill>
                <a:prstClr val="white"/>
              </a:solidFill>
              <a:effectLst/>
              <a:uLnTx/>
              <a:uFillTx/>
              <a:latin typeface="+mn-lt"/>
            </a:endParaRPr>
          </a:p>
        </p:txBody>
      </p:sp>
      <p:sp>
        <p:nvSpPr>
          <p:cNvPr id="4" name="Title 3"/>
          <p:cNvSpPr>
            <a:spLocks noGrp="1"/>
          </p:cNvSpPr>
          <p:nvPr>
            <p:ph type="title"/>
          </p:nvPr>
        </p:nvSpPr>
        <p:spPr/>
        <p:txBody>
          <a:bodyPr/>
          <a:lstStyle/>
          <a:p>
            <a:r>
              <a:rPr lang="en-US"/>
              <a:t>Click to edit Master title style</a:t>
            </a:r>
          </a:p>
        </p:txBody>
      </p:sp>
      <p:sp>
        <p:nvSpPr>
          <p:cNvPr id="11" name="Content Placeholder 2"/>
          <p:cNvSpPr>
            <a:spLocks noGrp="1"/>
          </p:cNvSpPr>
          <p:nvPr>
            <p:ph idx="1" hasCustomPrompt="1"/>
          </p:nvPr>
        </p:nvSpPr>
        <p:spPr>
          <a:xfrm>
            <a:off x="414045" y="644238"/>
            <a:ext cx="8282085" cy="3939350"/>
          </a:xfrm>
        </p:spPr>
        <p:txBody>
          <a:bodyPr/>
          <a:lstStyle>
            <a:lvl1pPr marL="0" indent="0">
              <a:lnSpc>
                <a:spcPct val="100000"/>
              </a:lnSpc>
              <a:spcBef>
                <a:spcPts val="450"/>
              </a:spcBef>
              <a:spcAft>
                <a:spcPts val="0"/>
              </a:spcAft>
              <a:buNone/>
              <a:defRPr sz="1800" b="1">
                <a:latin typeface="+mn-lt"/>
              </a:defRPr>
            </a:lvl1pPr>
            <a:lvl2pPr marL="342900" indent="-259556">
              <a:lnSpc>
                <a:spcPct val="100000"/>
              </a:lnSpc>
              <a:spcBef>
                <a:spcPts val="450"/>
              </a:spcBef>
              <a:spcAft>
                <a:spcPts val="0"/>
              </a:spcAft>
              <a:defRPr sz="1500" baseline="0">
                <a:latin typeface="+mn-lt"/>
              </a:defRPr>
            </a:lvl2pPr>
            <a:lvl3pPr marL="602456" indent="-259556">
              <a:lnSpc>
                <a:spcPct val="100000"/>
              </a:lnSpc>
              <a:spcBef>
                <a:spcPts val="450"/>
              </a:spcBef>
              <a:spcAft>
                <a:spcPts val="0"/>
              </a:spcAft>
              <a:defRPr sz="1350">
                <a:latin typeface="+mn-lt"/>
              </a:defRPr>
            </a:lvl3pPr>
            <a:lvl4pPr>
              <a:lnSpc>
                <a:spcPct val="100000"/>
              </a:lnSpc>
              <a:spcBef>
                <a:spcPts val="450"/>
              </a:spcBef>
              <a:spcAft>
                <a:spcPts val="0"/>
              </a:spcAft>
              <a:defRPr sz="1050">
                <a:latin typeface="+mn-lt"/>
              </a:defRPr>
            </a:lvl4pPr>
          </a:lstStyle>
          <a:p>
            <a:pPr lvl="0"/>
            <a:r>
              <a:rPr lang="en-US" dirty="0"/>
              <a:t>Header</a:t>
            </a:r>
          </a:p>
          <a:p>
            <a:pPr lvl="1"/>
            <a:r>
              <a:rPr lang="en-US" dirty="0"/>
              <a:t>2nd level  </a:t>
            </a:r>
            <a:endParaRPr lang="he-IL" dirty="0"/>
          </a:p>
          <a:p>
            <a:pPr lvl="2"/>
            <a:r>
              <a:rPr lang="en-US" dirty="0"/>
              <a:t>3rd level</a:t>
            </a:r>
            <a:endParaRPr lang="he-IL" dirty="0"/>
          </a:p>
        </p:txBody>
      </p:sp>
      <p:sp>
        <p:nvSpPr>
          <p:cNvPr id="12" name="Text Placeholder 8"/>
          <p:cNvSpPr>
            <a:spLocks noGrp="1"/>
          </p:cNvSpPr>
          <p:nvPr>
            <p:ph type="body" sz="quarter" idx="10" hasCustomPrompt="1"/>
          </p:nvPr>
        </p:nvSpPr>
        <p:spPr>
          <a:xfrm>
            <a:off x="414045" y="4597195"/>
            <a:ext cx="8282085" cy="259556"/>
          </a:xfrm>
        </p:spPr>
        <p:txBody>
          <a:bodyPr/>
          <a:lstStyle>
            <a:lvl1pPr marL="0" indent="0">
              <a:buNone/>
              <a:defRPr sz="1800" b="0"/>
            </a:lvl1pPr>
          </a:lstStyle>
          <a:p>
            <a:pPr algn="ctr"/>
            <a:r>
              <a:rPr lang="en-US" sz="1200" b="1" i="1" dirty="0">
                <a:solidFill>
                  <a:schemeClr val="accent2">
                    <a:lumMod val="75000"/>
                  </a:schemeClr>
                </a:solidFill>
                <a:latin typeface="+mn-lt"/>
              </a:rPr>
              <a:t>Primo Home</a:t>
            </a:r>
            <a:r>
              <a:rPr lang="en-US" sz="1200" b="1" i="1" baseline="0" dirty="0">
                <a:solidFill>
                  <a:schemeClr val="accent2">
                    <a:lumMod val="75000"/>
                  </a:schemeClr>
                </a:solidFill>
                <a:latin typeface="+mn-lt"/>
              </a:rPr>
              <a:t> </a:t>
            </a:r>
            <a:r>
              <a:rPr lang="en-US" sz="1200" b="1" i="1" dirty="0">
                <a:solidFill>
                  <a:schemeClr val="accent2">
                    <a:lumMod val="75000"/>
                  </a:schemeClr>
                </a:solidFill>
                <a:latin typeface="+mn-lt"/>
              </a:rPr>
              <a:t>&gt; Ongoing Configurations &gt; Pipe Configuration Wizard</a:t>
            </a:r>
          </a:p>
        </p:txBody>
      </p:sp>
    </p:spTree>
    <p:extLst>
      <p:ext uri="{BB962C8B-B14F-4D97-AF65-F5344CB8AC3E}">
        <p14:creationId xmlns:p14="http://schemas.microsoft.com/office/powerpoint/2010/main" val="334599513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2835-2900-462D-9FF3-39B9A6F728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87564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CE03C-2CF8-42AA-979F-7DCCDFEE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CE7F33B8-6CE1-473F-AFF4-617A3F31D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7" name="Text Placeholder 10">
            <a:extLst>
              <a:ext uri="{FF2B5EF4-FFF2-40B4-BE49-F238E27FC236}">
                <a16:creationId xmlns:a16="http://schemas.microsoft.com/office/drawing/2014/main" id="{7AB3B9CF-95BB-432A-BDB8-C551CE5AC695}"/>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59238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F43BB-5D37-492F-9469-EAA14B7472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9"/>
          <a:stretch/>
        </p:blipFill>
        <p:spPr>
          <a:xfrm>
            <a:off x="0" y="-3271"/>
            <a:ext cx="9180512" cy="5146771"/>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Picture 6">
            <a:extLst>
              <a:ext uri="{FF2B5EF4-FFF2-40B4-BE49-F238E27FC236}">
                <a16:creationId xmlns:a16="http://schemas.microsoft.com/office/drawing/2014/main" id="{ED168737-3432-4D60-931F-497CB0999B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B9860F54-6473-42B9-9C70-2120A13EDC90}"/>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65235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5E0AA6E8-5C67-4218-B9D9-F0A61180B1E8}"/>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798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 y="0"/>
            <a:ext cx="9141291"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619BA8FF-75EB-4AF8-8E79-7820FDCF47BF}"/>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90214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27538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5"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2020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custDataLst>
      <p:tags r:id="rId26"/>
    </p:custDataLst>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00" r:id="rId4"/>
    <p:sldLayoutId id="2147483806" r:id="rId5"/>
    <p:sldLayoutId id="2147483801" r:id="rId6"/>
    <p:sldLayoutId id="2147483809" r:id="rId7"/>
    <p:sldLayoutId id="2147483805" r:id="rId8"/>
    <p:sldLayoutId id="2147483768" r:id="rId9"/>
    <p:sldLayoutId id="2147483756" r:id="rId10"/>
    <p:sldLayoutId id="2147483796" r:id="rId11"/>
    <p:sldLayoutId id="2147483758" r:id="rId12"/>
    <p:sldLayoutId id="2147483791" r:id="rId13"/>
    <p:sldLayoutId id="2147483763" r:id="rId14"/>
    <p:sldLayoutId id="2147483803" r:id="rId15"/>
    <p:sldLayoutId id="2147483807" r:id="rId16"/>
    <p:sldLayoutId id="2147483804" r:id="rId17"/>
    <p:sldLayoutId id="2147483810" r:id="rId18"/>
    <p:sldLayoutId id="2147483764" r:id="rId19"/>
    <p:sldLayoutId id="2147483793" r:id="rId20"/>
    <p:sldLayoutId id="2147483802" r:id="rId21"/>
    <p:sldLayoutId id="2147483813" r:id="rId22"/>
    <p:sldLayoutId id="2147483814" r:id="rId23"/>
    <p:sldLayoutId id="2147483815" r:id="rId24"/>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35.png"/><Relationship Id="rId2" Type="http://schemas.microsoft.com/office/2007/relationships/media" Target="../media/media4.mp4"/><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jpg"/><Relationship Id="rId18" Type="http://schemas.openxmlformats.org/officeDocument/2006/relationships/image" Target="../media/image50.jpeg"/><Relationship Id="rId3" Type="http://schemas.openxmlformats.org/officeDocument/2006/relationships/notesSlide" Target="../notesSlides/notesSlide12.xml"/><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jpeg"/><Relationship Id="rId2" Type="http://schemas.openxmlformats.org/officeDocument/2006/relationships/slideLayout" Target="../slideLayouts/slideLayout9.xml"/><Relationship Id="rId16" Type="http://schemas.openxmlformats.org/officeDocument/2006/relationships/image" Target="../media/image48.jpeg"/><Relationship Id="rId1" Type="http://schemas.openxmlformats.org/officeDocument/2006/relationships/tags" Target="../tags/tag15.xml"/><Relationship Id="rId6" Type="http://schemas.openxmlformats.org/officeDocument/2006/relationships/image" Target="../media/image38.svg"/><Relationship Id="rId11" Type="http://schemas.openxmlformats.org/officeDocument/2006/relationships/image" Target="../media/image43.jp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svg"/><Relationship Id="rId19" Type="http://schemas.openxmlformats.org/officeDocument/2006/relationships/image" Target="../media/image51.jp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hemeOverride" Target="../theme/themeOverride1.xml"/><Relationship Id="rId5" Type="http://schemas.openxmlformats.org/officeDocument/2006/relationships/image" Target="../media/image6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7.xml"/><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33.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5.xml"/><Relationship Id="rId1" Type="http://schemas.openxmlformats.org/officeDocument/2006/relationships/themeOverride" Target="../theme/themeOverride2.xml"/><Relationship Id="rId5" Type="http://schemas.openxmlformats.org/officeDocument/2006/relationships/image" Target="../media/image6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36.xml"/><Relationship Id="rId5" Type="http://schemas.openxmlformats.org/officeDocument/2006/relationships/image" Target="../media/image69.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37.xml"/><Relationship Id="rId6" Type="http://schemas.openxmlformats.org/officeDocument/2006/relationships/image" Target="../media/image70.png"/><Relationship Id="rId5" Type="http://schemas.openxmlformats.org/officeDocument/2006/relationships/notesSlide" Target="../notesSlides/notesSlide34.xml"/><Relationship Id="rId4"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38.xml"/><Relationship Id="rId6" Type="http://schemas.openxmlformats.org/officeDocument/2006/relationships/image" Target="../media/image71.png"/><Relationship Id="rId5" Type="http://schemas.openxmlformats.org/officeDocument/2006/relationships/notesSlide" Target="../notesSlides/notesSlide35.xml"/><Relationship Id="rId4"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39.xml"/><Relationship Id="rId6" Type="http://schemas.openxmlformats.org/officeDocument/2006/relationships/image" Target="../media/image72.png"/><Relationship Id="rId5" Type="http://schemas.openxmlformats.org/officeDocument/2006/relationships/notesSlide" Target="../notesSlides/notesSlide36.xml"/><Relationship Id="rId4"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4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41.xml"/><Relationship Id="rId5" Type="http://schemas.openxmlformats.org/officeDocument/2006/relationships/image" Target="../media/image76.png"/><Relationship Id="rId4" Type="http://schemas.openxmlformats.org/officeDocument/2006/relationships/hyperlink" Target="https://knowledge.exlibrisgroup.com/Primo/Content_Corner/Central_Discovery_Index/Documentation_and_Training/010CDI_-_The_Central_Discovery_Index/020CDI_Collection_Lists#EasyActive_Collections_Lis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knowledge.exlibrisgroup.com/Alma/Knowledge_Articles/Post_migration_clean-up_of_eResources_in_Alma" TargetMode="External"/><Relationship Id="rId3" Type="http://schemas.openxmlformats.org/officeDocument/2006/relationships/notesSlide" Target="../notesSlides/notesSlide39.xml"/><Relationship Id="rId7" Type="http://schemas.openxmlformats.org/officeDocument/2006/relationships/hyperlink" Target="https://knowledge.exlibrisgroup.com/Alma/Implementation_and_Migration/Migration_Guides_and_Tutorials/Electronic_Resource_Migration_General" TargetMode="External"/><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hyperlink" Target="https://knowledge.exlibrisgroup.com/Alma/Product_Documentation/010Alma_Online_Help_(English)/040Resource_Management/040Metadata_Management/110Community_Zone_Contribution_Guidelines" TargetMode="External"/><Relationship Id="rId5" Type="http://schemas.openxmlformats.org/officeDocument/2006/relationships/hyperlink" Target="https://knowledge.exlibrisgroup.com/Primo/Content_Corner/Central_Discovery_Index" TargetMode="External"/><Relationship Id="rId10" Type="http://schemas.openxmlformats.org/officeDocument/2006/relationships/hyperlink" Target="https://knowledge.exlibrisgroup.com/Primo/Content_Corner/Central_Discovery_Index/Documentation_and_Training/030Additional_Information/Known_Gaps_and_Issues" TargetMode="External"/><Relationship Id="rId4" Type="http://schemas.openxmlformats.org/officeDocument/2006/relationships/hyperlink" Target="https://knowledge.exlibrisgroup.com/Alma/Product_Documentation/010Alma_Online_Help_(English)/040Resource_Management/050Inventory/020Managing_Electronic_Resources" TargetMode="External"/><Relationship Id="rId9" Type="http://schemas.openxmlformats.org/officeDocument/2006/relationships/hyperlink" Target="https://knowledge.exlibrisgroup.com/Alma/Product_Documentation/010Alma_Online_Help_(English)/040Resource_Management/050Inventory/My_Electronic_Resources_by_Provider"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2.png"/><Relationship Id="rId2" Type="http://schemas.microsoft.com/office/2007/relationships/media" Target="../media/media3.mp4"/><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33.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4987" y="3335836"/>
            <a:ext cx="6326909" cy="719575"/>
          </a:xfrm>
        </p:spPr>
        <p:txBody>
          <a:bodyPr/>
          <a:lstStyle/>
          <a:p>
            <a:r>
              <a:rPr lang="en-US" dirty="0"/>
              <a:t>E-Resource Management</a:t>
            </a:r>
          </a:p>
        </p:txBody>
      </p:sp>
      <p:sp>
        <p:nvSpPr>
          <p:cNvPr id="2" name="Text Placeholder 1">
            <a:extLst>
              <a:ext uri="{FF2B5EF4-FFF2-40B4-BE49-F238E27FC236}">
                <a16:creationId xmlns:a16="http://schemas.microsoft.com/office/drawing/2014/main" id="{2F7014B1-F513-4888-BFB5-E71B579674DA}"/>
              </a:ext>
            </a:extLst>
          </p:cNvPr>
          <p:cNvSpPr>
            <a:spLocks noGrp="1"/>
          </p:cNvSpPr>
          <p:nvPr>
            <p:ph type="body" sz="quarter" idx="12"/>
          </p:nvPr>
        </p:nvSpPr>
        <p:spPr/>
        <p:txBody>
          <a:bodyPr/>
          <a:lstStyle/>
          <a:p>
            <a:r>
              <a:rPr lang="en-US" dirty="0"/>
              <a:t>Jean Dill</a:t>
            </a:r>
          </a:p>
        </p:txBody>
      </p:sp>
    </p:spTree>
    <p:custDataLst>
      <p:tags r:id="rId1"/>
    </p:custDataLst>
    <p:extLst>
      <p:ext uri="{BB962C8B-B14F-4D97-AF65-F5344CB8AC3E}">
        <p14:creationId xmlns:p14="http://schemas.microsoft.com/office/powerpoint/2010/main" val="300968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9E6EE3-E28C-4269-8124-FEEB8B59552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mputer sitting on top of a desk&#10;&#10;Description automatically generated">
            <a:extLst>
              <a:ext uri="{FF2B5EF4-FFF2-40B4-BE49-F238E27FC236}">
                <a16:creationId xmlns:a16="http://schemas.microsoft.com/office/drawing/2014/main" id="{AB728B2E-881E-4705-B64A-5E44F8753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2" y="7544"/>
            <a:ext cx="9130586" cy="5135955"/>
          </a:xfrm>
          <a:prstGeom prst="rect">
            <a:avLst/>
          </a:prstGeom>
          <a:ln w="12700">
            <a:solidFill>
              <a:schemeClr val="bg1">
                <a:lumMod val="65000"/>
              </a:schemeClr>
            </a:solidFill>
          </a:ln>
        </p:spPr>
      </p:pic>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a:xfrm>
            <a:off x="12652" y="70415"/>
            <a:ext cx="9131348" cy="576064"/>
          </a:xfrm>
          <a:solidFill>
            <a:schemeClr val="bg1">
              <a:alpha val="90000"/>
            </a:schemeClr>
          </a:solidFill>
        </p:spPr>
        <p:txBody>
          <a:bodyPr/>
          <a:lstStyle/>
          <a:p>
            <a:r>
              <a:rPr lang="en-US" dirty="0"/>
              <a:t>     Activating and Maintaining E-Resources</a:t>
            </a:r>
            <a:endParaRPr lang="en-US" dirty="0">
              <a:solidFill>
                <a:schemeClr val="tx1"/>
              </a:solidFill>
            </a:endParaRPr>
          </a:p>
        </p:txBody>
      </p:sp>
    </p:spTree>
    <p:custDataLst>
      <p:tags r:id="rId1"/>
    </p:custDataLst>
    <p:extLst>
      <p:ext uri="{BB962C8B-B14F-4D97-AF65-F5344CB8AC3E}">
        <p14:creationId xmlns:p14="http://schemas.microsoft.com/office/powerpoint/2010/main" val="147393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11B21E-2555-47C5-A66B-EB0F1116E29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p:txBody>
          <a:bodyPr/>
          <a:lstStyle/>
          <a:p>
            <a:r>
              <a:rPr lang="en-US" dirty="0"/>
              <a:t>Activating Resources from the Community Zone</a:t>
            </a:r>
            <a:endParaRPr lang="en-US" dirty="0">
              <a:solidFill>
                <a:schemeClr val="tx1"/>
              </a:solidFill>
            </a:endParaRPr>
          </a:p>
        </p:txBody>
      </p:sp>
      <p:pic>
        <p:nvPicPr>
          <p:cNvPr id="13" name="Picture 12" descr="A computer sitting on top of a desk&#10;&#10;Description automatically generated">
            <a:extLst>
              <a:ext uri="{FF2B5EF4-FFF2-40B4-BE49-F238E27FC236}">
                <a16:creationId xmlns:a16="http://schemas.microsoft.com/office/drawing/2014/main" id="{AB728B2E-881E-4705-B64A-5E44F87538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731520"/>
            <a:ext cx="7315200" cy="4114800"/>
          </a:xfrm>
          <a:prstGeom prst="rect">
            <a:avLst/>
          </a:prstGeom>
          <a:ln w="12700">
            <a:solidFill>
              <a:schemeClr val="bg1">
                <a:lumMod val="65000"/>
              </a:schemeClr>
            </a:solidFill>
          </a:ln>
        </p:spPr>
      </p:pic>
      <p:pic>
        <p:nvPicPr>
          <p:cNvPr id="4" name="activate CZ resource">
            <a:hlinkClick r:id="" action="ppaction://media"/>
            <a:extLst>
              <a:ext uri="{FF2B5EF4-FFF2-40B4-BE49-F238E27FC236}">
                <a16:creationId xmlns:a16="http://schemas.microsoft.com/office/drawing/2014/main" id="{9FA26348-EA3F-47A4-952A-BB3146DF6D59}"/>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14400" y="731520"/>
            <a:ext cx="7315200" cy="4114800"/>
          </a:xfrm>
          <a:prstGeom prst="rect">
            <a:avLst/>
          </a:prstGeom>
          <a:ln w="12700">
            <a:solidFill>
              <a:schemeClr val="bg1">
                <a:lumMod val="65000"/>
              </a:schemeClr>
            </a:solidFill>
          </a:ln>
        </p:spPr>
      </p:pic>
    </p:spTree>
    <p:custDataLst>
      <p:tags r:id="rId1"/>
    </p:custDataLst>
    <p:extLst>
      <p:ext uri="{BB962C8B-B14F-4D97-AF65-F5344CB8AC3E}">
        <p14:creationId xmlns:p14="http://schemas.microsoft.com/office/powerpoint/2010/main" val="7802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2FEC4D3-8977-4F95-B773-946373F0A88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07" y="-2553"/>
            <a:ext cx="9125585" cy="5146053"/>
          </a:xfrm>
          <a:prstGeom prst="rect">
            <a:avLst/>
          </a:prstGeom>
        </p:spPr>
      </p:pic>
      <p:sp>
        <p:nvSpPr>
          <p:cNvPr id="23" name="Rectangle 22">
            <a:extLst>
              <a:ext uri="{FF2B5EF4-FFF2-40B4-BE49-F238E27FC236}">
                <a16:creationId xmlns:a16="http://schemas.microsoft.com/office/drawing/2014/main" id="{CE5CC989-E00D-4E55-A9FE-47AE24C4A476}"/>
              </a:ext>
            </a:extLst>
          </p:cNvPr>
          <p:cNvSpPr/>
          <p:nvPr/>
        </p:nvSpPr>
        <p:spPr>
          <a:xfrm>
            <a:off x="-1" y="14279"/>
            <a:ext cx="9134793" cy="51460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24999E8-F38A-40C4-9C18-88C108CD4C0A}"/>
              </a:ext>
            </a:extLst>
          </p:cNvPr>
          <p:cNvSpPr/>
          <p:nvPr/>
        </p:nvSpPr>
        <p:spPr>
          <a:xfrm>
            <a:off x="3246473" y="936002"/>
            <a:ext cx="2761488" cy="39345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568DB6E-1F7E-499B-B58C-8F0307F0DB03}"/>
              </a:ext>
            </a:extLst>
          </p:cNvPr>
          <p:cNvSpPr/>
          <p:nvPr/>
        </p:nvSpPr>
        <p:spPr>
          <a:xfrm>
            <a:off x="373071" y="941437"/>
            <a:ext cx="2758769" cy="39345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Rounded 19">
            <a:extLst>
              <a:ext uri="{FF2B5EF4-FFF2-40B4-BE49-F238E27FC236}">
                <a16:creationId xmlns:a16="http://schemas.microsoft.com/office/drawing/2014/main" id="{55F7953F-AE41-4017-9050-E685D6537B34}"/>
              </a:ext>
            </a:extLst>
          </p:cNvPr>
          <p:cNvSpPr/>
          <p:nvPr/>
        </p:nvSpPr>
        <p:spPr>
          <a:xfrm>
            <a:off x="373071" y="924954"/>
            <a:ext cx="2758769" cy="576064"/>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5F42B8BC-C7CC-47F7-9A3D-159DE9D0C5D3}"/>
              </a:ext>
            </a:extLst>
          </p:cNvPr>
          <p:cNvSpPr/>
          <p:nvPr/>
        </p:nvSpPr>
        <p:spPr>
          <a:xfrm>
            <a:off x="3246473" y="921177"/>
            <a:ext cx="2758769" cy="576064"/>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13" name="TextBox 12">
            <a:extLst>
              <a:ext uri="{FF2B5EF4-FFF2-40B4-BE49-F238E27FC236}">
                <a16:creationId xmlns:a16="http://schemas.microsoft.com/office/drawing/2014/main" id="{FFCD4BFB-4A79-48CA-804A-FF47F340316F}"/>
              </a:ext>
            </a:extLst>
          </p:cNvPr>
          <p:cNvSpPr txBox="1"/>
          <p:nvPr/>
        </p:nvSpPr>
        <p:spPr>
          <a:xfrm>
            <a:off x="3851921" y="1017231"/>
            <a:ext cx="2100872" cy="400110"/>
          </a:xfrm>
          <a:prstGeom prst="rect">
            <a:avLst/>
          </a:prstGeom>
          <a:noFill/>
        </p:spPr>
        <p:txBody>
          <a:bodyPr wrap="square" rtlCol="0">
            <a:spAutoFit/>
          </a:bodyPr>
          <a:lstStyle/>
          <a:p>
            <a:pPr algn="ctr"/>
            <a:r>
              <a:rPr lang="en-US" sz="2000" b="1" dirty="0">
                <a:solidFill>
                  <a:schemeClr val="bg1"/>
                </a:solidFill>
              </a:rPr>
              <a:t>E-Collections</a:t>
            </a:r>
            <a:endParaRPr lang="en-US" b="1" dirty="0">
              <a:solidFill>
                <a:schemeClr val="bg1"/>
              </a:solidFill>
            </a:endParaRPr>
          </a:p>
        </p:txBody>
      </p:sp>
      <p:sp>
        <p:nvSpPr>
          <p:cNvPr id="12" name="TextBox 11">
            <a:extLst>
              <a:ext uri="{FF2B5EF4-FFF2-40B4-BE49-F238E27FC236}">
                <a16:creationId xmlns:a16="http://schemas.microsoft.com/office/drawing/2014/main" id="{142DA94D-34DE-4F58-839C-F6A11CCFAE15}"/>
              </a:ext>
            </a:extLst>
          </p:cNvPr>
          <p:cNvSpPr txBox="1"/>
          <p:nvPr/>
        </p:nvSpPr>
        <p:spPr>
          <a:xfrm>
            <a:off x="755576" y="1012931"/>
            <a:ext cx="2319319" cy="400110"/>
          </a:xfrm>
          <a:prstGeom prst="rect">
            <a:avLst/>
          </a:prstGeom>
          <a:noFill/>
        </p:spPr>
        <p:txBody>
          <a:bodyPr wrap="square" rtlCol="0">
            <a:spAutoFit/>
          </a:bodyPr>
          <a:lstStyle/>
          <a:p>
            <a:pPr algn="ctr"/>
            <a:r>
              <a:rPr lang="en-US" sz="2000" b="1" dirty="0">
                <a:solidFill>
                  <a:schemeClr val="bg1"/>
                </a:solidFill>
              </a:rPr>
              <a:t>Portfolios</a:t>
            </a:r>
          </a:p>
        </p:txBody>
      </p:sp>
      <p:sp>
        <p:nvSpPr>
          <p:cNvPr id="15" name="Title 2">
            <a:extLst>
              <a:ext uri="{FF2B5EF4-FFF2-40B4-BE49-F238E27FC236}">
                <a16:creationId xmlns:a16="http://schemas.microsoft.com/office/drawing/2014/main" id="{7A674E55-9B8C-4DB3-9961-62FC6D713A08}"/>
              </a:ext>
            </a:extLst>
          </p:cNvPr>
          <p:cNvSpPr txBox="1">
            <a:spLocks/>
          </p:cNvSpPr>
          <p:nvPr/>
        </p:nvSpPr>
        <p:spPr>
          <a:xfrm>
            <a:off x="0" y="70415"/>
            <a:ext cx="9144000" cy="576064"/>
          </a:xfrm>
          <a:prstGeom prst="rect">
            <a:avLst/>
          </a:prstGeom>
          <a:solidFill>
            <a:schemeClr val="bg1">
              <a:alpha val="84000"/>
            </a:schemeClr>
          </a:solidFill>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dirty="0"/>
              <a:t>     Types of Electronic Resources</a:t>
            </a:r>
            <a:endParaRPr lang="en-US" dirty="0">
              <a:solidFill>
                <a:schemeClr val="tx1"/>
              </a:solidFill>
            </a:endParaRPr>
          </a:p>
        </p:txBody>
      </p:sp>
      <p:sp>
        <p:nvSpPr>
          <p:cNvPr id="48" name="Rectangle: Rounded Corners 47">
            <a:extLst>
              <a:ext uri="{FF2B5EF4-FFF2-40B4-BE49-F238E27FC236}">
                <a16:creationId xmlns:a16="http://schemas.microsoft.com/office/drawing/2014/main" id="{53D90E6C-4F31-45AA-90B5-FAEAEE0C1A0A}"/>
              </a:ext>
            </a:extLst>
          </p:cNvPr>
          <p:cNvSpPr/>
          <p:nvPr/>
        </p:nvSpPr>
        <p:spPr>
          <a:xfrm>
            <a:off x="6213772" y="943744"/>
            <a:ext cx="2761488" cy="39345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Top Corners Rounded 48">
            <a:extLst>
              <a:ext uri="{FF2B5EF4-FFF2-40B4-BE49-F238E27FC236}">
                <a16:creationId xmlns:a16="http://schemas.microsoft.com/office/drawing/2014/main" id="{FB9B9254-C9A8-4F19-A02A-F5915BC0BAD5}"/>
              </a:ext>
            </a:extLst>
          </p:cNvPr>
          <p:cNvSpPr/>
          <p:nvPr/>
        </p:nvSpPr>
        <p:spPr>
          <a:xfrm>
            <a:off x="6213772" y="928919"/>
            <a:ext cx="2758769" cy="576064"/>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21D1EE7-F145-4FD2-8B6C-DC362D6032B9}"/>
              </a:ext>
            </a:extLst>
          </p:cNvPr>
          <p:cNvSpPr txBox="1"/>
          <p:nvPr/>
        </p:nvSpPr>
        <p:spPr>
          <a:xfrm>
            <a:off x="6588224" y="1024973"/>
            <a:ext cx="2331868" cy="400110"/>
          </a:xfrm>
          <a:prstGeom prst="rect">
            <a:avLst/>
          </a:prstGeom>
          <a:noFill/>
        </p:spPr>
        <p:txBody>
          <a:bodyPr wrap="square" rtlCol="0">
            <a:spAutoFit/>
          </a:bodyPr>
          <a:lstStyle/>
          <a:p>
            <a:pPr algn="ctr"/>
            <a:r>
              <a:rPr lang="en-US" sz="2000" b="1" dirty="0">
                <a:solidFill>
                  <a:schemeClr val="bg1"/>
                </a:solidFill>
              </a:rPr>
              <a:t>Databases</a:t>
            </a:r>
            <a:endParaRPr lang="en-US" b="1" dirty="0">
              <a:solidFill>
                <a:schemeClr val="bg1"/>
              </a:solidFill>
            </a:endParaRPr>
          </a:p>
        </p:txBody>
      </p:sp>
      <p:pic>
        <p:nvPicPr>
          <p:cNvPr id="7" name="Graphic 6" descr="Books on shelf">
            <a:extLst>
              <a:ext uri="{FF2B5EF4-FFF2-40B4-BE49-F238E27FC236}">
                <a16:creationId xmlns:a16="http://schemas.microsoft.com/office/drawing/2014/main" id="{B5C4AB27-6A51-4ACE-A321-7A66A3E607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0918" y="944798"/>
            <a:ext cx="544306" cy="544306"/>
          </a:xfrm>
          <a:prstGeom prst="rect">
            <a:avLst/>
          </a:prstGeom>
        </p:spPr>
      </p:pic>
      <p:pic>
        <p:nvPicPr>
          <p:cNvPr id="9" name="Graphic 8" descr="Document">
            <a:extLst>
              <a:ext uri="{FF2B5EF4-FFF2-40B4-BE49-F238E27FC236}">
                <a16:creationId xmlns:a16="http://schemas.microsoft.com/office/drawing/2014/main" id="{6252BF4C-CF32-4787-84DA-8599751732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2191" y="943744"/>
            <a:ext cx="509364" cy="509364"/>
          </a:xfrm>
          <a:prstGeom prst="rect">
            <a:avLst/>
          </a:prstGeom>
        </p:spPr>
      </p:pic>
      <p:pic>
        <p:nvPicPr>
          <p:cNvPr id="17" name="Graphic 16" descr="Database">
            <a:extLst>
              <a:ext uri="{FF2B5EF4-FFF2-40B4-BE49-F238E27FC236}">
                <a16:creationId xmlns:a16="http://schemas.microsoft.com/office/drawing/2014/main" id="{43F7F696-CA6B-411B-908A-7BE55DF0DB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3395" y="956954"/>
            <a:ext cx="532150" cy="532150"/>
          </a:xfrm>
          <a:prstGeom prst="rect">
            <a:avLst/>
          </a:prstGeom>
        </p:spPr>
      </p:pic>
      <p:sp>
        <p:nvSpPr>
          <p:cNvPr id="71" name="TextBox 70">
            <a:extLst>
              <a:ext uri="{FF2B5EF4-FFF2-40B4-BE49-F238E27FC236}">
                <a16:creationId xmlns:a16="http://schemas.microsoft.com/office/drawing/2014/main" id="{CCD74BD4-0A13-40A9-B218-407A4277B23F}"/>
              </a:ext>
            </a:extLst>
          </p:cNvPr>
          <p:cNvSpPr txBox="1">
            <a:spLocks/>
          </p:cNvSpPr>
          <p:nvPr/>
        </p:nvSpPr>
        <p:spPr>
          <a:xfrm>
            <a:off x="3530757" y="1583173"/>
            <a:ext cx="1371600" cy="685800"/>
          </a:xfrm>
          <a:prstGeom prst="rect">
            <a:avLst/>
          </a:prstGeom>
          <a:blipFill>
            <a:blip r:embed="rId11">
              <a:alphaModFix amt="25000"/>
            </a:blip>
            <a:stretch>
              <a:fillRect/>
            </a:stretch>
          </a:blip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200" b="1"/>
            </a:lvl1pPr>
          </a:lstStyle>
          <a:p>
            <a:r>
              <a:rPr lang="en-US" sz="1400" dirty="0"/>
              <a:t>ABI/Inform</a:t>
            </a:r>
          </a:p>
        </p:txBody>
      </p:sp>
      <p:sp>
        <p:nvSpPr>
          <p:cNvPr id="77" name="TextBox 76">
            <a:extLst>
              <a:ext uri="{FF2B5EF4-FFF2-40B4-BE49-F238E27FC236}">
                <a16:creationId xmlns:a16="http://schemas.microsoft.com/office/drawing/2014/main" id="{52AE2270-F1C9-49EA-BC4F-D9880A71EA7B}"/>
              </a:ext>
            </a:extLst>
          </p:cNvPr>
          <p:cNvSpPr txBox="1"/>
          <p:nvPr/>
        </p:nvSpPr>
        <p:spPr>
          <a:xfrm>
            <a:off x="4355976" y="2341353"/>
            <a:ext cx="1371600" cy="685800"/>
          </a:xfrm>
          <a:prstGeom prst="rect">
            <a:avLst/>
          </a:prstGeom>
          <a:blipFill>
            <a:blip r:embed="rId12">
              <a:alphaModFix amt="25000"/>
            </a:blip>
            <a:stretch>
              <a:fillRect/>
            </a:stretch>
          </a:blip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ProQuest Central</a:t>
            </a:r>
          </a:p>
        </p:txBody>
      </p:sp>
      <p:sp>
        <p:nvSpPr>
          <p:cNvPr id="78" name="TextBox 77">
            <a:extLst>
              <a:ext uri="{FF2B5EF4-FFF2-40B4-BE49-F238E27FC236}">
                <a16:creationId xmlns:a16="http://schemas.microsoft.com/office/drawing/2014/main" id="{E22E7E61-CAF4-41F8-8549-1609DA6483F9}"/>
              </a:ext>
            </a:extLst>
          </p:cNvPr>
          <p:cNvSpPr txBox="1"/>
          <p:nvPr/>
        </p:nvSpPr>
        <p:spPr>
          <a:xfrm>
            <a:off x="4355976" y="3871265"/>
            <a:ext cx="1371600" cy="685800"/>
          </a:xfrm>
          <a:prstGeom prst="rect">
            <a:avLst/>
          </a:prstGeom>
          <a:blipFill>
            <a:blip r:embed="rId13">
              <a:alphaModFix amt="25000"/>
            </a:blip>
            <a:stretch>
              <a:fillRect/>
            </a:stretch>
          </a:blip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EBSCOhost </a:t>
            </a:r>
            <a:r>
              <a:rPr lang="en-US" sz="1200" dirty="0"/>
              <a:t>Academic Search Complete</a:t>
            </a:r>
            <a:endParaRPr lang="en-US" dirty="0"/>
          </a:p>
        </p:txBody>
      </p:sp>
      <p:sp>
        <p:nvSpPr>
          <p:cNvPr id="79" name="TextBox 78">
            <a:extLst>
              <a:ext uri="{FF2B5EF4-FFF2-40B4-BE49-F238E27FC236}">
                <a16:creationId xmlns:a16="http://schemas.microsoft.com/office/drawing/2014/main" id="{F92049AC-4B08-4B04-8EAD-EF5347320907}"/>
              </a:ext>
            </a:extLst>
          </p:cNvPr>
          <p:cNvSpPr txBox="1"/>
          <p:nvPr/>
        </p:nvSpPr>
        <p:spPr>
          <a:xfrm>
            <a:off x="3530757" y="3104486"/>
            <a:ext cx="1371600" cy="685800"/>
          </a:xfrm>
          <a:prstGeom prst="rect">
            <a:avLst/>
          </a:prstGeom>
          <a:blipFill>
            <a:blip r:embed="rId14">
              <a:alphaModFix amt="25000"/>
            </a:blip>
            <a:stretch>
              <a:fillRect/>
            </a:stretch>
          </a:blip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PubMed</a:t>
            </a:r>
          </a:p>
        </p:txBody>
      </p:sp>
      <p:pic>
        <p:nvPicPr>
          <p:cNvPr id="1026" name="Picture 2" descr="Bringing nature home [electronic resource] : how you can sustain wildlife with native plants / Douglas W. Tallamy ; foreword by Rick Darke.">
            <a:extLst>
              <a:ext uri="{FF2B5EF4-FFF2-40B4-BE49-F238E27FC236}">
                <a16:creationId xmlns:a16="http://schemas.microsoft.com/office/drawing/2014/main" id="{AB13FD13-4E55-4FD2-9A31-91343B1F1B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5410" y="1701817"/>
            <a:ext cx="752289" cy="11343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Fundamentals of geobiology [electronic resource] / edited by Andrew H. Knoll, Don E. Canfield &amp; Kurt O. Konhauser.">
            <a:extLst>
              <a:ext uri="{FF2B5EF4-FFF2-40B4-BE49-F238E27FC236}">
                <a16:creationId xmlns:a16="http://schemas.microsoft.com/office/drawing/2014/main" id="{BE54631C-8A3D-4D65-9C4C-7C5707A568F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00974" y="1896229"/>
            <a:ext cx="890747" cy="11343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Biosynthesis [electronic resource] / edited by John W. Corcoran.">
            <a:extLst>
              <a:ext uri="{FF2B5EF4-FFF2-40B4-BE49-F238E27FC236}">
                <a16:creationId xmlns:a16="http://schemas.microsoft.com/office/drawing/2014/main" id="{D2FEFD1B-0A60-455C-9CE9-AEA2A19D2D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5818" y="3270724"/>
            <a:ext cx="890747" cy="1391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Virus / Marilyn J. Roossinck ; with a foreword by Carl Zimmer.">
            <a:extLst>
              <a:ext uri="{FF2B5EF4-FFF2-40B4-BE49-F238E27FC236}">
                <a16:creationId xmlns:a16="http://schemas.microsoft.com/office/drawing/2014/main" id="{78391170-E707-44EE-9324-6B91832024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529" y="3071674"/>
            <a:ext cx="957478" cy="13614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CF679077-3699-4DC0-B9A2-631C5145671C}"/>
              </a:ext>
            </a:extLst>
          </p:cNvPr>
          <p:cNvSpPr txBox="1">
            <a:spLocks/>
          </p:cNvSpPr>
          <p:nvPr/>
        </p:nvSpPr>
        <p:spPr>
          <a:xfrm>
            <a:off x="6424751" y="1627694"/>
            <a:ext cx="1504107" cy="818858"/>
          </a:xfrm>
          <a:prstGeom prst="rect">
            <a:avLst/>
          </a:prstGeom>
          <a:blipFill>
            <a:blip r:embed="rId19">
              <a:alphaModFix amt="25000"/>
            </a:blip>
            <a:stretch>
              <a:fillRect/>
            </a:stretch>
          </a:blipFill>
          <a:ln>
            <a:solidFill>
              <a:schemeClr val="bg1">
                <a:lumMod val="50000"/>
              </a:schemeClr>
            </a:solidFill>
          </a:ln>
          <a:effectLst>
            <a:outerShdw blurRad="50800" dist="38100" dir="8100000" algn="tr"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Web of Science</a:t>
            </a:r>
          </a:p>
        </p:txBody>
      </p:sp>
      <p:sp>
        <p:nvSpPr>
          <p:cNvPr id="92" name="TextBox 91">
            <a:extLst>
              <a:ext uri="{FF2B5EF4-FFF2-40B4-BE49-F238E27FC236}">
                <a16:creationId xmlns:a16="http://schemas.microsoft.com/office/drawing/2014/main" id="{BC983242-776D-4CBA-9D76-1E086C31BE99}"/>
              </a:ext>
            </a:extLst>
          </p:cNvPr>
          <p:cNvSpPr txBox="1"/>
          <p:nvPr/>
        </p:nvSpPr>
        <p:spPr>
          <a:xfrm>
            <a:off x="7204322" y="2577488"/>
            <a:ext cx="1504107" cy="833948"/>
          </a:xfrm>
          <a:prstGeom prst="rect">
            <a:avLst/>
          </a:prstGeom>
          <a:blipFill>
            <a:blip r:embed="rId19">
              <a:alphaModFix amt="25000"/>
            </a:blip>
            <a:stretch>
              <a:fillRect/>
            </a:stretch>
          </a:blipFill>
          <a:ln>
            <a:solidFill>
              <a:schemeClr val="bg1">
                <a:lumMod val="50000"/>
              </a:schemeClr>
            </a:solidFill>
          </a:ln>
          <a:effectLst>
            <a:outerShdw blurRad="50800" dist="38100" dir="8100000" algn="tr"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Scopus</a:t>
            </a:r>
          </a:p>
        </p:txBody>
      </p:sp>
      <p:sp>
        <p:nvSpPr>
          <p:cNvPr id="94" name="TextBox 93">
            <a:extLst>
              <a:ext uri="{FF2B5EF4-FFF2-40B4-BE49-F238E27FC236}">
                <a16:creationId xmlns:a16="http://schemas.microsoft.com/office/drawing/2014/main" id="{C50989F7-5942-4299-BB63-57DF04237D2C}"/>
              </a:ext>
            </a:extLst>
          </p:cNvPr>
          <p:cNvSpPr txBox="1"/>
          <p:nvPr/>
        </p:nvSpPr>
        <p:spPr>
          <a:xfrm>
            <a:off x="6413394" y="3561063"/>
            <a:ext cx="1542981" cy="890461"/>
          </a:xfrm>
          <a:prstGeom prst="rect">
            <a:avLst/>
          </a:prstGeom>
          <a:blipFill>
            <a:blip r:embed="rId19">
              <a:alphaModFix amt="25000"/>
            </a:blip>
            <a:stretch>
              <a:fillRect/>
            </a:stretch>
          </a:blipFill>
          <a:ln>
            <a:solidFill>
              <a:schemeClr val="bg1">
                <a:lumMod val="50000"/>
              </a:schemeClr>
            </a:solidFill>
          </a:ln>
          <a:effectLst>
            <a:outerShdw blurRad="50800" dist="38100" dir="8100000" algn="tr" rotWithShape="0">
              <a:prstClr val="black">
                <a:alpha val="40000"/>
              </a:prstClr>
            </a:outerShdw>
          </a:effectLst>
        </p:spPr>
        <p:txBody>
          <a:bodyPr wrap="square" rtlCol="0" anchor="ctr" anchorCtr="1">
            <a:noAutofit/>
          </a:bodyPr>
          <a:lstStyle>
            <a:defPPr>
              <a:defRPr lang="en-US"/>
            </a:defPPr>
            <a:lvl1pPr algn="ctr">
              <a:defRPr sz="1200" b="1"/>
            </a:lvl1pPr>
          </a:lstStyle>
          <a:p>
            <a:r>
              <a:rPr lang="en-US" sz="1400" dirty="0"/>
              <a:t>ProQuest </a:t>
            </a:r>
            <a:r>
              <a:rPr lang="en-US" dirty="0"/>
              <a:t>Newsstand Professional</a:t>
            </a:r>
          </a:p>
        </p:txBody>
      </p:sp>
    </p:spTree>
    <p:custDataLst>
      <p:tags r:id="rId1"/>
    </p:custDataLst>
    <p:extLst>
      <p:ext uri="{BB962C8B-B14F-4D97-AF65-F5344CB8AC3E}">
        <p14:creationId xmlns:p14="http://schemas.microsoft.com/office/powerpoint/2010/main" val="426929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25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25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nodeType="withEffect">
                                  <p:stCondLst>
                                    <p:cond delay="25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250"/>
                                  </p:stCondLst>
                                  <p:childTnLst>
                                    <p:set>
                                      <p:cBhvr>
                                        <p:cTn id="27" dur="1" fill="hold">
                                          <p:stCondLst>
                                            <p:cond delay="0"/>
                                          </p:stCondLst>
                                        </p:cTn>
                                        <p:tgtEl>
                                          <p:spTgt spid="1042"/>
                                        </p:tgtEl>
                                        <p:attrNameLst>
                                          <p:attrName>style.visibility</p:attrName>
                                        </p:attrNameLst>
                                      </p:cBhvr>
                                      <p:to>
                                        <p:strVal val="visible"/>
                                      </p:to>
                                    </p:set>
                                    <p:animEffect transition="in" filter="fade">
                                      <p:cBhvr>
                                        <p:cTn id="28" dur="500"/>
                                        <p:tgtEl>
                                          <p:spTgt spid="10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500"/>
                                        <p:tgtEl>
                                          <p:spTgt spid="7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92"/>
                                        </p:tgtEl>
                                        <p:attrNameLst>
                                          <p:attrName>style.visibility</p:attrName>
                                        </p:attrNameLst>
                                      </p:cBhvr>
                                      <p:to>
                                        <p:strVal val="visible"/>
                                      </p:to>
                                    </p:set>
                                    <p:animEffect transition="in" filter="fade">
                                      <p:cBhvr>
                                        <p:cTn id="74" dur="500"/>
                                        <p:tgtEl>
                                          <p:spTgt spid="92"/>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94"/>
                                        </p:tgtEl>
                                        <p:attrNameLst>
                                          <p:attrName>style.visibility</p:attrName>
                                        </p:attrNameLst>
                                      </p:cBhvr>
                                      <p:to>
                                        <p:strVal val="visible"/>
                                      </p:to>
                                    </p:set>
                                    <p:animEffect transition="in" filter="fade">
                                      <p:cBhvr>
                                        <p:cTn id="7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13" grpId="0"/>
      <p:bldP spid="12" grpId="0"/>
      <p:bldP spid="48" grpId="0" animBg="1"/>
      <p:bldP spid="49" grpId="0" animBg="1"/>
      <p:bldP spid="50" grpId="0"/>
      <p:bldP spid="71" grpId="0" animBg="1"/>
      <p:bldP spid="77" grpId="0" animBg="1"/>
      <p:bldP spid="78" grpId="0" animBg="1"/>
      <p:bldP spid="79" grpId="0" animBg="1"/>
      <p:bldP spid="91" grpId="0" animBg="1"/>
      <p:bldP spid="92" grpId="0" animBg="1"/>
      <p:bldP spid="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2FEC4D3-8977-4F95-B773-946373F0A88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07" y="-2553"/>
            <a:ext cx="9125585" cy="5146053"/>
          </a:xfrm>
          <a:prstGeom prst="rect">
            <a:avLst/>
          </a:prstGeom>
        </p:spPr>
      </p:pic>
      <p:sp>
        <p:nvSpPr>
          <p:cNvPr id="23" name="Rectangle 22">
            <a:extLst>
              <a:ext uri="{FF2B5EF4-FFF2-40B4-BE49-F238E27FC236}">
                <a16:creationId xmlns:a16="http://schemas.microsoft.com/office/drawing/2014/main" id="{CE5CC989-E00D-4E55-A9FE-47AE24C4A476}"/>
              </a:ext>
            </a:extLst>
          </p:cNvPr>
          <p:cNvSpPr/>
          <p:nvPr/>
        </p:nvSpPr>
        <p:spPr>
          <a:xfrm>
            <a:off x="-1" y="14279"/>
            <a:ext cx="9134793" cy="51460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24999E8-F38A-40C4-9C18-88C108CD4C0A}"/>
              </a:ext>
            </a:extLst>
          </p:cNvPr>
          <p:cNvSpPr/>
          <p:nvPr/>
        </p:nvSpPr>
        <p:spPr>
          <a:xfrm>
            <a:off x="3246473" y="936002"/>
            <a:ext cx="2761488" cy="39345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568DB6E-1F7E-499B-B58C-8F0307F0DB03}"/>
              </a:ext>
            </a:extLst>
          </p:cNvPr>
          <p:cNvSpPr/>
          <p:nvPr/>
        </p:nvSpPr>
        <p:spPr>
          <a:xfrm>
            <a:off x="373071" y="941437"/>
            <a:ext cx="2758769" cy="39345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Rounded 19">
            <a:extLst>
              <a:ext uri="{FF2B5EF4-FFF2-40B4-BE49-F238E27FC236}">
                <a16:creationId xmlns:a16="http://schemas.microsoft.com/office/drawing/2014/main" id="{55F7953F-AE41-4017-9050-E685D6537B34}"/>
              </a:ext>
            </a:extLst>
          </p:cNvPr>
          <p:cNvSpPr/>
          <p:nvPr/>
        </p:nvSpPr>
        <p:spPr>
          <a:xfrm>
            <a:off x="373071" y="924954"/>
            <a:ext cx="2758769" cy="576064"/>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5F42B8BC-C7CC-47F7-9A3D-159DE9D0C5D3}"/>
              </a:ext>
            </a:extLst>
          </p:cNvPr>
          <p:cNvSpPr/>
          <p:nvPr/>
        </p:nvSpPr>
        <p:spPr>
          <a:xfrm>
            <a:off x="3246473" y="921177"/>
            <a:ext cx="2758769" cy="576064"/>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13" name="TextBox 12">
            <a:extLst>
              <a:ext uri="{FF2B5EF4-FFF2-40B4-BE49-F238E27FC236}">
                <a16:creationId xmlns:a16="http://schemas.microsoft.com/office/drawing/2014/main" id="{FFCD4BFB-4A79-48CA-804A-FF47F340316F}"/>
              </a:ext>
            </a:extLst>
          </p:cNvPr>
          <p:cNvSpPr txBox="1"/>
          <p:nvPr/>
        </p:nvSpPr>
        <p:spPr>
          <a:xfrm>
            <a:off x="3259113" y="1017231"/>
            <a:ext cx="2693680" cy="400110"/>
          </a:xfrm>
          <a:prstGeom prst="rect">
            <a:avLst/>
          </a:prstGeom>
          <a:noFill/>
        </p:spPr>
        <p:txBody>
          <a:bodyPr wrap="square" rtlCol="0">
            <a:spAutoFit/>
          </a:bodyPr>
          <a:lstStyle/>
          <a:p>
            <a:pPr algn="ctr"/>
            <a:r>
              <a:rPr lang="en-US" sz="2000" b="1" dirty="0">
                <a:solidFill>
                  <a:schemeClr val="bg1"/>
                </a:solidFill>
              </a:rPr>
              <a:t>Selective Packages</a:t>
            </a:r>
            <a:endParaRPr lang="en-US" b="1" dirty="0">
              <a:solidFill>
                <a:schemeClr val="bg1"/>
              </a:solidFill>
            </a:endParaRPr>
          </a:p>
        </p:txBody>
      </p:sp>
      <p:sp>
        <p:nvSpPr>
          <p:cNvPr id="12" name="TextBox 11">
            <a:extLst>
              <a:ext uri="{FF2B5EF4-FFF2-40B4-BE49-F238E27FC236}">
                <a16:creationId xmlns:a16="http://schemas.microsoft.com/office/drawing/2014/main" id="{142DA94D-34DE-4F58-839C-F6A11CCFAE15}"/>
              </a:ext>
            </a:extLst>
          </p:cNvPr>
          <p:cNvSpPr txBox="1"/>
          <p:nvPr/>
        </p:nvSpPr>
        <p:spPr>
          <a:xfrm>
            <a:off x="430013" y="1012931"/>
            <a:ext cx="2644883" cy="400110"/>
          </a:xfrm>
          <a:prstGeom prst="rect">
            <a:avLst/>
          </a:prstGeom>
          <a:noFill/>
        </p:spPr>
        <p:txBody>
          <a:bodyPr wrap="square" rtlCol="0">
            <a:spAutoFit/>
          </a:bodyPr>
          <a:lstStyle/>
          <a:p>
            <a:pPr algn="ctr"/>
            <a:r>
              <a:rPr lang="en-US" sz="2000" b="1" dirty="0">
                <a:solidFill>
                  <a:schemeClr val="bg1"/>
                </a:solidFill>
              </a:rPr>
              <a:t>Aggregator Packages</a:t>
            </a:r>
          </a:p>
        </p:txBody>
      </p:sp>
      <p:sp>
        <p:nvSpPr>
          <p:cNvPr id="15" name="Title 2">
            <a:extLst>
              <a:ext uri="{FF2B5EF4-FFF2-40B4-BE49-F238E27FC236}">
                <a16:creationId xmlns:a16="http://schemas.microsoft.com/office/drawing/2014/main" id="{7A674E55-9B8C-4DB3-9961-62FC6D713A08}"/>
              </a:ext>
            </a:extLst>
          </p:cNvPr>
          <p:cNvSpPr txBox="1">
            <a:spLocks/>
          </p:cNvSpPr>
          <p:nvPr/>
        </p:nvSpPr>
        <p:spPr>
          <a:xfrm>
            <a:off x="0" y="70415"/>
            <a:ext cx="9144000" cy="576064"/>
          </a:xfrm>
          <a:prstGeom prst="rect">
            <a:avLst/>
          </a:prstGeom>
          <a:solidFill>
            <a:schemeClr val="bg1">
              <a:alpha val="84000"/>
            </a:schemeClr>
          </a:solidFill>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dirty="0"/>
              <a:t>     Types of Electronic Collections</a:t>
            </a:r>
            <a:endParaRPr lang="en-US" dirty="0">
              <a:solidFill>
                <a:schemeClr val="tx1"/>
              </a:solidFill>
            </a:endParaRPr>
          </a:p>
        </p:txBody>
      </p:sp>
      <p:sp>
        <p:nvSpPr>
          <p:cNvPr id="32" name="TextBox 31">
            <a:extLst>
              <a:ext uri="{FF2B5EF4-FFF2-40B4-BE49-F238E27FC236}">
                <a16:creationId xmlns:a16="http://schemas.microsoft.com/office/drawing/2014/main" id="{89054014-A71A-4761-BCC1-D7669C40578A}"/>
              </a:ext>
            </a:extLst>
          </p:cNvPr>
          <p:cNvSpPr txBox="1"/>
          <p:nvPr/>
        </p:nvSpPr>
        <p:spPr>
          <a:xfrm>
            <a:off x="588086" y="1648468"/>
            <a:ext cx="2317821" cy="738664"/>
          </a:xfrm>
          <a:prstGeom prst="rect">
            <a:avLst/>
          </a:prstGeom>
          <a:solidFill>
            <a:schemeClr val="tx2">
              <a:lumMod val="60000"/>
              <a:lumOff val="40000"/>
            </a:schemeClr>
          </a:solid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ProQuest </a:t>
            </a:r>
          </a:p>
          <a:p>
            <a:r>
              <a:rPr lang="en-US" dirty="0"/>
              <a:t>Music &amp; Performing Arts Collection</a:t>
            </a:r>
          </a:p>
        </p:txBody>
      </p:sp>
      <p:sp>
        <p:nvSpPr>
          <p:cNvPr id="33" name="TextBox 32">
            <a:extLst>
              <a:ext uri="{FF2B5EF4-FFF2-40B4-BE49-F238E27FC236}">
                <a16:creationId xmlns:a16="http://schemas.microsoft.com/office/drawing/2014/main" id="{226EBD27-D718-4770-9495-6F3E969085F1}"/>
              </a:ext>
            </a:extLst>
          </p:cNvPr>
          <p:cNvSpPr txBox="1"/>
          <p:nvPr/>
        </p:nvSpPr>
        <p:spPr>
          <a:xfrm>
            <a:off x="610324" y="2510461"/>
            <a:ext cx="2295583" cy="371133"/>
          </a:xfrm>
          <a:prstGeom prst="rect">
            <a:avLst/>
          </a:prstGeom>
          <a:solidFill>
            <a:schemeClr val="tx2">
              <a:lumMod val="20000"/>
              <a:lumOff val="80000"/>
            </a:schemeClr>
          </a:solidFill>
          <a:ln>
            <a:solidFill>
              <a:schemeClr val="bg1">
                <a:lumMod val="50000"/>
              </a:schemeClr>
            </a:solidFill>
          </a:ln>
          <a:effectLst/>
        </p:spPr>
        <p:txBody>
          <a:bodyPr wrap="square" rtlCol="0">
            <a:spAutoFit/>
          </a:bodyPr>
          <a:lstStyle/>
          <a:p>
            <a:pPr algn="ctr"/>
            <a:r>
              <a:rPr lang="en-US" b="1" dirty="0"/>
              <a:t>Full Text</a:t>
            </a:r>
          </a:p>
        </p:txBody>
      </p:sp>
      <p:sp>
        <p:nvSpPr>
          <p:cNvPr id="34" name="TextBox 33">
            <a:extLst>
              <a:ext uri="{FF2B5EF4-FFF2-40B4-BE49-F238E27FC236}">
                <a16:creationId xmlns:a16="http://schemas.microsoft.com/office/drawing/2014/main" id="{BD594411-6B98-4A16-8FD5-1ADD43BB38FA}"/>
              </a:ext>
            </a:extLst>
          </p:cNvPr>
          <p:cNvSpPr txBox="1"/>
          <p:nvPr/>
        </p:nvSpPr>
        <p:spPr>
          <a:xfrm>
            <a:off x="614291" y="3046370"/>
            <a:ext cx="1745526" cy="448453"/>
          </a:xfrm>
          <a:prstGeom prst="rect">
            <a:avLst/>
          </a:prstGeom>
          <a:solidFill>
            <a:schemeClr val="bg2">
              <a:lumMod val="90000"/>
            </a:schemeClr>
          </a:solidFill>
          <a:ln>
            <a:solidFill>
              <a:schemeClr val="bg1">
                <a:lumMod val="50000"/>
              </a:schemeClr>
            </a:solidFill>
          </a:ln>
          <a:effectLst/>
        </p:spPr>
        <p:txBody>
          <a:bodyPr wrap="square" rtlCol="0">
            <a:spAutoFit/>
          </a:bodyPr>
          <a:lstStyle/>
          <a:p>
            <a:pPr algn="ctr"/>
            <a:r>
              <a:rPr lang="en-US" sz="1200" b="1" dirty="0"/>
              <a:t>19</a:t>
            </a:r>
            <a:r>
              <a:rPr lang="en-US" sz="1200" b="1" baseline="30000" dirty="0"/>
              <a:t>th</a:t>
            </a:r>
            <a:r>
              <a:rPr lang="en-US" sz="1200" b="1" dirty="0"/>
              <a:t> Century Music</a:t>
            </a:r>
          </a:p>
          <a:p>
            <a:pPr algn="ctr"/>
            <a:r>
              <a:rPr lang="en-US" sz="1100" b="1" dirty="0"/>
              <a:t>ISSN: 0148-2076</a:t>
            </a:r>
          </a:p>
        </p:txBody>
      </p:sp>
      <p:sp>
        <p:nvSpPr>
          <p:cNvPr id="35" name="TextBox 34">
            <a:extLst>
              <a:ext uri="{FF2B5EF4-FFF2-40B4-BE49-F238E27FC236}">
                <a16:creationId xmlns:a16="http://schemas.microsoft.com/office/drawing/2014/main" id="{69E6AF5F-8957-4A0F-BACC-92386CF8AAD1}"/>
              </a:ext>
            </a:extLst>
          </p:cNvPr>
          <p:cNvSpPr txBox="1"/>
          <p:nvPr/>
        </p:nvSpPr>
        <p:spPr>
          <a:xfrm>
            <a:off x="623716" y="3570841"/>
            <a:ext cx="1744938" cy="448453"/>
          </a:xfrm>
          <a:prstGeom prst="rect">
            <a:avLst/>
          </a:prstGeom>
          <a:solidFill>
            <a:schemeClr val="bg2">
              <a:lumMod val="90000"/>
            </a:schemeClr>
          </a:solidFill>
          <a:ln>
            <a:solidFill>
              <a:schemeClr val="bg1">
                <a:lumMod val="50000"/>
              </a:schemeClr>
            </a:solidFill>
          </a:ln>
          <a:effectLst/>
        </p:spPr>
        <p:txBody>
          <a:bodyPr wrap="square" rtlCol="0">
            <a:spAutoFit/>
          </a:bodyPr>
          <a:lstStyle/>
          <a:p>
            <a:pPr algn="ctr"/>
            <a:r>
              <a:rPr lang="en-US" sz="1200" b="1" dirty="0"/>
              <a:t>About Performance</a:t>
            </a:r>
          </a:p>
          <a:p>
            <a:pPr algn="ctr"/>
            <a:r>
              <a:rPr lang="en-US" sz="1100" b="1" dirty="0"/>
              <a:t>ISSN: 1324-6089</a:t>
            </a:r>
          </a:p>
        </p:txBody>
      </p:sp>
      <p:sp>
        <p:nvSpPr>
          <p:cNvPr id="36" name="TextBox 35">
            <a:extLst>
              <a:ext uri="{FF2B5EF4-FFF2-40B4-BE49-F238E27FC236}">
                <a16:creationId xmlns:a16="http://schemas.microsoft.com/office/drawing/2014/main" id="{E60D45A7-1B10-408A-A4E7-2B5DA2287D10}"/>
              </a:ext>
            </a:extLst>
          </p:cNvPr>
          <p:cNvSpPr txBox="1"/>
          <p:nvPr/>
        </p:nvSpPr>
        <p:spPr>
          <a:xfrm>
            <a:off x="623716" y="4095312"/>
            <a:ext cx="1744938" cy="448453"/>
          </a:xfrm>
          <a:prstGeom prst="rect">
            <a:avLst/>
          </a:prstGeom>
          <a:solidFill>
            <a:schemeClr val="bg2">
              <a:lumMod val="90000"/>
            </a:schemeClr>
          </a:solidFill>
          <a:ln>
            <a:solidFill>
              <a:schemeClr val="bg1">
                <a:lumMod val="50000"/>
              </a:schemeClr>
            </a:solidFill>
          </a:ln>
          <a:effectLst/>
        </p:spPr>
        <p:txBody>
          <a:bodyPr wrap="square" rtlCol="0">
            <a:spAutoFit/>
          </a:bodyPr>
          <a:lstStyle/>
          <a:p>
            <a:pPr algn="ctr"/>
            <a:r>
              <a:rPr lang="en-US" sz="1200" b="1" dirty="0"/>
              <a:t>Acoustic Guitar</a:t>
            </a:r>
          </a:p>
          <a:p>
            <a:pPr algn="ctr"/>
            <a:r>
              <a:rPr lang="en-US" sz="1100" b="1" dirty="0"/>
              <a:t>ISSN: 1049-9261</a:t>
            </a:r>
          </a:p>
        </p:txBody>
      </p:sp>
      <p:pic>
        <p:nvPicPr>
          <p:cNvPr id="37" name="Graphic 36" descr="Checkmark">
            <a:extLst>
              <a:ext uri="{FF2B5EF4-FFF2-40B4-BE49-F238E27FC236}">
                <a16:creationId xmlns:a16="http://schemas.microsoft.com/office/drawing/2014/main" id="{881ECFCD-3825-4E1F-B26B-5FDA1EC3AC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5260" y="3052977"/>
            <a:ext cx="450752" cy="450752"/>
          </a:xfrm>
          <a:prstGeom prst="rect">
            <a:avLst/>
          </a:prstGeom>
        </p:spPr>
      </p:pic>
      <p:pic>
        <p:nvPicPr>
          <p:cNvPr id="38" name="Graphic 37" descr="Checkmark">
            <a:extLst>
              <a:ext uri="{FF2B5EF4-FFF2-40B4-BE49-F238E27FC236}">
                <a16:creationId xmlns:a16="http://schemas.microsoft.com/office/drawing/2014/main" id="{4AABF517-6990-4717-A895-7CC1F54722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5155" y="3568542"/>
            <a:ext cx="450752" cy="450752"/>
          </a:xfrm>
          <a:prstGeom prst="rect">
            <a:avLst/>
          </a:prstGeom>
        </p:spPr>
      </p:pic>
      <p:pic>
        <p:nvPicPr>
          <p:cNvPr id="39" name="Graphic 38" descr="Checkmark">
            <a:extLst>
              <a:ext uri="{FF2B5EF4-FFF2-40B4-BE49-F238E27FC236}">
                <a16:creationId xmlns:a16="http://schemas.microsoft.com/office/drawing/2014/main" id="{3E005E64-1AC8-4DF8-BD64-E0F122CBFD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286" y="4085297"/>
            <a:ext cx="450752" cy="450752"/>
          </a:xfrm>
          <a:prstGeom prst="rect">
            <a:avLst/>
          </a:prstGeom>
        </p:spPr>
      </p:pic>
      <p:sp>
        <p:nvSpPr>
          <p:cNvPr id="40" name="TextBox 39">
            <a:extLst>
              <a:ext uri="{FF2B5EF4-FFF2-40B4-BE49-F238E27FC236}">
                <a16:creationId xmlns:a16="http://schemas.microsoft.com/office/drawing/2014/main" id="{90520F3A-AEC5-46C2-B22B-E792D815F798}"/>
              </a:ext>
            </a:extLst>
          </p:cNvPr>
          <p:cNvSpPr txBox="1"/>
          <p:nvPr/>
        </p:nvSpPr>
        <p:spPr>
          <a:xfrm>
            <a:off x="3466299" y="1648468"/>
            <a:ext cx="2375489" cy="738664"/>
          </a:xfrm>
          <a:prstGeom prst="rect">
            <a:avLst/>
          </a:prstGeom>
          <a:solidFill>
            <a:schemeClr val="tx2">
              <a:lumMod val="60000"/>
              <a:lumOff val="40000"/>
            </a:schemeClr>
          </a:solid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JSTOR</a:t>
            </a:r>
          </a:p>
          <a:p>
            <a:r>
              <a:rPr lang="en-US" dirty="0"/>
              <a:t>Music Current Collection</a:t>
            </a:r>
          </a:p>
        </p:txBody>
      </p:sp>
      <p:sp>
        <p:nvSpPr>
          <p:cNvPr id="41" name="TextBox 40">
            <a:extLst>
              <a:ext uri="{FF2B5EF4-FFF2-40B4-BE49-F238E27FC236}">
                <a16:creationId xmlns:a16="http://schemas.microsoft.com/office/drawing/2014/main" id="{F3AD3BD7-F902-43AA-AE2B-1A27359A798C}"/>
              </a:ext>
            </a:extLst>
          </p:cNvPr>
          <p:cNvSpPr txBox="1"/>
          <p:nvPr/>
        </p:nvSpPr>
        <p:spPr>
          <a:xfrm>
            <a:off x="3466299" y="2516421"/>
            <a:ext cx="2375489" cy="369332"/>
          </a:xfrm>
          <a:prstGeom prst="rect">
            <a:avLst/>
          </a:prstGeom>
          <a:solidFill>
            <a:schemeClr val="tx2">
              <a:lumMod val="20000"/>
              <a:lumOff val="80000"/>
            </a:schemeClr>
          </a:solidFill>
          <a:ln>
            <a:solidFill>
              <a:schemeClr val="bg1">
                <a:lumMod val="50000"/>
              </a:schemeClr>
            </a:solidFill>
          </a:ln>
          <a:effectLst/>
        </p:spPr>
        <p:txBody>
          <a:bodyPr wrap="square" rtlCol="0">
            <a:spAutoFit/>
          </a:bodyPr>
          <a:lstStyle/>
          <a:p>
            <a:pPr algn="ctr"/>
            <a:r>
              <a:rPr lang="en-US" b="1" dirty="0"/>
              <a:t>Full Text</a:t>
            </a:r>
          </a:p>
        </p:txBody>
      </p:sp>
      <p:sp>
        <p:nvSpPr>
          <p:cNvPr id="42" name="TextBox 41">
            <a:extLst>
              <a:ext uri="{FF2B5EF4-FFF2-40B4-BE49-F238E27FC236}">
                <a16:creationId xmlns:a16="http://schemas.microsoft.com/office/drawing/2014/main" id="{0255DFBB-B2BC-495E-9B1E-45194D897D36}"/>
              </a:ext>
            </a:extLst>
          </p:cNvPr>
          <p:cNvSpPr txBox="1"/>
          <p:nvPr/>
        </p:nvSpPr>
        <p:spPr>
          <a:xfrm>
            <a:off x="3466299" y="3038662"/>
            <a:ext cx="1728193" cy="446276"/>
          </a:xfrm>
          <a:prstGeom prst="rect">
            <a:avLst/>
          </a:prstGeom>
          <a:solidFill>
            <a:schemeClr val="bg2">
              <a:lumMod val="90000"/>
            </a:schemeClr>
          </a:solidFill>
          <a:ln>
            <a:solidFill>
              <a:schemeClr val="bg1">
                <a:lumMod val="50000"/>
              </a:schemeClr>
            </a:solidFill>
          </a:ln>
          <a:effectLst/>
        </p:spPr>
        <p:txBody>
          <a:bodyPr wrap="square" rtlCol="0">
            <a:spAutoFit/>
          </a:bodyPr>
          <a:lstStyle/>
          <a:p>
            <a:pPr algn="ctr"/>
            <a:r>
              <a:rPr lang="en-US" sz="1200" b="1" dirty="0"/>
              <a:t>19</a:t>
            </a:r>
            <a:r>
              <a:rPr lang="en-US" sz="1200" b="1" baseline="30000" dirty="0"/>
              <a:t>th</a:t>
            </a:r>
            <a:r>
              <a:rPr lang="en-US" sz="1200" b="1" dirty="0"/>
              <a:t> Century Music</a:t>
            </a:r>
          </a:p>
          <a:p>
            <a:pPr algn="ctr"/>
            <a:r>
              <a:rPr lang="en-US" sz="1100" b="1" dirty="0"/>
              <a:t>ISSN: 0148-2076</a:t>
            </a:r>
          </a:p>
        </p:txBody>
      </p:sp>
      <p:sp>
        <p:nvSpPr>
          <p:cNvPr id="43" name="TextBox 42">
            <a:extLst>
              <a:ext uri="{FF2B5EF4-FFF2-40B4-BE49-F238E27FC236}">
                <a16:creationId xmlns:a16="http://schemas.microsoft.com/office/drawing/2014/main" id="{572BFE68-9F2C-471C-AD58-B01C5D8D3537}"/>
              </a:ext>
            </a:extLst>
          </p:cNvPr>
          <p:cNvSpPr txBox="1"/>
          <p:nvPr/>
        </p:nvSpPr>
        <p:spPr>
          <a:xfrm>
            <a:off x="3466299" y="3570458"/>
            <a:ext cx="1727612" cy="446276"/>
          </a:xfrm>
          <a:prstGeom prst="rect">
            <a:avLst/>
          </a:prstGeom>
          <a:solidFill>
            <a:schemeClr val="bg2">
              <a:lumMod val="90000"/>
            </a:schemeClr>
          </a:solidFill>
          <a:ln>
            <a:solidFill>
              <a:schemeClr val="bg1">
                <a:lumMod val="50000"/>
              </a:schemeClr>
            </a:solidFill>
          </a:ln>
          <a:effectLst/>
        </p:spPr>
        <p:txBody>
          <a:bodyPr wrap="square" rtlCol="0">
            <a:spAutoFit/>
          </a:bodyPr>
          <a:lstStyle/>
          <a:p>
            <a:pPr algn="ctr"/>
            <a:r>
              <a:rPr lang="en-US" sz="1200" b="1" dirty="0"/>
              <a:t>American Music</a:t>
            </a:r>
          </a:p>
          <a:p>
            <a:pPr algn="ctr"/>
            <a:r>
              <a:rPr lang="en-US" sz="1100" b="1" dirty="0"/>
              <a:t>ISSN: 0734-4392</a:t>
            </a:r>
          </a:p>
        </p:txBody>
      </p:sp>
      <p:sp>
        <p:nvSpPr>
          <p:cNvPr id="44" name="TextBox 43">
            <a:extLst>
              <a:ext uri="{FF2B5EF4-FFF2-40B4-BE49-F238E27FC236}">
                <a16:creationId xmlns:a16="http://schemas.microsoft.com/office/drawing/2014/main" id="{BE2D727A-F48B-4CB4-959A-EBC15568BABD}"/>
              </a:ext>
            </a:extLst>
          </p:cNvPr>
          <p:cNvSpPr txBox="1"/>
          <p:nvPr/>
        </p:nvSpPr>
        <p:spPr>
          <a:xfrm>
            <a:off x="3466299" y="4116015"/>
            <a:ext cx="1727612" cy="446276"/>
          </a:xfrm>
          <a:prstGeom prst="rect">
            <a:avLst/>
          </a:prstGeom>
          <a:solidFill>
            <a:schemeClr val="bg2">
              <a:lumMod val="90000"/>
            </a:schemeClr>
          </a:solidFill>
          <a:ln>
            <a:solidFill>
              <a:schemeClr val="bg1">
                <a:lumMod val="50000"/>
              </a:schemeClr>
            </a:solidFill>
          </a:ln>
          <a:effectLst/>
        </p:spPr>
        <p:txBody>
          <a:bodyPr wrap="square" rtlCol="0">
            <a:spAutoFit/>
          </a:bodyPr>
          <a:lstStyle/>
          <a:p>
            <a:pPr algn="ctr"/>
            <a:r>
              <a:rPr lang="en-US" sz="1200" b="1" dirty="0"/>
              <a:t>Ethnomusicology</a:t>
            </a:r>
          </a:p>
          <a:p>
            <a:pPr algn="ctr"/>
            <a:r>
              <a:rPr lang="en-US" sz="1100" b="1" dirty="0"/>
              <a:t>ISSN: 0014-1836</a:t>
            </a:r>
          </a:p>
        </p:txBody>
      </p:sp>
      <p:pic>
        <p:nvPicPr>
          <p:cNvPr id="45" name="Graphic 44" descr="Close">
            <a:extLst>
              <a:ext uri="{FF2B5EF4-FFF2-40B4-BE49-F238E27FC236}">
                <a16:creationId xmlns:a16="http://schemas.microsoft.com/office/drawing/2014/main" id="{5125C77A-5A62-43D3-9BB6-F48C8811D9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1696" y="3590833"/>
            <a:ext cx="446276" cy="446276"/>
          </a:xfrm>
          <a:prstGeom prst="rect">
            <a:avLst/>
          </a:prstGeom>
        </p:spPr>
      </p:pic>
      <p:pic>
        <p:nvPicPr>
          <p:cNvPr id="46" name="Graphic 45" descr="Checkmark">
            <a:extLst>
              <a:ext uri="{FF2B5EF4-FFF2-40B4-BE49-F238E27FC236}">
                <a16:creationId xmlns:a16="http://schemas.microsoft.com/office/drawing/2014/main" id="{24FDA88A-30B7-49E0-8B86-AD2F8601CF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7505" y="3047540"/>
            <a:ext cx="446276" cy="446276"/>
          </a:xfrm>
          <a:prstGeom prst="rect">
            <a:avLst/>
          </a:prstGeom>
        </p:spPr>
      </p:pic>
      <p:pic>
        <p:nvPicPr>
          <p:cNvPr id="47" name="Graphic 46" descr="Checkmark">
            <a:extLst>
              <a:ext uri="{FF2B5EF4-FFF2-40B4-BE49-F238E27FC236}">
                <a16:creationId xmlns:a16="http://schemas.microsoft.com/office/drawing/2014/main" id="{6FDD345C-A9C2-4008-B676-054A78118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7505" y="4116015"/>
            <a:ext cx="446276" cy="446276"/>
          </a:xfrm>
          <a:prstGeom prst="rect">
            <a:avLst/>
          </a:prstGeom>
        </p:spPr>
      </p:pic>
      <p:sp>
        <p:nvSpPr>
          <p:cNvPr id="48" name="Rectangle: Rounded Corners 47">
            <a:extLst>
              <a:ext uri="{FF2B5EF4-FFF2-40B4-BE49-F238E27FC236}">
                <a16:creationId xmlns:a16="http://schemas.microsoft.com/office/drawing/2014/main" id="{53D90E6C-4F31-45AA-90B5-FAEAEE0C1A0A}"/>
              </a:ext>
            </a:extLst>
          </p:cNvPr>
          <p:cNvSpPr/>
          <p:nvPr/>
        </p:nvSpPr>
        <p:spPr>
          <a:xfrm>
            <a:off x="6213772" y="943744"/>
            <a:ext cx="2761488" cy="39345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Top Corners Rounded 48">
            <a:extLst>
              <a:ext uri="{FF2B5EF4-FFF2-40B4-BE49-F238E27FC236}">
                <a16:creationId xmlns:a16="http://schemas.microsoft.com/office/drawing/2014/main" id="{FB9B9254-C9A8-4F19-A02A-F5915BC0BAD5}"/>
              </a:ext>
            </a:extLst>
          </p:cNvPr>
          <p:cNvSpPr/>
          <p:nvPr/>
        </p:nvSpPr>
        <p:spPr>
          <a:xfrm>
            <a:off x="6213772" y="928919"/>
            <a:ext cx="2758769" cy="576064"/>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21D1EE7-F145-4FD2-8B6C-DC362D6032B9}"/>
              </a:ext>
            </a:extLst>
          </p:cNvPr>
          <p:cNvSpPr txBox="1"/>
          <p:nvPr/>
        </p:nvSpPr>
        <p:spPr>
          <a:xfrm>
            <a:off x="6226412" y="1024973"/>
            <a:ext cx="2693680" cy="400110"/>
          </a:xfrm>
          <a:prstGeom prst="rect">
            <a:avLst/>
          </a:prstGeom>
          <a:noFill/>
        </p:spPr>
        <p:txBody>
          <a:bodyPr wrap="square" rtlCol="0">
            <a:spAutoFit/>
          </a:bodyPr>
          <a:lstStyle/>
          <a:p>
            <a:pPr algn="ctr"/>
            <a:r>
              <a:rPr lang="en-US" sz="2000" b="1" dirty="0">
                <a:solidFill>
                  <a:schemeClr val="bg1"/>
                </a:solidFill>
              </a:rPr>
              <a:t>Databases</a:t>
            </a:r>
            <a:endParaRPr lang="en-US" b="1" dirty="0">
              <a:solidFill>
                <a:schemeClr val="bg1"/>
              </a:solidFill>
            </a:endParaRPr>
          </a:p>
        </p:txBody>
      </p:sp>
      <p:sp>
        <p:nvSpPr>
          <p:cNvPr id="51" name="TextBox 50">
            <a:extLst>
              <a:ext uri="{FF2B5EF4-FFF2-40B4-BE49-F238E27FC236}">
                <a16:creationId xmlns:a16="http://schemas.microsoft.com/office/drawing/2014/main" id="{D9E5D049-5614-4836-8FA4-145F56A0A8F5}"/>
              </a:ext>
            </a:extLst>
          </p:cNvPr>
          <p:cNvSpPr txBox="1"/>
          <p:nvPr/>
        </p:nvSpPr>
        <p:spPr>
          <a:xfrm>
            <a:off x="6406986" y="1649496"/>
            <a:ext cx="2375489" cy="1721929"/>
          </a:xfrm>
          <a:prstGeom prst="rect">
            <a:avLst/>
          </a:prstGeom>
          <a:solidFill>
            <a:schemeClr val="tx2">
              <a:lumMod val="60000"/>
              <a:lumOff val="40000"/>
            </a:schemeClr>
          </a:solidFill>
          <a:ln>
            <a:solidFill>
              <a:schemeClr val="bg1">
                <a:lumMod val="50000"/>
              </a:schemeClr>
            </a:solidFill>
          </a:ln>
          <a:effectLst>
            <a:outerShdw blurRad="50800" dist="38100" dir="5400000" algn="t" rotWithShape="0">
              <a:prstClr val="black">
                <a:alpha val="40000"/>
              </a:prstClr>
            </a:outerShdw>
          </a:effectLst>
        </p:spPr>
        <p:txBody>
          <a:bodyPr wrap="square" rtlCol="0" anchor="ctr" anchorCtr="1">
            <a:noAutofit/>
          </a:bodyPr>
          <a:lstStyle>
            <a:defPPr>
              <a:defRPr lang="en-US"/>
            </a:defPPr>
            <a:lvl1pPr algn="ctr">
              <a:defRPr sz="1400" b="1"/>
            </a:lvl1pPr>
          </a:lstStyle>
          <a:p>
            <a:r>
              <a:rPr lang="en-US" dirty="0"/>
              <a:t>Web of Science</a:t>
            </a:r>
          </a:p>
        </p:txBody>
      </p:sp>
    </p:spTree>
    <p:custDataLst>
      <p:tags r:id="rId1"/>
    </p:custDataLst>
    <p:extLst>
      <p:ext uri="{BB962C8B-B14F-4D97-AF65-F5344CB8AC3E}">
        <p14:creationId xmlns:p14="http://schemas.microsoft.com/office/powerpoint/2010/main" val="18670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100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15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nodeType="withEffect">
                                  <p:stCondLst>
                                    <p:cond delay="50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par>
                                <p:cTn id="67" presetID="10" presetClass="entr" presetSubtype="0" fill="hold" nodeType="withEffect">
                                  <p:stCondLst>
                                    <p:cond delay="100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nodeType="withEffect">
                                  <p:stCondLst>
                                    <p:cond delay="150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13" grpId="0"/>
      <p:bldP spid="12" grpId="0"/>
      <p:bldP spid="32" grpId="0" animBg="1"/>
      <p:bldP spid="33" grpId="0" animBg="1"/>
      <p:bldP spid="34" grpId="0" animBg="1"/>
      <p:bldP spid="35" grpId="0" animBg="1"/>
      <p:bldP spid="36" grpId="0" animBg="1"/>
      <p:bldP spid="40" grpId="0" animBg="1"/>
      <p:bldP spid="41" grpId="0" animBg="1"/>
      <p:bldP spid="42" grpId="0" animBg="1"/>
      <p:bldP spid="43" grpId="0" animBg="1"/>
      <p:bldP spid="44" grpId="0" animBg="1"/>
      <p:bldP spid="48" grpId="0" animBg="1"/>
      <p:bldP spid="49" grpId="0" animBg="1"/>
      <p:bldP spid="50" grpId="0"/>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9E6EE3-E28C-4269-8124-FEEB8B59552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p:txBody>
          <a:bodyPr/>
          <a:lstStyle/>
          <a:p>
            <a:r>
              <a:rPr lang="en-US" dirty="0"/>
              <a:t>Adding Local E-Resources</a:t>
            </a:r>
            <a:endParaRPr lang="en-US" dirty="0">
              <a:solidFill>
                <a:schemeClr val="tx1"/>
              </a:solidFill>
            </a:endParaRPr>
          </a:p>
        </p:txBody>
      </p:sp>
      <p:pic>
        <p:nvPicPr>
          <p:cNvPr id="4" name="Picture 3">
            <a:extLst>
              <a:ext uri="{FF2B5EF4-FFF2-40B4-BE49-F238E27FC236}">
                <a16:creationId xmlns:a16="http://schemas.microsoft.com/office/drawing/2014/main" id="{662EA369-9F5F-4095-95C9-EF567AB57E59}"/>
              </a:ext>
            </a:extLst>
          </p:cNvPr>
          <p:cNvPicPr>
            <a:picLocks noChangeAspect="1"/>
          </p:cNvPicPr>
          <p:nvPr/>
        </p:nvPicPr>
        <p:blipFill>
          <a:blip r:embed="rId4"/>
          <a:stretch>
            <a:fillRect/>
          </a:stretch>
        </p:blipFill>
        <p:spPr>
          <a:xfrm>
            <a:off x="914400" y="731520"/>
            <a:ext cx="7329205" cy="4114800"/>
          </a:xfrm>
          <a:prstGeom prst="rect">
            <a:avLst/>
          </a:prstGeom>
          <a:ln w="12700">
            <a:solidFill>
              <a:schemeClr val="bg1">
                <a:lumMod val="65000"/>
              </a:schemeClr>
            </a:solidFill>
          </a:ln>
        </p:spPr>
      </p:pic>
      <p:sp>
        <p:nvSpPr>
          <p:cNvPr id="5" name="Rectangle 4">
            <a:extLst>
              <a:ext uri="{FF2B5EF4-FFF2-40B4-BE49-F238E27FC236}">
                <a16:creationId xmlns:a16="http://schemas.microsoft.com/office/drawing/2014/main" id="{FAF8185A-B38D-4D82-B9A8-AA7C3AE7D36C}"/>
              </a:ext>
            </a:extLst>
          </p:cNvPr>
          <p:cNvSpPr/>
          <p:nvPr/>
        </p:nvSpPr>
        <p:spPr>
          <a:xfrm>
            <a:off x="914399" y="731520"/>
            <a:ext cx="7331825" cy="250513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C0A0CF-FA6B-42C2-A8E9-06CA0E33EA14}"/>
              </a:ext>
            </a:extLst>
          </p:cNvPr>
          <p:cNvSpPr/>
          <p:nvPr/>
        </p:nvSpPr>
        <p:spPr>
          <a:xfrm>
            <a:off x="907396" y="4083918"/>
            <a:ext cx="7350213" cy="762402"/>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CBAA6D14-1BE9-40D6-B3A3-A995EF87E921}"/>
              </a:ext>
            </a:extLst>
          </p:cNvPr>
          <p:cNvSpPr/>
          <p:nvPr/>
        </p:nvSpPr>
        <p:spPr>
          <a:xfrm>
            <a:off x="3347864" y="3236654"/>
            <a:ext cx="4909746" cy="84726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835BD86B-EB19-4DEA-BA01-510C38340C46}"/>
              </a:ext>
            </a:extLst>
          </p:cNvPr>
          <p:cNvSpPr/>
          <p:nvPr/>
        </p:nvSpPr>
        <p:spPr>
          <a:xfrm>
            <a:off x="902293" y="3236653"/>
            <a:ext cx="141315" cy="84726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ustDataLst>
      <p:tags r:id="rId1"/>
    </p:custDataLst>
    <p:extLst>
      <p:ext uri="{BB962C8B-B14F-4D97-AF65-F5344CB8AC3E}">
        <p14:creationId xmlns:p14="http://schemas.microsoft.com/office/powerpoint/2010/main" val="10572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9E6EE3-E28C-4269-8124-FEEB8B59552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p:txBody>
          <a:bodyPr/>
          <a:lstStyle/>
          <a:p>
            <a:r>
              <a:rPr lang="en-US" dirty="0"/>
              <a:t>Linking Local E-Resources to the Community Zone</a:t>
            </a:r>
            <a:endParaRPr lang="en-US" dirty="0">
              <a:solidFill>
                <a:schemeClr val="tx1"/>
              </a:solidFill>
            </a:endParaRPr>
          </a:p>
        </p:txBody>
      </p:sp>
      <p:pic>
        <p:nvPicPr>
          <p:cNvPr id="5" name="Picture 4">
            <a:extLst>
              <a:ext uri="{FF2B5EF4-FFF2-40B4-BE49-F238E27FC236}">
                <a16:creationId xmlns:a16="http://schemas.microsoft.com/office/drawing/2014/main" id="{46B2C2D1-5DA8-4083-AABA-26933B23E381}"/>
              </a:ext>
            </a:extLst>
          </p:cNvPr>
          <p:cNvPicPr>
            <a:picLocks noChangeAspect="1"/>
          </p:cNvPicPr>
          <p:nvPr/>
        </p:nvPicPr>
        <p:blipFill>
          <a:blip r:embed="rId4"/>
          <a:stretch>
            <a:fillRect/>
          </a:stretch>
        </p:blipFill>
        <p:spPr>
          <a:xfrm>
            <a:off x="914400" y="731520"/>
            <a:ext cx="7320767" cy="4114800"/>
          </a:xfrm>
          <a:prstGeom prst="rect">
            <a:avLst/>
          </a:prstGeom>
          <a:ln w="12700">
            <a:solidFill>
              <a:schemeClr val="bg1">
                <a:lumMod val="65000"/>
              </a:schemeClr>
            </a:solidFill>
          </a:ln>
        </p:spPr>
      </p:pic>
      <p:sp>
        <p:nvSpPr>
          <p:cNvPr id="7" name="Rectangle 6">
            <a:extLst>
              <a:ext uri="{FF2B5EF4-FFF2-40B4-BE49-F238E27FC236}">
                <a16:creationId xmlns:a16="http://schemas.microsoft.com/office/drawing/2014/main" id="{43493CF8-DBE5-47B9-8CBA-3AF7D7CCEE57}"/>
              </a:ext>
            </a:extLst>
          </p:cNvPr>
          <p:cNvSpPr/>
          <p:nvPr/>
        </p:nvSpPr>
        <p:spPr>
          <a:xfrm>
            <a:off x="914399" y="731520"/>
            <a:ext cx="7331825" cy="250513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189E5C-6024-431D-9A67-9B7A1D03869B}"/>
              </a:ext>
            </a:extLst>
          </p:cNvPr>
          <p:cNvSpPr/>
          <p:nvPr/>
        </p:nvSpPr>
        <p:spPr>
          <a:xfrm>
            <a:off x="907396" y="3422813"/>
            <a:ext cx="7350213" cy="1423507"/>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58ED91-1640-43EC-9777-BD3AD0176C02}"/>
              </a:ext>
            </a:extLst>
          </p:cNvPr>
          <p:cNvSpPr/>
          <p:nvPr/>
        </p:nvSpPr>
        <p:spPr>
          <a:xfrm>
            <a:off x="907396" y="3236654"/>
            <a:ext cx="5968860" cy="18615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ustDataLst>
      <p:tags r:id="rId1"/>
    </p:custDataLst>
    <p:extLst>
      <p:ext uri="{BB962C8B-B14F-4D97-AF65-F5344CB8AC3E}">
        <p14:creationId xmlns:p14="http://schemas.microsoft.com/office/powerpoint/2010/main" val="324784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9E6EE3-E28C-4269-8124-FEEB8B59552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p:txBody>
          <a:bodyPr/>
          <a:lstStyle/>
          <a:p>
            <a:r>
              <a:rPr lang="en-US" dirty="0"/>
              <a:t>Deleting and Deactivating E-Resources</a:t>
            </a:r>
            <a:endParaRPr lang="en-US" dirty="0">
              <a:solidFill>
                <a:schemeClr val="tx1"/>
              </a:solidFill>
            </a:endParaRPr>
          </a:p>
        </p:txBody>
      </p:sp>
      <p:pic>
        <p:nvPicPr>
          <p:cNvPr id="6" name="Picture 5">
            <a:extLst>
              <a:ext uri="{FF2B5EF4-FFF2-40B4-BE49-F238E27FC236}">
                <a16:creationId xmlns:a16="http://schemas.microsoft.com/office/drawing/2014/main" id="{FD06B055-596F-4882-A4DB-C74E720B372E}"/>
              </a:ext>
            </a:extLst>
          </p:cNvPr>
          <p:cNvPicPr>
            <a:picLocks noChangeAspect="1"/>
          </p:cNvPicPr>
          <p:nvPr/>
        </p:nvPicPr>
        <p:blipFill>
          <a:blip r:embed="rId4"/>
          <a:stretch>
            <a:fillRect/>
          </a:stretch>
        </p:blipFill>
        <p:spPr>
          <a:xfrm>
            <a:off x="911943" y="731521"/>
            <a:ext cx="5820298" cy="1981498"/>
          </a:xfrm>
          <a:prstGeom prst="rect">
            <a:avLst/>
          </a:prstGeom>
          <a:ln w="12700">
            <a:solidFill>
              <a:schemeClr val="bg1">
                <a:lumMod val="65000"/>
              </a:schemeClr>
            </a:solidFill>
          </a:ln>
        </p:spPr>
      </p:pic>
      <p:sp>
        <p:nvSpPr>
          <p:cNvPr id="9" name="Rectangle 8">
            <a:extLst>
              <a:ext uri="{FF2B5EF4-FFF2-40B4-BE49-F238E27FC236}">
                <a16:creationId xmlns:a16="http://schemas.microsoft.com/office/drawing/2014/main" id="{DDDDDE44-1969-430C-9E68-0423B6346E33}"/>
              </a:ext>
            </a:extLst>
          </p:cNvPr>
          <p:cNvSpPr/>
          <p:nvPr/>
        </p:nvSpPr>
        <p:spPr>
          <a:xfrm>
            <a:off x="911942" y="1962023"/>
            <a:ext cx="5817842" cy="750996"/>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D45F4B-924A-42B9-B125-D23706384D12}"/>
              </a:ext>
            </a:extLst>
          </p:cNvPr>
          <p:cNvSpPr/>
          <p:nvPr/>
        </p:nvSpPr>
        <p:spPr>
          <a:xfrm>
            <a:off x="914400" y="731520"/>
            <a:ext cx="5817842" cy="977088"/>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5FE1C3-F3E9-4208-B488-DAA294F0751F}"/>
              </a:ext>
            </a:extLst>
          </p:cNvPr>
          <p:cNvPicPr>
            <a:picLocks noChangeAspect="1"/>
          </p:cNvPicPr>
          <p:nvPr/>
        </p:nvPicPr>
        <p:blipFill>
          <a:blip r:embed="rId5"/>
          <a:stretch>
            <a:fillRect/>
          </a:stretch>
        </p:blipFill>
        <p:spPr>
          <a:xfrm>
            <a:off x="3001829" y="2544331"/>
            <a:ext cx="5241776" cy="2301989"/>
          </a:xfrm>
          <a:prstGeom prst="rect">
            <a:avLst/>
          </a:prstGeom>
          <a:ln w="12700">
            <a:solidFill>
              <a:schemeClr val="bg1">
                <a:lumMod val="65000"/>
              </a:schemeClr>
            </a:solidFill>
          </a:ln>
        </p:spPr>
      </p:pic>
      <p:sp>
        <p:nvSpPr>
          <p:cNvPr id="10" name="Rectangle 9">
            <a:extLst>
              <a:ext uri="{FF2B5EF4-FFF2-40B4-BE49-F238E27FC236}">
                <a16:creationId xmlns:a16="http://schemas.microsoft.com/office/drawing/2014/main" id="{4C4CF7F7-E746-43CB-A52E-1BA36714E556}"/>
              </a:ext>
            </a:extLst>
          </p:cNvPr>
          <p:cNvSpPr/>
          <p:nvPr/>
        </p:nvSpPr>
        <p:spPr>
          <a:xfrm>
            <a:off x="911942" y="1708608"/>
            <a:ext cx="4539254" cy="25341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5CDB74F-8687-41CE-9CD1-7EA40DB8CDDE}"/>
              </a:ext>
            </a:extLst>
          </p:cNvPr>
          <p:cNvSpPr/>
          <p:nvPr/>
        </p:nvSpPr>
        <p:spPr>
          <a:xfrm>
            <a:off x="3001826" y="4411979"/>
            <a:ext cx="5241777" cy="44444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EBB648-1282-49CA-87F2-1CE1E84CE0EA}"/>
              </a:ext>
            </a:extLst>
          </p:cNvPr>
          <p:cNvSpPr/>
          <p:nvPr/>
        </p:nvSpPr>
        <p:spPr>
          <a:xfrm>
            <a:off x="3001827" y="2542105"/>
            <a:ext cx="5241777" cy="168582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8F6FDB-F646-48AA-9513-8772BC3147FA}"/>
              </a:ext>
            </a:extLst>
          </p:cNvPr>
          <p:cNvSpPr/>
          <p:nvPr/>
        </p:nvSpPr>
        <p:spPr>
          <a:xfrm>
            <a:off x="3001826" y="4227934"/>
            <a:ext cx="4306478" cy="18404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EFC4C6F-8D7F-41DD-9F5B-66BD6453A58B}"/>
              </a:ext>
            </a:extLst>
          </p:cNvPr>
          <p:cNvSpPr/>
          <p:nvPr/>
        </p:nvSpPr>
        <p:spPr>
          <a:xfrm>
            <a:off x="7740351" y="4227934"/>
            <a:ext cx="503251" cy="18404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85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childTnLst>
                                </p:cTn>
                              </p:par>
                              <p:par>
                                <p:cTn id="17" presetID="10" presetClass="entr" presetSubtype="0"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User roles</a:t>
            </a:r>
          </a:p>
        </p:txBody>
      </p:sp>
      <p:pic>
        <p:nvPicPr>
          <p:cNvPr id="7" name="Picture 6">
            <a:extLst>
              <a:ext uri="{FF2B5EF4-FFF2-40B4-BE49-F238E27FC236}">
                <a16:creationId xmlns:a16="http://schemas.microsoft.com/office/drawing/2014/main" id="{4D4DB424-270C-4050-87AB-70C9DA73571B}"/>
              </a:ext>
            </a:extLst>
          </p:cNvPr>
          <p:cNvPicPr>
            <a:picLocks noChangeAspect="1"/>
          </p:cNvPicPr>
          <p:nvPr/>
        </p:nvPicPr>
        <p:blipFill>
          <a:blip r:embed="rId4"/>
          <a:stretch>
            <a:fillRect/>
          </a:stretch>
        </p:blipFill>
        <p:spPr>
          <a:xfrm>
            <a:off x="305780" y="677634"/>
            <a:ext cx="8532440" cy="4099916"/>
          </a:xfrm>
          <a:prstGeom prst="rect">
            <a:avLst/>
          </a:prstGeom>
          <a:ln w="6350">
            <a:solidFill>
              <a:schemeClr val="bg1">
                <a:lumMod val="75000"/>
              </a:schemeClr>
            </a:solidFill>
          </a:ln>
        </p:spPr>
      </p:pic>
      <p:sp>
        <p:nvSpPr>
          <p:cNvPr id="6" name="TextBox 5">
            <a:extLst>
              <a:ext uri="{FF2B5EF4-FFF2-40B4-BE49-F238E27FC236}">
                <a16:creationId xmlns:a16="http://schemas.microsoft.com/office/drawing/2014/main" id="{97BF315A-07E1-41B0-8D2D-F24896978048}"/>
              </a:ext>
            </a:extLst>
          </p:cNvPr>
          <p:cNvSpPr txBox="1"/>
          <p:nvPr/>
        </p:nvSpPr>
        <p:spPr>
          <a:xfrm>
            <a:off x="4362197" y="1563638"/>
            <a:ext cx="4476023" cy="3108543"/>
          </a:xfrm>
          <a:prstGeom prst="rect">
            <a:avLst/>
          </a:prstGeom>
          <a:solidFill>
            <a:schemeClr val="bg1">
              <a:lumMod val="95000"/>
            </a:schemeClr>
          </a:solidFill>
          <a:ln>
            <a:solidFill>
              <a:schemeClr val="bg1">
                <a:lumMod val="75000"/>
              </a:schemeClr>
            </a:solidFill>
          </a:ln>
        </p:spPr>
        <p:txBody>
          <a:bodyPr wrap="square" rtlCol="0">
            <a:spAutoFit/>
          </a:bodyPr>
          <a:lstStyle/>
          <a:p>
            <a:r>
              <a:rPr lang="en-US" sz="1400" b="1" dirty="0"/>
              <a:t>CDI Inventory Operator:  </a:t>
            </a:r>
            <a:r>
              <a:rPr lang="en-US" sz="1400" dirty="0"/>
              <a:t>Able to activate/change Central Discovery Index resources and settings</a:t>
            </a:r>
          </a:p>
          <a:p>
            <a:endParaRPr lang="en-US" sz="1400" b="1" dirty="0"/>
          </a:p>
          <a:p>
            <a:r>
              <a:rPr lang="en-US" sz="1400" b="1" dirty="0"/>
              <a:t>Electronic Inventory Operator/Extended: </a:t>
            </a:r>
            <a:r>
              <a:rPr lang="en-US" sz="1400" dirty="0"/>
              <a:t>Able to activate/deactivate e-resources, add local electronic collections and portfolios, and create and manage sets.  With the extended role, able to delete electronic inventory as well.</a:t>
            </a:r>
            <a:endParaRPr lang="en-US" sz="1400" b="1" dirty="0"/>
          </a:p>
          <a:p>
            <a:endParaRPr lang="en-US" sz="1400" b="1" dirty="0"/>
          </a:p>
          <a:p>
            <a:r>
              <a:rPr lang="en-US" sz="1400" b="1" dirty="0"/>
              <a:t>Repository Manager: </a:t>
            </a:r>
            <a:r>
              <a:rPr lang="en-US" sz="1400" dirty="0"/>
              <a:t> Able to add/edit/delete notes, create/remove blocks, manage inventory operators, assign e-resource activations to operators, manage inventory and repository jobs, and add/edit/delete and link inventory in the MD Editor</a:t>
            </a:r>
          </a:p>
        </p:txBody>
      </p:sp>
    </p:spTree>
    <p:custDataLst>
      <p:tags r:id="rId1"/>
    </p:custDataLst>
    <p:extLst>
      <p:ext uri="{BB962C8B-B14F-4D97-AF65-F5344CB8AC3E}">
        <p14:creationId xmlns:p14="http://schemas.microsoft.com/office/powerpoint/2010/main" val="74802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Activating and Maintaining E-Resources (DEMO)</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lstStyle/>
          <a:p>
            <a:r>
              <a:rPr lang="en-US" dirty="0"/>
              <a:t>Activating aggregator and selective resources</a:t>
            </a:r>
          </a:p>
          <a:p>
            <a:r>
              <a:rPr lang="en-US" dirty="0"/>
              <a:t>Activating resources that require a subscription to search</a:t>
            </a:r>
          </a:p>
          <a:p>
            <a:r>
              <a:rPr lang="en-US" dirty="0"/>
              <a:t>Creating local resources</a:t>
            </a:r>
          </a:p>
          <a:p>
            <a:r>
              <a:rPr lang="en-US" dirty="0"/>
              <a:t>Linking e-resources to the CZ</a:t>
            </a:r>
          </a:p>
          <a:p>
            <a:r>
              <a:rPr lang="en-US" dirty="0"/>
              <a:t>Deleting e-resources</a:t>
            </a:r>
          </a:p>
          <a:p>
            <a:r>
              <a:rPr lang="en-US" dirty="0"/>
              <a:t>Deactivating e-resources</a:t>
            </a:r>
          </a:p>
          <a:p>
            <a:endParaRPr lang="en-US" sz="2000" dirty="0"/>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797873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p:txBody>
          <a:bodyPr/>
          <a:lstStyle/>
          <a:p>
            <a:r>
              <a:rPr lang="en-US" dirty="0">
                <a:solidFill>
                  <a:schemeClr val="tx1"/>
                </a:solidFill>
              </a:rPr>
              <a:t>Community Zone Contributions</a:t>
            </a:r>
          </a:p>
        </p:txBody>
      </p:sp>
      <p:pic>
        <p:nvPicPr>
          <p:cNvPr id="6" name="Picture 5">
            <a:extLst>
              <a:ext uri="{FF2B5EF4-FFF2-40B4-BE49-F238E27FC236}">
                <a16:creationId xmlns:a16="http://schemas.microsoft.com/office/drawing/2014/main" id="{415561CD-CB06-466D-9CBC-43958AC8B80B}"/>
              </a:ext>
            </a:extLst>
          </p:cNvPr>
          <p:cNvPicPr>
            <a:picLocks noChangeAspect="1"/>
          </p:cNvPicPr>
          <p:nvPr/>
        </p:nvPicPr>
        <p:blipFill>
          <a:blip r:embed="rId5"/>
          <a:stretch>
            <a:fillRect/>
          </a:stretch>
        </p:blipFill>
        <p:spPr>
          <a:xfrm>
            <a:off x="869741" y="671859"/>
            <a:ext cx="7476525" cy="4114800"/>
          </a:xfrm>
          <a:prstGeom prst="rect">
            <a:avLst/>
          </a:prstGeom>
          <a:ln>
            <a:solidFill>
              <a:schemeClr val="bg1">
                <a:lumMod val="75000"/>
              </a:schemeClr>
            </a:solidFill>
          </a:ln>
        </p:spPr>
      </p:pic>
    </p:spTree>
    <p:custDataLst>
      <p:tags r:id="rId2"/>
    </p:custDataLst>
    <p:extLst>
      <p:ext uri="{BB962C8B-B14F-4D97-AF65-F5344CB8AC3E}">
        <p14:creationId xmlns:p14="http://schemas.microsoft.com/office/powerpoint/2010/main" val="152810977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37BD5B-DF74-47BD-AF9B-5A49E7A1021E}"/>
              </a:ext>
            </a:extLst>
          </p:cNvPr>
          <p:cNvSpPr>
            <a:spLocks noGrp="1"/>
          </p:cNvSpPr>
          <p:nvPr>
            <p:ph idx="1"/>
          </p:nvPr>
        </p:nvSpPr>
        <p:spPr>
          <a:xfrm>
            <a:off x="4139952" y="1059581"/>
            <a:ext cx="4896544" cy="3547679"/>
          </a:xfrm>
        </p:spPr>
        <p:txBody>
          <a:bodyPr>
            <a:normAutofit/>
          </a:bodyPr>
          <a:lstStyle/>
          <a:p>
            <a:r>
              <a:rPr lang="en-US" sz="2200" dirty="0"/>
              <a:t>E-Resources in Alma and CDI</a:t>
            </a:r>
          </a:p>
          <a:p>
            <a:r>
              <a:rPr lang="en-US" sz="2200" dirty="0"/>
              <a:t>Activation and Maintenance</a:t>
            </a:r>
          </a:p>
          <a:p>
            <a:r>
              <a:rPr lang="en-US" sz="2200" dirty="0"/>
              <a:t>My Electronic Resources by Provider</a:t>
            </a:r>
          </a:p>
          <a:p>
            <a:r>
              <a:rPr lang="en-US" sz="2200" dirty="0"/>
              <a:t>After Migration</a:t>
            </a:r>
          </a:p>
          <a:p>
            <a:r>
              <a:rPr lang="en-US" sz="2200" dirty="0"/>
              <a:t>Troubleshooting</a:t>
            </a:r>
          </a:p>
          <a:p>
            <a:endParaRPr lang="en-US" sz="2200" dirty="0"/>
          </a:p>
        </p:txBody>
      </p:sp>
    </p:spTree>
    <p:custDataLst>
      <p:tags r:id="rId1"/>
    </p:custDataLst>
    <p:extLst>
      <p:ext uri="{BB962C8B-B14F-4D97-AF65-F5344CB8AC3E}">
        <p14:creationId xmlns:p14="http://schemas.microsoft.com/office/powerpoint/2010/main" val="265126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86D0EC-2FD8-49F7-A42B-627F7115C13F}"/>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B974D797-EEF0-493D-A3EC-6E413E16F2F7}"/>
              </a:ext>
            </a:extLst>
          </p:cNvPr>
          <p:cNvSpPr>
            <a:spLocks noGrp="1"/>
          </p:cNvSpPr>
          <p:nvPr>
            <p:ph type="title"/>
          </p:nvPr>
        </p:nvSpPr>
        <p:spPr/>
        <p:txBody>
          <a:bodyPr/>
          <a:lstStyle/>
          <a:p>
            <a:r>
              <a:rPr lang="en-US" dirty="0">
                <a:solidFill>
                  <a:schemeClr val="tx1"/>
                </a:solidFill>
              </a:rPr>
              <a:t>Community Zone Updates</a:t>
            </a:r>
          </a:p>
        </p:txBody>
      </p:sp>
      <p:pic>
        <p:nvPicPr>
          <p:cNvPr id="5" name="Picture 4">
            <a:extLst>
              <a:ext uri="{FF2B5EF4-FFF2-40B4-BE49-F238E27FC236}">
                <a16:creationId xmlns:a16="http://schemas.microsoft.com/office/drawing/2014/main" id="{4E931D17-14D2-4175-BD03-0523558CDE86}"/>
              </a:ext>
            </a:extLst>
          </p:cNvPr>
          <p:cNvPicPr>
            <a:picLocks noChangeAspect="1"/>
          </p:cNvPicPr>
          <p:nvPr/>
        </p:nvPicPr>
        <p:blipFill>
          <a:blip r:embed="rId4"/>
          <a:stretch>
            <a:fillRect/>
          </a:stretch>
        </p:blipFill>
        <p:spPr>
          <a:xfrm>
            <a:off x="914400" y="731520"/>
            <a:ext cx="7224146"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12265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Community Zone Updates Task List Workflow (DEMO)</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normAutofit/>
          </a:bodyPr>
          <a:lstStyle/>
          <a:p>
            <a:r>
              <a:rPr lang="en-US" dirty="0"/>
              <a:t>Getting to the updates list</a:t>
            </a:r>
          </a:p>
          <a:p>
            <a:r>
              <a:rPr lang="en-US" dirty="0"/>
              <a:t>Different types of updates performed</a:t>
            </a:r>
          </a:p>
          <a:p>
            <a:r>
              <a:rPr lang="en-US" dirty="0"/>
              <a:t>Review/All tabs</a:t>
            </a:r>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98906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37BD5B-DF74-47BD-AF9B-5A49E7A1021E}"/>
              </a:ext>
            </a:extLst>
          </p:cNvPr>
          <p:cNvSpPr>
            <a:spLocks noGrp="1"/>
          </p:cNvSpPr>
          <p:nvPr>
            <p:ph idx="1"/>
          </p:nvPr>
        </p:nvSpPr>
        <p:spPr>
          <a:xfrm>
            <a:off x="4139952" y="1059581"/>
            <a:ext cx="4824536" cy="3547679"/>
          </a:xfrm>
        </p:spPr>
        <p:txBody>
          <a:bodyPr>
            <a:normAutofit/>
          </a:bodyPr>
          <a:lstStyle/>
          <a:p>
            <a:r>
              <a:rPr lang="en-US" sz="2200" dirty="0"/>
              <a:t>E-Resources in Alma and CDI</a:t>
            </a:r>
            <a:endParaRPr lang="en-US" sz="2200" b="1" dirty="0"/>
          </a:p>
          <a:p>
            <a:r>
              <a:rPr lang="en-US" sz="2200" dirty="0"/>
              <a:t>Activation and Maintenance</a:t>
            </a:r>
          </a:p>
          <a:p>
            <a:r>
              <a:rPr lang="en-US" sz="2200" b="1" dirty="0"/>
              <a:t>My Electronic Resources by Provider</a:t>
            </a:r>
          </a:p>
          <a:p>
            <a:r>
              <a:rPr lang="en-US" sz="2200" dirty="0"/>
              <a:t>After Migration</a:t>
            </a:r>
          </a:p>
          <a:p>
            <a:r>
              <a:rPr lang="en-US" sz="2200" dirty="0"/>
              <a:t>Troubleshooting</a:t>
            </a:r>
          </a:p>
        </p:txBody>
      </p:sp>
    </p:spTree>
    <p:custDataLst>
      <p:tags r:id="rId1"/>
    </p:custDataLst>
    <p:extLst>
      <p:ext uri="{BB962C8B-B14F-4D97-AF65-F5344CB8AC3E}">
        <p14:creationId xmlns:p14="http://schemas.microsoft.com/office/powerpoint/2010/main" val="533201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My Electronic Resources by Provider Tool</a:t>
            </a:r>
          </a:p>
        </p:txBody>
      </p:sp>
      <p:pic>
        <p:nvPicPr>
          <p:cNvPr id="7" name="Picture 6">
            <a:extLst>
              <a:ext uri="{FF2B5EF4-FFF2-40B4-BE49-F238E27FC236}">
                <a16:creationId xmlns:a16="http://schemas.microsoft.com/office/drawing/2014/main" id="{441154DD-64AF-410E-801F-98792C0117B9}"/>
              </a:ext>
            </a:extLst>
          </p:cNvPr>
          <p:cNvPicPr>
            <a:picLocks noChangeAspect="1"/>
          </p:cNvPicPr>
          <p:nvPr/>
        </p:nvPicPr>
        <p:blipFill>
          <a:blip r:embed="rId4"/>
          <a:stretch>
            <a:fillRect/>
          </a:stretch>
        </p:blipFill>
        <p:spPr>
          <a:xfrm>
            <a:off x="795263" y="523001"/>
            <a:ext cx="7553473" cy="428903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18920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My Electronic Resources by Provider Tool (DEMO)</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lstStyle/>
          <a:p>
            <a:r>
              <a:rPr lang="en-US" dirty="0"/>
              <a:t>How to access MERP</a:t>
            </a:r>
          </a:p>
          <a:p>
            <a:pPr lvl="0"/>
            <a:r>
              <a:rPr lang="en-US" dirty="0"/>
              <a:t>How to activate resources within MERP</a:t>
            </a:r>
            <a:endParaRPr lang="en-US" sz="2000" dirty="0"/>
          </a:p>
          <a:p>
            <a:pPr lvl="0"/>
            <a:r>
              <a:rPr lang="en-US" dirty="0"/>
              <a:t>How to monitor activation job</a:t>
            </a:r>
            <a:endParaRPr lang="en-US" sz="2000" dirty="0"/>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8603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37BD5B-DF74-47BD-AF9B-5A49E7A1021E}"/>
              </a:ext>
            </a:extLst>
          </p:cNvPr>
          <p:cNvSpPr>
            <a:spLocks noGrp="1"/>
          </p:cNvSpPr>
          <p:nvPr>
            <p:ph idx="1"/>
          </p:nvPr>
        </p:nvSpPr>
        <p:spPr>
          <a:xfrm>
            <a:off x="4139952" y="1059581"/>
            <a:ext cx="4968552" cy="3547679"/>
          </a:xfrm>
        </p:spPr>
        <p:txBody>
          <a:bodyPr>
            <a:normAutofit/>
          </a:bodyPr>
          <a:lstStyle/>
          <a:p>
            <a:r>
              <a:rPr lang="en-US" sz="2200" dirty="0"/>
              <a:t>E-Resources in Alma and CDI</a:t>
            </a:r>
            <a:endParaRPr lang="en-US" sz="2200" b="1" dirty="0"/>
          </a:p>
          <a:p>
            <a:r>
              <a:rPr lang="en-US" sz="2200" dirty="0"/>
              <a:t>Activation and Maintenance</a:t>
            </a:r>
          </a:p>
          <a:p>
            <a:r>
              <a:rPr lang="en-US" sz="2200" dirty="0"/>
              <a:t>My Electronic Resources by Provider</a:t>
            </a:r>
          </a:p>
          <a:p>
            <a:r>
              <a:rPr lang="en-US" sz="2200" b="1" dirty="0"/>
              <a:t>After Migration</a:t>
            </a:r>
          </a:p>
          <a:p>
            <a:r>
              <a:rPr lang="en-US" sz="2200" dirty="0"/>
              <a:t>Troubleshooting</a:t>
            </a:r>
          </a:p>
        </p:txBody>
      </p:sp>
    </p:spTree>
    <p:custDataLst>
      <p:tags r:id="rId1"/>
    </p:custDataLst>
    <p:extLst>
      <p:ext uri="{BB962C8B-B14F-4D97-AF65-F5344CB8AC3E}">
        <p14:creationId xmlns:p14="http://schemas.microsoft.com/office/powerpoint/2010/main" val="1685958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What happened during the migration process?</a:t>
            </a:r>
          </a:p>
        </p:txBody>
      </p:sp>
      <p:pic>
        <p:nvPicPr>
          <p:cNvPr id="7" name="Picture 6">
            <a:extLst>
              <a:ext uri="{FF2B5EF4-FFF2-40B4-BE49-F238E27FC236}">
                <a16:creationId xmlns:a16="http://schemas.microsoft.com/office/drawing/2014/main" id="{D4041AD6-4426-479F-B084-503D688983D3}"/>
              </a:ext>
            </a:extLst>
          </p:cNvPr>
          <p:cNvPicPr>
            <a:picLocks noChangeAspect="1"/>
          </p:cNvPicPr>
          <p:nvPr/>
        </p:nvPicPr>
        <p:blipFill>
          <a:blip r:embed="rId4"/>
          <a:stretch>
            <a:fillRect/>
          </a:stretch>
        </p:blipFill>
        <p:spPr>
          <a:xfrm>
            <a:off x="914400" y="731520"/>
            <a:ext cx="7309339"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98540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Post-migration Clean-up tasks (DEMO)</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normAutofit/>
          </a:bodyPr>
          <a:lstStyle/>
          <a:p>
            <a:r>
              <a:rPr lang="en-US" dirty="0"/>
              <a:t>Knowledge Article</a:t>
            </a:r>
          </a:p>
          <a:p>
            <a:r>
              <a:rPr lang="en-US" dirty="0"/>
              <a:t>Common tasks </a:t>
            </a:r>
          </a:p>
          <a:p>
            <a:r>
              <a:rPr lang="en-US" dirty="0"/>
              <a:t>Use cases, instructions on how to perform</a:t>
            </a:r>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83139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37BD5B-DF74-47BD-AF9B-5A49E7A1021E}"/>
              </a:ext>
            </a:extLst>
          </p:cNvPr>
          <p:cNvSpPr>
            <a:spLocks noGrp="1"/>
          </p:cNvSpPr>
          <p:nvPr>
            <p:ph idx="1"/>
          </p:nvPr>
        </p:nvSpPr>
        <p:spPr>
          <a:xfrm>
            <a:off x="4139952" y="1059581"/>
            <a:ext cx="4824536" cy="3547679"/>
          </a:xfrm>
        </p:spPr>
        <p:txBody>
          <a:bodyPr>
            <a:normAutofit/>
          </a:bodyPr>
          <a:lstStyle/>
          <a:p>
            <a:r>
              <a:rPr lang="en-US" sz="2200" dirty="0"/>
              <a:t>E-Resources in Alma and CDI</a:t>
            </a:r>
            <a:endParaRPr lang="en-US" sz="2200" b="1" dirty="0"/>
          </a:p>
          <a:p>
            <a:r>
              <a:rPr lang="en-US" sz="2200" dirty="0"/>
              <a:t>Activation and Maintenance</a:t>
            </a:r>
          </a:p>
          <a:p>
            <a:r>
              <a:rPr lang="en-US" sz="2200" dirty="0"/>
              <a:t>My Electronic Resources by Provider</a:t>
            </a:r>
          </a:p>
          <a:p>
            <a:r>
              <a:rPr lang="en-US" sz="2200" dirty="0"/>
              <a:t>After Migration</a:t>
            </a:r>
          </a:p>
          <a:p>
            <a:r>
              <a:rPr lang="en-US" sz="2200" b="1" dirty="0"/>
              <a:t>Troubleshooting</a:t>
            </a:r>
          </a:p>
        </p:txBody>
      </p:sp>
    </p:spTree>
    <p:custDataLst>
      <p:tags r:id="rId1"/>
    </p:custDataLst>
    <p:extLst>
      <p:ext uri="{BB962C8B-B14F-4D97-AF65-F5344CB8AC3E}">
        <p14:creationId xmlns:p14="http://schemas.microsoft.com/office/powerpoint/2010/main" val="173063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4F458-FD51-4DE7-A6C3-292CD34F4B1A}"/>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a:xfrm>
            <a:off x="395536" y="70415"/>
            <a:ext cx="8424936" cy="576064"/>
          </a:xfrm>
        </p:spPr>
        <p:txBody>
          <a:bodyPr>
            <a:noAutofit/>
          </a:bodyPr>
          <a:lstStyle/>
          <a:p>
            <a:pPr lvl="0" algn="ctr"/>
            <a:r>
              <a:rPr lang="en-US" sz="2400" dirty="0"/>
              <a:t>Why am I seeing duplicate active portfolios in Alma?</a:t>
            </a:r>
          </a:p>
        </p:txBody>
      </p:sp>
      <p:pic>
        <p:nvPicPr>
          <p:cNvPr id="3" name="Picture 2">
            <a:extLst>
              <a:ext uri="{FF2B5EF4-FFF2-40B4-BE49-F238E27FC236}">
                <a16:creationId xmlns:a16="http://schemas.microsoft.com/office/drawing/2014/main" id="{0E9C59B6-E7EF-4EE4-97E0-2D5AC0DBB47E}"/>
              </a:ext>
            </a:extLst>
          </p:cNvPr>
          <p:cNvPicPr>
            <a:picLocks noChangeAspect="1"/>
          </p:cNvPicPr>
          <p:nvPr/>
        </p:nvPicPr>
        <p:blipFill>
          <a:blip r:embed="rId4"/>
          <a:stretch>
            <a:fillRect/>
          </a:stretch>
        </p:blipFill>
        <p:spPr>
          <a:xfrm>
            <a:off x="914400" y="731520"/>
            <a:ext cx="7315864"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1005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sitting, small, black&#10;&#10;Description automatically generated">
            <a:extLst>
              <a:ext uri="{FF2B5EF4-FFF2-40B4-BE49-F238E27FC236}">
                <a16:creationId xmlns:a16="http://schemas.microsoft.com/office/drawing/2014/main" id="{E2FEC4D3-8977-4F95-B773-946373F0A886}"/>
              </a:ext>
            </a:extLst>
          </p:cNvPr>
          <p:cNvPicPr>
            <a:picLocks noChangeAspect="1"/>
          </p:cNvPicPr>
          <p:nvPr/>
        </p:nvPicPr>
        <p:blipFill rotWithShape="1">
          <a:blip r:embed="rId4">
            <a:extLst>
              <a:ext uri="{28A0092B-C50C-407E-A947-70E740481C1C}">
                <a14:useLocalDpi xmlns:a14="http://schemas.microsoft.com/office/drawing/2010/main" val="0"/>
              </a:ext>
            </a:extLst>
          </a:blip>
          <a:srcRect t="5150"/>
          <a:stretch/>
        </p:blipFill>
        <p:spPr>
          <a:xfrm>
            <a:off x="0" y="-2553"/>
            <a:ext cx="9144000" cy="5146053"/>
          </a:xfrm>
          <a:prstGeom prst="rect">
            <a:avLst/>
          </a:prstGeom>
        </p:spPr>
      </p:pic>
      <p:sp>
        <p:nvSpPr>
          <p:cNvPr id="23" name="Rectangle 22">
            <a:extLst>
              <a:ext uri="{FF2B5EF4-FFF2-40B4-BE49-F238E27FC236}">
                <a16:creationId xmlns:a16="http://schemas.microsoft.com/office/drawing/2014/main" id="{CE5CC989-E00D-4E55-A9FE-47AE24C4A476}"/>
              </a:ext>
            </a:extLst>
          </p:cNvPr>
          <p:cNvSpPr/>
          <p:nvPr/>
        </p:nvSpPr>
        <p:spPr>
          <a:xfrm>
            <a:off x="0" y="-2553"/>
            <a:ext cx="9144000" cy="51460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24999E8-F38A-40C4-9C18-88C108CD4C0A}"/>
              </a:ext>
            </a:extLst>
          </p:cNvPr>
          <p:cNvSpPr/>
          <p:nvPr/>
        </p:nvSpPr>
        <p:spPr>
          <a:xfrm>
            <a:off x="4981743" y="1137367"/>
            <a:ext cx="3801187" cy="35227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568DB6E-1F7E-499B-B58C-8F0307F0DB03}"/>
              </a:ext>
            </a:extLst>
          </p:cNvPr>
          <p:cNvSpPr/>
          <p:nvPr/>
        </p:nvSpPr>
        <p:spPr>
          <a:xfrm>
            <a:off x="373071" y="1137368"/>
            <a:ext cx="3801188" cy="35227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Rounded 19">
            <a:extLst>
              <a:ext uri="{FF2B5EF4-FFF2-40B4-BE49-F238E27FC236}">
                <a16:creationId xmlns:a16="http://schemas.microsoft.com/office/drawing/2014/main" id="{55F7953F-AE41-4017-9050-E685D6537B34}"/>
              </a:ext>
            </a:extLst>
          </p:cNvPr>
          <p:cNvSpPr/>
          <p:nvPr/>
        </p:nvSpPr>
        <p:spPr>
          <a:xfrm>
            <a:off x="373071" y="1137367"/>
            <a:ext cx="3801188" cy="57606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5F42B8BC-C7CC-47F7-9A3D-159DE9D0C5D3}"/>
              </a:ext>
            </a:extLst>
          </p:cNvPr>
          <p:cNvSpPr/>
          <p:nvPr/>
        </p:nvSpPr>
        <p:spPr>
          <a:xfrm>
            <a:off x="4981742" y="1137367"/>
            <a:ext cx="3801188" cy="57606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D781DF-2D62-4A9A-88EC-A17B04B28B80}"/>
              </a:ext>
            </a:extLst>
          </p:cNvPr>
          <p:cNvSpPr txBox="1"/>
          <p:nvPr/>
        </p:nvSpPr>
        <p:spPr>
          <a:xfrm>
            <a:off x="539552" y="1917609"/>
            <a:ext cx="3456384" cy="2431435"/>
          </a:xfrm>
          <a:prstGeom prst="rect">
            <a:avLst/>
          </a:prstGeom>
          <a:noFill/>
          <a:ln>
            <a:noFill/>
          </a:ln>
        </p:spPr>
        <p:txBody>
          <a:bodyPr wrap="square" rtlCol="0">
            <a:spAutoFit/>
          </a:bodyPr>
          <a:lstStyle/>
          <a:p>
            <a:pPr marL="285750" indent="-285750">
              <a:spcAft>
                <a:spcPts val="1200"/>
              </a:spcAft>
              <a:buFont typeface="Arial" panose="020B0604020202020204" pitchFamily="34" charset="0"/>
              <a:buChar char="•"/>
            </a:pPr>
            <a:r>
              <a:rPr lang="en-US" sz="1600" b="1" dirty="0">
                <a:solidFill>
                  <a:schemeClr val="accent1"/>
                </a:solidFill>
              </a:rPr>
              <a:t>Central Discovery Index</a:t>
            </a:r>
          </a:p>
          <a:p>
            <a:pPr marL="285750" indent="-285750">
              <a:spcAft>
                <a:spcPts val="1200"/>
              </a:spcAft>
              <a:buFont typeface="Arial" panose="020B0604020202020204" pitchFamily="34" charset="0"/>
              <a:buChar char="•"/>
            </a:pPr>
            <a:r>
              <a:rPr lang="en-US" sz="1600" b="1" dirty="0">
                <a:solidFill>
                  <a:schemeClr val="accent1"/>
                </a:solidFill>
              </a:rPr>
              <a:t>Includes ~4 billion citations</a:t>
            </a:r>
          </a:p>
          <a:p>
            <a:pPr marL="285750" indent="-285750">
              <a:spcAft>
                <a:spcPts val="1200"/>
              </a:spcAft>
              <a:buFont typeface="Arial" panose="020B0604020202020204" pitchFamily="34" charset="0"/>
              <a:buChar char="•"/>
            </a:pPr>
            <a:r>
              <a:rPr lang="en-US" sz="1600" b="1" dirty="0">
                <a:solidFill>
                  <a:schemeClr val="accent1"/>
                </a:solidFill>
              </a:rPr>
              <a:t>Accessible in both of Ex Libris' discovery systems</a:t>
            </a:r>
          </a:p>
          <a:p>
            <a:pPr marL="285750" indent="-285750">
              <a:spcAft>
                <a:spcPts val="1200"/>
              </a:spcAft>
              <a:buFont typeface="Arial" panose="020B0604020202020204" pitchFamily="34" charset="0"/>
              <a:buChar char="•"/>
            </a:pPr>
            <a:r>
              <a:rPr lang="en-US" sz="1600" b="1" dirty="0">
                <a:solidFill>
                  <a:schemeClr val="accent1"/>
                </a:solidFill>
              </a:rPr>
              <a:t>Most resources are free to search</a:t>
            </a:r>
          </a:p>
          <a:p>
            <a:pPr marL="285750" indent="-285750">
              <a:spcAft>
                <a:spcPts val="1200"/>
              </a:spcAft>
              <a:buFont typeface="Arial" panose="020B0604020202020204" pitchFamily="34" charset="0"/>
              <a:buChar char="•"/>
            </a:pPr>
            <a:r>
              <a:rPr lang="en-US" sz="1600" b="1" dirty="0">
                <a:solidFill>
                  <a:schemeClr val="accent1"/>
                </a:solidFill>
              </a:rPr>
              <a:t>Some A&amp;I databases require a subscription to search</a:t>
            </a:r>
          </a:p>
        </p:txBody>
      </p:sp>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
        <p:nvSpPr>
          <p:cNvPr id="3" name="Title 2">
            <a:extLst>
              <a:ext uri="{FF2B5EF4-FFF2-40B4-BE49-F238E27FC236}">
                <a16:creationId xmlns:a16="http://schemas.microsoft.com/office/drawing/2014/main" id="{2517CF92-CF77-4278-BBAA-327CC1F2DB92}"/>
              </a:ext>
            </a:extLst>
          </p:cNvPr>
          <p:cNvSpPr>
            <a:spLocks noGrp="1"/>
          </p:cNvSpPr>
          <p:nvPr>
            <p:ph type="title"/>
          </p:nvPr>
        </p:nvSpPr>
        <p:spPr>
          <a:xfrm>
            <a:off x="0" y="210423"/>
            <a:ext cx="9144000" cy="576064"/>
          </a:xfrm>
          <a:solidFill>
            <a:schemeClr val="bg1">
              <a:alpha val="90000"/>
            </a:schemeClr>
          </a:solidFill>
        </p:spPr>
        <p:txBody>
          <a:bodyPr lIns="274320"/>
          <a:lstStyle/>
          <a:p>
            <a:r>
              <a:rPr lang="en-US" dirty="0">
                <a:solidFill>
                  <a:schemeClr val="tx1"/>
                </a:solidFill>
              </a:rPr>
              <a:t>CDI and Alma in your Discovery System</a:t>
            </a:r>
          </a:p>
        </p:txBody>
      </p:sp>
      <p:sp>
        <p:nvSpPr>
          <p:cNvPr id="13" name="TextBox 12">
            <a:extLst>
              <a:ext uri="{FF2B5EF4-FFF2-40B4-BE49-F238E27FC236}">
                <a16:creationId xmlns:a16="http://schemas.microsoft.com/office/drawing/2014/main" id="{FFCD4BFB-4A79-48CA-804A-FF47F340316F}"/>
              </a:ext>
            </a:extLst>
          </p:cNvPr>
          <p:cNvSpPr txBox="1"/>
          <p:nvPr/>
        </p:nvSpPr>
        <p:spPr>
          <a:xfrm>
            <a:off x="4981741" y="1194566"/>
            <a:ext cx="3752822" cy="461665"/>
          </a:xfrm>
          <a:prstGeom prst="rect">
            <a:avLst/>
          </a:prstGeom>
          <a:noFill/>
        </p:spPr>
        <p:txBody>
          <a:bodyPr wrap="square" rtlCol="0">
            <a:spAutoFit/>
          </a:bodyPr>
          <a:lstStyle/>
          <a:p>
            <a:pPr algn="ctr"/>
            <a:r>
              <a:rPr lang="en-US" sz="2400" b="1" dirty="0">
                <a:solidFill>
                  <a:schemeClr val="bg1"/>
                </a:solidFill>
              </a:rPr>
              <a:t>Delivery</a:t>
            </a:r>
            <a:endParaRPr lang="en-US" sz="2000" b="1" dirty="0">
              <a:solidFill>
                <a:schemeClr val="bg1"/>
              </a:solidFill>
            </a:endParaRPr>
          </a:p>
        </p:txBody>
      </p:sp>
      <p:sp>
        <p:nvSpPr>
          <p:cNvPr id="12" name="TextBox 11">
            <a:extLst>
              <a:ext uri="{FF2B5EF4-FFF2-40B4-BE49-F238E27FC236}">
                <a16:creationId xmlns:a16="http://schemas.microsoft.com/office/drawing/2014/main" id="{142DA94D-34DE-4F58-839C-F6A11CCFAE15}"/>
              </a:ext>
            </a:extLst>
          </p:cNvPr>
          <p:cNvSpPr txBox="1"/>
          <p:nvPr/>
        </p:nvSpPr>
        <p:spPr>
          <a:xfrm>
            <a:off x="373698" y="1203434"/>
            <a:ext cx="3801188" cy="461665"/>
          </a:xfrm>
          <a:prstGeom prst="rect">
            <a:avLst/>
          </a:prstGeom>
          <a:noFill/>
        </p:spPr>
        <p:txBody>
          <a:bodyPr wrap="square" rtlCol="0">
            <a:spAutoFit/>
          </a:bodyPr>
          <a:lstStyle/>
          <a:p>
            <a:pPr algn="ctr"/>
            <a:r>
              <a:rPr lang="en-US" sz="2400" b="1" dirty="0">
                <a:solidFill>
                  <a:schemeClr val="bg1"/>
                </a:solidFill>
              </a:rPr>
              <a:t>Discovery</a:t>
            </a:r>
          </a:p>
        </p:txBody>
      </p:sp>
      <p:sp>
        <p:nvSpPr>
          <p:cNvPr id="11" name="TextBox 10">
            <a:extLst>
              <a:ext uri="{FF2B5EF4-FFF2-40B4-BE49-F238E27FC236}">
                <a16:creationId xmlns:a16="http://schemas.microsoft.com/office/drawing/2014/main" id="{82DE338A-9882-4841-8EDB-4E3B5F50D0BC}"/>
              </a:ext>
            </a:extLst>
          </p:cNvPr>
          <p:cNvSpPr txBox="1"/>
          <p:nvPr/>
        </p:nvSpPr>
        <p:spPr>
          <a:xfrm>
            <a:off x="5148064" y="1917609"/>
            <a:ext cx="3456384" cy="203132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solidFill>
                  <a:schemeClr val="accent1"/>
                </a:solidFill>
              </a:rPr>
              <a:t>Linking to content via Alma</a:t>
            </a:r>
          </a:p>
          <a:p>
            <a:pPr marL="285750" indent="-285750">
              <a:spcAft>
                <a:spcPts val="1200"/>
              </a:spcAft>
              <a:buFont typeface="Arial" panose="020B0604020202020204" pitchFamily="34" charset="0"/>
              <a:buChar char="•"/>
            </a:pPr>
            <a:r>
              <a:rPr lang="en-US" sz="1600" b="1" dirty="0">
                <a:solidFill>
                  <a:schemeClr val="accent1"/>
                </a:solidFill>
              </a:rPr>
              <a:t>Full text content in its own database/repository</a:t>
            </a:r>
          </a:p>
          <a:p>
            <a:pPr marL="285750" indent="-285750">
              <a:spcAft>
                <a:spcPts val="1200"/>
              </a:spcAft>
              <a:buFont typeface="Arial" panose="020B0604020202020204" pitchFamily="34" charset="0"/>
              <a:buChar char="•"/>
            </a:pPr>
            <a:r>
              <a:rPr lang="en-US" sz="1600" b="1" dirty="0">
                <a:solidFill>
                  <a:schemeClr val="accent1"/>
                </a:solidFill>
              </a:rPr>
              <a:t>Direct linking or use of link resolver</a:t>
            </a:r>
          </a:p>
          <a:p>
            <a:pPr marL="285750" indent="-285750">
              <a:spcAft>
                <a:spcPts val="1200"/>
              </a:spcAft>
              <a:buFont typeface="Arial" panose="020B0604020202020204" pitchFamily="34" charset="0"/>
              <a:buChar char="•"/>
            </a:pPr>
            <a:r>
              <a:rPr lang="en-US" sz="1600" b="1" dirty="0">
                <a:solidFill>
                  <a:schemeClr val="accent1"/>
                </a:solidFill>
              </a:rPr>
              <a:t>May require authentication or authorization to access</a:t>
            </a:r>
          </a:p>
        </p:txBody>
      </p:sp>
    </p:spTree>
    <p:custDataLst>
      <p:tags r:id="rId1"/>
    </p:custDataLst>
    <p:extLst>
      <p:ext uri="{BB962C8B-B14F-4D97-AF65-F5344CB8AC3E}">
        <p14:creationId xmlns:p14="http://schemas.microsoft.com/office/powerpoint/2010/main" val="41091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grpId="0" nodeType="afterEffect">
                                  <p:stCondLst>
                                    <p:cond delay="2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3000"/>
                            </p:stCondLst>
                            <p:childTnLst>
                              <p:par>
                                <p:cTn id="28" presetID="10"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fade">
                                      <p:cBhvr>
                                        <p:cTn id="40" dur="500"/>
                                        <p:tgtEl>
                                          <p:spTgt spid="1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Effect transition="in" filter="fade">
                                      <p:cBhvr>
                                        <p:cTn id="45" dur="500"/>
                                        <p:tgtEl>
                                          <p:spTgt spid="10">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Effect transition="in" filter="fade">
                                      <p:cBhvr>
                                        <p:cTn id="50" dur="500"/>
                                        <p:tgtEl>
                                          <p:spTgt spid="10">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animEffect transition="in" filter="fade">
                                      <p:cBhvr>
                                        <p:cTn id="55" dur="500"/>
                                        <p:tgtEl>
                                          <p:spTgt spid="10">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fade">
                                      <p:cBhvr>
                                        <p:cTn id="60" dur="5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xEl>
                                              <p:pRg st="1" end="1"/>
                                            </p:txEl>
                                          </p:spTgt>
                                        </p:tgtEl>
                                        <p:attrNameLst>
                                          <p:attrName>style.visibility</p:attrName>
                                        </p:attrNameLst>
                                      </p:cBhvr>
                                      <p:to>
                                        <p:strVal val="visible"/>
                                      </p:to>
                                    </p:set>
                                    <p:animEffect transition="in" filter="fade">
                                      <p:cBhvr>
                                        <p:cTn id="65" dur="500"/>
                                        <p:tgtEl>
                                          <p:spTgt spid="11">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
                                            <p:txEl>
                                              <p:pRg st="2" end="2"/>
                                            </p:txEl>
                                          </p:spTgt>
                                        </p:tgtEl>
                                        <p:attrNameLst>
                                          <p:attrName>style.visibility</p:attrName>
                                        </p:attrNameLst>
                                      </p:cBhvr>
                                      <p:to>
                                        <p:strVal val="visible"/>
                                      </p:to>
                                    </p:set>
                                    <p:animEffect transition="in" filter="fade">
                                      <p:cBhvr>
                                        <p:cTn id="70" dur="500"/>
                                        <p:tgtEl>
                                          <p:spTgt spid="11">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animEffect transition="in" filter="fade">
                                      <p:cBhvr>
                                        <p:cTn id="7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animBg="1"/>
      <p:bldP spid="19" grpId="0" animBg="1"/>
      <p:bldP spid="20" grpId="0" animBg="1"/>
      <p:bldP spid="21" grpId="0" animBg="1"/>
      <p:bldP spid="3" grpId="0" animBg="1"/>
      <p:bldP spid="1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6C61E5-A084-4F76-ACED-473C3CE7C1BB}"/>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rmAutofit/>
          </a:bodyPr>
          <a:lstStyle/>
          <a:p>
            <a:pPr lvl="0" algn="ctr"/>
            <a:r>
              <a:rPr lang="en-US" sz="2400" dirty="0"/>
              <a:t>Why can’t I find the article I’m looking for?</a:t>
            </a:r>
          </a:p>
        </p:txBody>
      </p:sp>
      <p:pic>
        <p:nvPicPr>
          <p:cNvPr id="9" name="Picture 8">
            <a:extLst>
              <a:ext uri="{FF2B5EF4-FFF2-40B4-BE49-F238E27FC236}">
                <a16:creationId xmlns:a16="http://schemas.microsoft.com/office/drawing/2014/main" id="{DFBE9937-4224-4349-A18C-B292A2B7A690}"/>
              </a:ext>
            </a:extLst>
          </p:cNvPr>
          <p:cNvPicPr>
            <a:picLocks noChangeAspect="1"/>
          </p:cNvPicPr>
          <p:nvPr/>
        </p:nvPicPr>
        <p:blipFill>
          <a:blip r:embed="rId4"/>
          <a:stretch>
            <a:fillRect/>
          </a:stretch>
        </p:blipFill>
        <p:spPr>
          <a:xfrm>
            <a:off x="914400" y="731520"/>
            <a:ext cx="7313895"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706350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6C61E5-A084-4F76-ACED-473C3CE7C1BB}"/>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DA1A3B-A48E-4EA0-AD2A-125119FFBA8C}"/>
              </a:ext>
            </a:extLst>
          </p:cNvPr>
          <p:cNvPicPr>
            <a:picLocks noChangeAspect="1"/>
          </p:cNvPicPr>
          <p:nvPr/>
        </p:nvPicPr>
        <p:blipFill>
          <a:blip r:embed="rId4"/>
          <a:stretch>
            <a:fillRect/>
          </a:stretch>
        </p:blipFill>
        <p:spPr>
          <a:xfrm>
            <a:off x="915052" y="729691"/>
            <a:ext cx="7313895" cy="4116629"/>
          </a:xfrm>
          <a:prstGeom prst="rect">
            <a:avLst/>
          </a:prstGeom>
          <a:ln>
            <a:solidFill>
              <a:schemeClr val="bg1">
                <a:lumMod val="75000"/>
              </a:schemeClr>
            </a:solidFill>
          </a:ln>
        </p:spPr>
      </p:pic>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rmAutofit/>
          </a:bodyPr>
          <a:lstStyle/>
          <a:p>
            <a:pPr lvl="0" algn="ctr"/>
            <a:r>
              <a:rPr lang="en-US" sz="2400" dirty="0"/>
              <a:t>Expanded search includes the article, but it’s ‘No Online Access’</a:t>
            </a:r>
          </a:p>
        </p:txBody>
      </p:sp>
      <p:sp>
        <p:nvSpPr>
          <p:cNvPr id="11" name="Rectangle 10">
            <a:extLst>
              <a:ext uri="{FF2B5EF4-FFF2-40B4-BE49-F238E27FC236}">
                <a16:creationId xmlns:a16="http://schemas.microsoft.com/office/drawing/2014/main" id="{A59F3E05-9307-4445-BB61-311F41326ECC}"/>
              </a:ext>
            </a:extLst>
          </p:cNvPr>
          <p:cNvSpPr/>
          <p:nvPr/>
        </p:nvSpPr>
        <p:spPr>
          <a:xfrm>
            <a:off x="1907704" y="3507854"/>
            <a:ext cx="122413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491B90-78B4-4DD1-A01E-47A979765DB0}"/>
              </a:ext>
            </a:extLst>
          </p:cNvPr>
          <p:cNvSpPr/>
          <p:nvPr/>
        </p:nvSpPr>
        <p:spPr>
          <a:xfrm>
            <a:off x="6392416" y="1995686"/>
            <a:ext cx="1275927" cy="7200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4978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6C61E5-A084-4F76-ACED-473C3CE7C1BB}"/>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525C09-290F-4A1E-8DD0-EF6F98BEB3EB}"/>
              </a:ext>
            </a:extLst>
          </p:cNvPr>
          <p:cNvPicPr>
            <a:picLocks noChangeAspect="1"/>
          </p:cNvPicPr>
          <p:nvPr/>
        </p:nvPicPr>
        <p:blipFill>
          <a:blip r:embed="rId5"/>
          <a:stretch>
            <a:fillRect/>
          </a:stretch>
        </p:blipFill>
        <p:spPr>
          <a:xfrm>
            <a:off x="914400" y="731520"/>
            <a:ext cx="7323641" cy="4114800"/>
          </a:xfrm>
          <a:prstGeom prst="rect">
            <a:avLst/>
          </a:prstGeom>
          <a:ln>
            <a:solidFill>
              <a:schemeClr val="bg1">
                <a:lumMod val="75000"/>
              </a:schemeClr>
            </a:solidFill>
          </a:ln>
        </p:spPr>
      </p:pic>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rmAutofit/>
          </a:bodyPr>
          <a:lstStyle/>
          <a:p>
            <a:pPr lvl="0" algn="ctr"/>
            <a:r>
              <a:rPr lang="en-US" sz="2400" dirty="0"/>
              <a:t>Activate the collection/portfolio, confirm the coverage dates</a:t>
            </a:r>
          </a:p>
        </p:txBody>
      </p:sp>
      <p:sp>
        <p:nvSpPr>
          <p:cNvPr id="11" name="Rectangle 10">
            <a:extLst>
              <a:ext uri="{FF2B5EF4-FFF2-40B4-BE49-F238E27FC236}">
                <a16:creationId xmlns:a16="http://schemas.microsoft.com/office/drawing/2014/main" id="{A59F3E05-9307-4445-BB61-311F41326ECC}"/>
              </a:ext>
            </a:extLst>
          </p:cNvPr>
          <p:cNvSpPr/>
          <p:nvPr/>
        </p:nvSpPr>
        <p:spPr>
          <a:xfrm>
            <a:off x="6732240" y="2643758"/>
            <a:ext cx="432048" cy="2512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491B90-78B4-4DD1-A01E-47A979765DB0}"/>
              </a:ext>
            </a:extLst>
          </p:cNvPr>
          <p:cNvSpPr/>
          <p:nvPr/>
        </p:nvSpPr>
        <p:spPr>
          <a:xfrm>
            <a:off x="1907704" y="3111810"/>
            <a:ext cx="2232248" cy="2520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867955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6C61E5-A084-4F76-ACED-473C3CE7C1BB}"/>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rmAutofit/>
          </a:bodyPr>
          <a:lstStyle/>
          <a:p>
            <a:pPr lvl="0" algn="ctr"/>
            <a:r>
              <a:rPr lang="en-US" sz="2400" dirty="0"/>
              <a:t>Expanded search doesn’t includes the article either</a:t>
            </a:r>
          </a:p>
        </p:txBody>
      </p:sp>
      <p:pic>
        <p:nvPicPr>
          <p:cNvPr id="9" name="Picture 8">
            <a:extLst>
              <a:ext uri="{FF2B5EF4-FFF2-40B4-BE49-F238E27FC236}">
                <a16:creationId xmlns:a16="http://schemas.microsoft.com/office/drawing/2014/main" id="{DFBE9937-4224-4349-A18C-B292A2B7A690}"/>
              </a:ext>
            </a:extLst>
          </p:cNvPr>
          <p:cNvPicPr>
            <a:picLocks noChangeAspect="1"/>
          </p:cNvPicPr>
          <p:nvPr/>
        </p:nvPicPr>
        <p:blipFill>
          <a:blip r:embed="rId4"/>
          <a:stretch>
            <a:fillRect/>
          </a:stretch>
        </p:blipFill>
        <p:spPr>
          <a:xfrm>
            <a:off x="914400" y="731520"/>
            <a:ext cx="7313895" cy="411480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41C32B1B-C9AF-49EE-85BB-480826C7ADDB}"/>
              </a:ext>
            </a:extLst>
          </p:cNvPr>
          <p:cNvPicPr>
            <a:picLocks noChangeAspect="1"/>
          </p:cNvPicPr>
          <p:nvPr/>
        </p:nvPicPr>
        <p:blipFill>
          <a:blip r:embed="rId5"/>
          <a:stretch>
            <a:fillRect/>
          </a:stretch>
        </p:blipFill>
        <p:spPr>
          <a:xfrm>
            <a:off x="6444208" y="2355726"/>
            <a:ext cx="1361738" cy="338836"/>
          </a:xfrm>
          <a:prstGeom prst="rect">
            <a:avLst/>
          </a:prstGeom>
        </p:spPr>
      </p:pic>
    </p:spTree>
    <p:custDataLst>
      <p:tags r:id="rId1"/>
    </p:custDataLst>
    <p:extLst>
      <p:ext uri="{BB962C8B-B14F-4D97-AF65-F5344CB8AC3E}">
        <p14:creationId xmlns:p14="http://schemas.microsoft.com/office/powerpoint/2010/main" val="4012933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1A17FD-9194-42A4-9200-FF058514CFAD}"/>
              </a:ext>
            </a:extLst>
          </p:cNvPr>
          <p:cNvSpPr/>
          <p:nvPr/>
        </p:nvSpPr>
        <p:spPr>
          <a:xfrm>
            <a:off x="-53969" y="-8607"/>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a:xfrm>
            <a:off x="395536" y="70415"/>
            <a:ext cx="8424936" cy="576064"/>
          </a:xfrm>
        </p:spPr>
        <p:txBody>
          <a:bodyPr>
            <a:noAutofit/>
          </a:bodyPr>
          <a:lstStyle/>
          <a:p>
            <a:pPr lvl="0" algn="ctr"/>
            <a:r>
              <a:rPr lang="en-US" sz="2400" dirty="0"/>
              <a:t>When I click on the full text link, I’m getting prompted to log in</a:t>
            </a:r>
          </a:p>
        </p:txBody>
      </p:sp>
      <p:pic>
        <p:nvPicPr>
          <p:cNvPr id="3" name="troubleshooting proxy primo">
            <a:hlinkClick r:id="" action="ppaction://media"/>
            <a:extLst>
              <a:ext uri="{FF2B5EF4-FFF2-40B4-BE49-F238E27FC236}">
                <a16:creationId xmlns:a16="http://schemas.microsoft.com/office/drawing/2014/main" id="{4E3233CB-4D32-4AD0-8F06-B6074412F32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400" y="731520"/>
            <a:ext cx="7315199"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61305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BC8A9E-FFD4-46CE-8AE7-F6896689A5C8}"/>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a:xfrm>
            <a:off x="395536" y="70415"/>
            <a:ext cx="8424936" cy="576064"/>
          </a:xfrm>
        </p:spPr>
        <p:txBody>
          <a:bodyPr>
            <a:noAutofit/>
          </a:bodyPr>
          <a:lstStyle/>
          <a:p>
            <a:pPr lvl="0" algn="ctr"/>
            <a:r>
              <a:rPr lang="en-US" sz="2400" dirty="0"/>
              <a:t>In Alma: check the proxy</a:t>
            </a:r>
          </a:p>
        </p:txBody>
      </p:sp>
      <p:pic>
        <p:nvPicPr>
          <p:cNvPr id="4" name="troubleshooting proxy alma">
            <a:hlinkClick r:id="" action="ppaction://media"/>
            <a:extLst>
              <a:ext uri="{FF2B5EF4-FFF2-40B4-BE49-F238E27FC236}">
                <a16:creationId xmlns:a16="http://schemas.microsoft.com/office/drawing/2014/main" id="{0B68ADB6-EC16-42FD-BDCF-E3944F749AD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400" y="731520"/>
            <a:ext cx="7315199"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440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07319A-34B3-4CA1-BE6D-5B1632CDBC95}"/>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a:xfrm>
            <a:off x="395536" y="70415"/>
            <a:ext cx="8424936" cy="576064"/>
          </a:xfrm>
        </p:spPr>
        <p:txBody>
          <a:bodyPr>
            <a:noAutofit/>
          </a:bodyPr>
          <a:lstStyle/>
          <a:p>
            <a:pPr lvl="0" algn="ctr"/>
            <a:r>
              <a:rPr lang="en-US" sz="2400" dirty="0"/>
              <a:t>In Alma: check the linking parameters</a:t>
            </a:r>
          </a:p>
        </p:txBody>
      </p:sp>
      <p:pic>
        <p:nvPicPr>
          <p:cNvPr id="3" name="troubleshooting proxy alma linking parameters">
            <a:hlinkClick r:id="" action="ppaction://media"/>
            <a:extLst>
              <a:ext uri="{FF2B5EF4-FFF2-40B4-BE49-F238E27FC236}">
                <a16:creationId xmlns:a16="http://schemas.microsoft.com/office/drawing/2014/main" id="{4F57F8C3-A615-4F14-A879-2B5523F6B40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400" y="731520"/>
            <a:ext cx="7315199"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978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4398A1-39DF-43F8-9AC4-A228DA71434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Autofit/>
          </a:bodyPr>
          <a:lstStyle/>
          <a:p>
            <a:pPr lvl="0" algn="ctr"/>
            <a:r>
              <a:rPr lang="en-US" sz="2000" dirty="0"/>
              <a:t>It’s active in CDI and Alma, why can’t I see it yet in the discovery system?</a:t>
            </a:r>
          </a:p>
        </p:txBody>
      </p:sp>
      <p:pic>
        <p:nvPicPr>
          <p:cNvPr id="4" name="Picture 3">
            <a:extLst>
              <a:ext uri="{FF2B5EF4-FFF2-40B4-BE49-F238E27FC236}">
                <a16:creationId xmlns:a16="http://schemas.microsoft.com/office/drawing/2014/main" id="{6F8116E7-0B2A-41D2-9272-053DBB9E14BF}"/>
              </a:ext>
            </a:extLst>
          </p:cNvPr>
          <p:cNvPicPr>
            <a:picLocks noChangeAspect="1"/>
          </p:cNvPicPr>
          <p:nvPr/>
        </p:nvPicPr>
        <p:blipFill>
          <a:blip r:embed="rId4"/>
          <a:stretch>
            <a:fillRect/>
          </a:stretch>
        </p:blipFill>
        <p:spPr>
          <a:xfrm>
            <a:off x="1331640" y="3219822"/>
            <a:ext cx="342948" cy="266737"/>
          </a:xfrm>
          <a:prstGeom prst="rect">
            <a:avLst/>
          </a:prstGeom>
        </p:spPr>
      </p:pic>
      <p:pic>
        <p:nvPicPr>
          <p:cNvPr id="6" name="Picture 5">
            <a:extLst>
              <a:ext uri="{FF2B5EF4-FFF2-40B4-BE49-F238E27FC236}">
                <a16:creationId xmlns:a16="http://schemas.microsoft.com/office/drawing/2014/main" id="{3540970D-BC1F-4E11-B98B-47C8800B233A}"/>
              </a:ext>
            </a:extLst>
          </p:cNvPr>
          <p:cNvPicPr>
            <a:picLocks noChangeAspect="1"/>
          </p:cNvPicPr>
          <p:nvPr/>
        </p:nvPicPr>
        <p:blipFill>
          <a:blip r:embed="rId5"/>
          <a:stretch>
            <a:fillRect/>
          </a:stretch>
        </p:blipFill>
        <p:spPr>
          <a:xfrm>
            <a:off x="913752" y="734107"/>
            <a:ext cx="7315848" cy="4112619"/>
          </a:xfrm>
          <a:prstGeom prst="rect">
            <a:avLst/>
          </a:prstGeom>
          <a:ln>
            <a:solidFill>
              <a:schemeClr val="bg1">
                <a:lumMod val="75000"/>
              </a:schemeClr>
            </a:solidFill>
          </a:ln>
        </p:spPr>
      </p:pic>
      <p:sp>
        <p:nvSpPr>
          <p:cNvPr id="8" name="Rectangle 7">
            <a:extLst>
              <a:ext uri="{FF2B5EF4-FFF2-40B4-BE49-F238E27FC236}">
                <a16:creationId xmlns:a16="http://schemas.microsoft.com/office/drawing/2014/main" id="{5AD497F2-92B5-43BD-9CDE-B6618FA920C1}"/>
              </a:ext>
            </a:extLst>
          </p:cNvPr>
          <p:cNvSpPr/>
          <p:nvPr/>
        </p:nvSpPr>
        <p:spPr>
          <a:xfrm>
            <a:off x="3203848" y="3939902"/>
            <a:ext cx="1584176" cy="3600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C8A2A3-CE14-4EA3-8A1D-2B72F1B27CD8}"/>
              </a:ext>
            </a:extLst>
          </p:cNvPr>
          <p:cNvPicPr>
            <a:picLocks noChangeAspect="1"/>
          </p:cNvPicPr>
          <p:nvPr/>
        </p:nvPicPr>
        <p:blipFill>
          <a:blip r:embed="rId6"/>
          <a:stretch>
            <a:fillRect/>
          </a:stretch>
        </p:blipFill>
        <p:spPr>
          <a:xfrm>
            <a:off x="913752" y="719204"/>
            <a:ext cx="7315848" cy="4114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1082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4398A1-39DF-43F8-9AC4-A228DA714342}"/>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Autofit/>
          </a:bodyPr>
          <a:lstStyle/>
          <a:p>
            <a:pPr lvl="0" algn="ctr"/>
            <a:r>
              <a:rPr lang="en-US" sz="2000" dirty="0"/>
              <a:t>The EasyActive Collections List in the Knowledge Center</a:t>
            </a:r>
          </a:p>
        </p:txBody>
      </p:sp>
      <p:sp>
        <p:nvSpPr>
          <p:cNvPr id="8" name="TextBox 7">
            <a:extLst>
              <a:ext uri="{FF2B5EF4-FFF2-40B4-BE49-F238E27FC236}">
                <a16:creationId xmlns:a16="http://schemas.microsoft.com/office/drawing/2014/main" id="{AC111B46-AD0F-4003-8F7C-33C9E154EE05}"/>
              </a:ext>
            </a:extLst>
          </p:cNvPr>
          <p:cNvSpPr txBox="1"/>
          <p:nvPr/>
        </p:nvSpPr>
        <p:spPr>
          <a:xfrm>
            <a:off x="1475656" y="4508830"/>
            <a:ext cx="6264696" cy="369332"/>
          </a:xfrm>
          <a:prstGeom prst="rect">
            <a:avLst/>
          </a:prstGeom>
          <a:noFill/>
        </p:spPr>
        <p:txBody>
          <a:bodyPr wrap="square" rtlCol="0">
            <a:spAutoFit/>
          </a:bodyPr>
          <a:lstStyle/>
          <a:p>
            <a:pPr algn="ctr"/>
            <a:r>
              <a:rPr lang="en-US" i="1" dirty="0">
                <a:hlinkClick r:id="rId4"/>
              </a:rPr>
              <a:t>EasyActive Collections List</a:t>
            </a:r>
            <a:endParaRPr lang="en-US" i="1" dirty="0"/>
          </a:p>
        </p:txBody>
      </p:sp>
      <p:pic>
        <p:nvPicPr>
          <p:cNvPr id="9" name="Picture 8">
            <a:extLst>
              <a:ext uri="{FF2B5EF4-FFF2-40B4-BE49-F238E27FC236}">
                <a16:creationId xmlns:a16="http://schemas.microsoft.com/office/drawing/2014/main" id="{38BF7C01-D13A-478D-A3AA-0FAF97F4A597}"/>
              </a:ext>
            </a:extLst>
          </p:cNvPr>
          <p:cNvPicPr>
            <a:picLocks noChangeAspect="1"/>
          </p:cNvPicPr>
          <p:nvPr/>
        </p:nvPicPr>
        <p:blipFill>
          <a:blip r:embed="rId5"/>
          <a:stretch>
            <a:fillRect/>
          </a:stretch>
        </p:blipFill>
        <p:spPr>
          <a:xfrm>
            <a:off x="1017523" y="598625"/>
            <a:ext cx="7108954" cy="391020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67865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Next Steps and Resources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fontScale="92500" lnSpcReduction="10000"/>
          </a:bodyPr>
          <a:lstStyle/>
          <a:p>
            <a:r>
              <a:rPr lang="en-US" dirty="0"/>
              <a:t>Activation and Maintenance</a:t>
            </a:r>
          </a:p>
          <a:p>
            <a:pPr lvl="1"/>
            <a:r>
              <a:rPr lang="en-US" dirty="0">
                <a:hlinkClick r:id="rId4"/>
              </a:rPr>
              <a:t>Managing Electronic Resources</a:t>
            </a:r>
            <a:endParaRPr lang="en-US" dirty="0"/>
          </a:p>
          <a:p>
            <a:pPr lvl="1"/>
            <a:r>
              <a:rPr lang="en-US" dirty="0">
                <a:hlinkClick r:id="rId5"/>
              </a:rPr>
              <a:t>Central Discovery Index</a:t>
            </a:r>
            <a:endParaRPr lang="en-US" dirty="0"/>
          </a:p>
          <a:p>
            <a:pPr lvl="1"/>
            <a:r>
              <a:rPr lang="en-US" dirty="0">
                <a:hlinkClick r:id="rId6"/>
              </a:rPr>
              <a:t>Community Zone Contribution Guidelines</a:t>
            </a:r>
            <a:endParaRPr lang="en-US" dirty="0"/>
          </a:p>
          <a:p>
            <a:r>
              <a:rPr lang="en-US" dirty="0"/>
              <a:t>Post-Migration</a:t>
            </a:r>
          </a:p>
          <a:p>
            <a:pPr lvl="1"/>
            <a:r>
              <a:rPr lang="en-US" dirty="0">
                <a:hlinkClick r:id="rId7"/>
              </a:rPr>
              <a:t>Electronic Resource Migration</a:t>
            </a:r>
            <a:endParaRPr lang="en-US" dirty="0"/>
          </a:p>
          <a:p>
            <a:pPr lvl="1"/>
            <a:r>
              <a:rPr lang="en-US" dirty="0">
                <a:hlinkClick r:id="rId8"/>
              </a:rPr>
              <a:t>Post-migration Cleanup of E-Resources</a:t>
            </a:r>
            <a:endParaRPr lang="en-US" dirty="0"/>
          </a:p>
          <a:p>
            <a:r>
              <a:rPr lang="en-US" dirty="0"/>
              <a:t>My Electronic Collection Provider Tool</a:t>
            </a:r>
          </a:p>
          <a:p>
            <a:pPr lvl="1"/>
            <a:r>
              <a:rPr lang="en-US" dirty="0">
                <a:hlinkClick r:id="rId9"/>
              </a:rPr>
              <a:t>My Electronic Resources by Provider</a:t>
            </a:r>
            <a:endParaRPr lang="en-US" dirty="0"/>
          </a:p>
          <a:p>
            <a:r>
              <a:rPr lang="en-US" dirty="0"/>
              <a:t>Testing and Troubleshooting</a:t>
            </a:r>
          </a:p>
          <a:p>
            <a:pPr lvl="1"/>
            <a:r>
              <a:rPr lang="en-US" dirty="0">
                <a:hlinkClick r:id="rId10"/>
              </a:rPr>
              <a:t>Known Gaps and Issues</a:t>
            </a:r>
            <a:r>
              <a:rPr lang="en-US" dirty="0"/>
              <a:t> (CDI)</a:t>
            </a:r>
          </a:p>
          <a:p>
            <a:pPr lvl="1"/>
            <a:endParaRPr lang="en-US" dirty="0"/>
          </a:p>
        </p:txBody>
      </p:sp>
    </p:spTree>
    <p:custDataLst>
      <p:tags r:id="rId1"/>
    </p:custDataLst>
    <p:extLst>
      <p:ext uri="{BB962C8B-B14F-4D97-AF65-F5344CB8AC3E}">
        <p14:creationId xmlns:p14="http://schemas.microsoft.com/office/powerpoint/2010/main" val="428415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sitting, small, black&#10;&#10;Description automatically generated">
            <a:extLst>
              <a:ext uri="{FF2B5EF4-FFF2-40B4-BE49-F238E27FC236}">
                <a16:creationId xmlns:a16="http://schemas.microsoft.com/office/drawing/2014/main" id="{E2FEC4D3-8977-4F95-B773-946373F0A886}"/>
              </a:ext>
            </a:extLst>
          </p:cNvPr>
          <p:cNvPicPr>
            <a:picLocks noChangeAspect="1"/>
          </p:cNvPicPr>
          <p:nvPr/>
        </p:nvPicPr>
        <p:blipFill rotWithShape="1">
          <a:blip r:embed="rId4">
            <a:extLst>
              <a:ext uri="{28A0092B-C50C-407E-A947-70E740481C1C}">
                <a14:useLocalDpi xmlns:a14="http://schemas.microsoft.com/office/drawing/2010/main" val="0"/>
              </a:ext>
            </a:extLst>
          </a:blip>
          <a:srcRect t="5150"/>
          <a:stretch/>
        </p:blipFill>
        <p:spPr>
          <a:xfrm>
            <a:off x="0" y="-2553"/>
            <a:ext cx="9144000" cy="5146053"/>
          </a:xfrm>
          <a:prstGeom prst="rect">
            <a:avLst/>
          </a:prstGeom>
        </p:spPr>
      </p:pic>
      <p:sp>
        <p:nvSpPr>
          <p:cNvPr id="23" name="Rectangle 22">
            <a:extLst>
              <a:ext uri="{FF2B5EF4-FFF2-40B4-BE49-F238E27FC236}">
                <a16:creationId xmlns:a16="http://schemas.microsoft.com/office/drawing/2014/main" id="{CE5CC989-E00D-4E55-A9FE-47AE24C4A476}"/>
              </a:ext>
            </a:extLst>
          </p:cNvPr>
          <p:cNvSpPr/>
          <p:nvPr/>
        </p:nvSpPr>
        <p:spPr>
          <a:xfrm>
            <a:off x="0" y="-2553"/>
            <a:ext cx="9144000" cy="51460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601FBA-2D4E-443D-9021-F3BB26273ECD}"/>
              </a:ext>
            </a:extLst>
          </p:cNvPr>
          <p:cNvSpPr/>
          <p:nvPr/>
        </p:nvSpPr>
        <p:spPr>
          <a:xfrm>
            <a:off x="0" y="-2553"/>
            <a:ext cx="9144000" cy="5117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omputer with screen showing card catalog drawers">
            <a:extLst>
              <a:ext uri="{FF2B5EF4-FFF2-40B4-BE49-F238E27FC236}">
                <a16:creationId xmlns:a16="http://schemas.microsoft.com/office/drawing/2014/main" id="{D6EB2FD2-90E3-4875-8DFC-D8D2C6B03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731520"/>
            <a:ext cx="7315202" cy="4114800"/>
          </a:xfrm>
          <a:prstGeom prst="rect">
            <a:avLst/>
          </a:prstGeom>
          <a:ln w="12700">
            <a:solidFill>
              <a:schemeClr val="bg1">
                <a:lumMod val="75000"/>
              </a:schemeClr>
            </a:solidFill>
          </a:ln>
        </p:spPr>
      </p:pic>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517CF92-CF77-4278-BBAA-327CC1F2DB92}"/>
              </a:ext>
            </a:extLst>
          </p:cNvPr>
          <p:cNvSpPr>
            <a:spLocks noGrp="1"/>
          </p:cNvSpPr>
          <p:nvPr>
            <p:ph type="title"/>
          </p:nvPr>
        </p:nvSpPr>
        <p:spPr>
          <a:xfrm>
            <a:off x="0" y="210423"/>
            <a:ext cx="9144000" cy="576064"/>
          </a:xfrm>
          <a:solidFill>
            <a:schemeClr val="bg1"/>
          </a:solidFill>
        </p:spPr>
        <p:txBody>
          <a:bodyPr lIns="274320"/>
          <a:lstStyle/>
          <a:p>
            <a:r>
              <a:rPr lang="en-US" dirty="0">
                <a:solidFill>
                  <a:schemeClr val="tx1"/>
                </a:solidFill>
              </a:rPr>
              <a:t>How does this all work?</a:t>
            </a:r>
          </a:p>
        </p:txBody>
      </p:sp>
      <p:sp>
        <p:nvSpPr>
          <p:cNvPr id="10" name="Freeform: Shape 9">
            <a:extLst>
              <a:ext uri="{FF2B5EF4-FFF2-40B4-BE49-F238E27FC236}">
                <a16:creationId xmlns:a16="http://schemas.microsoft.com/office/drawing/2014/main" id="{02EE6A4C-D897-4251-8482-F873BF06A289}"/>
              </a:ext>
            </a:extLst>
          </p:cNvPr>
          <p:cNvSpPr/>
          <p:nvPr/>
        </p:nvSpPr>
        <p:spPr>
          <a:xfrm>
            <a:off x="2678" y="64008"/>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0 w 2687835"/>
              <a:gd name="connsiteY5"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835" h="576065">
                <a:moveTo>
                  <a:pt x="0" y="0"/>
                </a:moveTo>
                <a:lnTo>
                  <a:pt x="2399803" y="0"/>
                </a:lnTo>
                <a:lnTo>
                  <a:pt x="2687835" y="288033"/>
                </a:lnTo>
                <a:lnTo>
                  <a:pt x="2399803" y="576065"/>
                </a:lnTo>
                <a:lnTo>
                  <a:pt x="0" y="576065"/>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42672" rIns="165352"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Content loaded into CDI</a:t>
            </a:r>
          </a:p>
        </p:txBody>
      </p:sp>
    </p:spTree>
    <p:custDataLst>
      <p:tags r:id="rId1"/>
    </p:custDataLst>
    <p:extLst>
      <p:ext uri="{BB962C8B-B14F-4D97-AF65-F5344CB8AC3E}">
        <p14:creationId xmlns:p14="http://schemas.microsoft.com/office/powerpoint/2010/main" val="12438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5ED03C-3452-4016-9A7E-646EDB216E44}"/>
              </a:ext>
            </a:extLst>
          </p:cNvPr>
          <p:cNvSpPr txBox="1"/>
          <p:nvPr/>
        </p:nvSpPr>
        <p:spPr>
          <a:xfrm>
            <a:off x="3419872" y="2139702"/>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spTree>
    <p:custDataLst>
      <p:tags r:id="rId1"/>
    </p:custDataLst>
    <p:extLst>
      <p:ext uri="{BB962C8B-B14F-4D97-AF65-F5344CB8AC3E}">
        <p14:creationId xmlns:p14="http://schemas.microsoft.com/office/powerpoint/2010/main" val="390602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601FBA-2D4E-443D-9021-F3BB26273ECD}"/>
              </a:ext>
            </a:extLst>
          </p:cNvPr>
          <p:cNvSpPr/>
          <p:nvPr/>
        </p:nvSpPr>
        <p:spPr>
          <a:xfrm>
            <a:off x="-3680" y="-31659"/>
            <a:ext cx="9144000" cy="5141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5</a:t>
            </a:fld>
            <a:endParaRPr lang="en-US" dirty="0"/>
          </a:p>
        </p:txBody>
      </p:sp>
      <p:pic>
        <p:nvPicPr>
          <p:cNvPr id="24" name="1">
            <a:hlinkClick r:id="" action="ppaction://media"/>
            <a:extLst>
              <a:ext uri="{FF2B5EF4-FFF2-40B4-BE49-F238E27FC236}">
                <a16:creationId xmlns:a16="http://schemas.microsoft.com/office/drawing/2014/main" id="{5A6B8CA9-D565-4326-872A-143964CCA3B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399" y="731520"/>
            <a:ext cx="7315201" cy="4114800"/>
          </a:xfrm>
          <a:prstGeom prst="rect">
            <a:avLst/>
          </a:prstGeom>
          <a:ln w="12700">
            <a:solidFill>
              <a:schemeClr val="bg1">
                <a:lumMod val="75000"/>
              </a:schemeClr>
            </a:solidFill>
          </a:ln>
        </p:spPr>
      </p:pic>
      <p:grpSp>
        <p:nvGrpSpPr>
          <p:cNvPr id="10" name="Group 9">
            <a:extLst>
              <a:ext uri="{FF2B5EF4-FFF2-40B4-BE49-F238E27FC236}">
                <a16:creationId xmlns:a16="http://schemas.microsoft.com/office/drawing/2014/main" id="{80D6F2C7-B2B6-4CF9-961F-4C389C92CB86}"/>
              </a:ext>
            </a:extLst>
          </p:cNvPr>
          <p:cNvGrpSpPr/>
          <p:nvPr/>
        </p:nvGrpSpPr>
        <p:grpSpPr>
          <a:xfrm>
            <a:off x="2678" y="64008"/>
            <a:ext cx="4952901" cy="576065"/>
            <a:chOff x="2678" y="4534366"/>
            <a:chExt cx="4952901" cy="576065"/>
          </a:xfrm>
        </p:grpSpPr>
        <p:sp>
          <p:nvSpPr>
            <p:cNvPr id="11" name="Freeform: Shape 10">
              <a:extLst>
                <a:ext uri="{FF2B5EF4-FFF2-40B4-BE49-F238E27FC236}">
                  <a16:creationId xmlns:a16="http://schemas.microsoft.com/office/drawing/2014/main" id="{43502083-B590-4602-B0F8-35277771A662}"/>
                </a:ext>
              </a:extLst>
            </p:cNvPr>
            <p:cNvSpPr/>
            <p:nvPr/>
          </p:nvSpPr>
          <p:spPr>
            <a:xfrm>
              <a:off x="2678"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0 w 2687835"/>
                <a:gd name="connsiteY5"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835" h="576065">
                  <a:moveTo>
                    <a:pt x="0" y="0"/>
                  </a:moveTo>
                  <a:lnTo>
                    <a:pt x="2399803" y="0"/>
                  </a:lnTo>
                  <a:lnTo>
                    <a:pt x="2687835" y="288033"/>
                  </a:lnTo>
                  <a:lnTo>
                    <a:pt x="2399803" y="576065"/>
                  </a:lnTo>
                  <a:lnTo>
                    <a:pt x="0" y="576065"/>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42672" rIns="165352"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Content loaded into CDI</a:t>
              </a:r>
            </a:p>
          </p:txBody>
        </p:sp>
        <p:sp>
          <p:nvSpPr>
            <p:cNvPr id="12" name="Freeform: Shape 11">
              <a:extLst>
                <a:ext uri="{FF2B5EF4-FFF2-40B4-BE49-F238E27FC236}">
                  <a16:creationId xmlns:a16="http://schemas.microsoft.com/office/drawing/2014/main" id="{5F1AEADC-38F1-4CD1-87C7-F7309F0773A5}"/>
                </a:ext>
              </a:extLst>
            </p:cNvPr>
            <p:cNvSpPr/>
            <p:nvPr/>
          </p:nvSpPr>
          <p:spPr>
            <a:xfrm>
              <a:off x="2267744"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288033 w 2687835"/>
                <a:gd name="connsiteY5" fmla="*/ 288033 h 576065"/>
                <a:gd name="connsiteX6" fmla="*/ 0 w 2687835"/>
                <a:gd name="connsiteY6"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35" h="576065">
                  <a:moveTo>
                    <a:pt x="0" y="0"/>
                  </a:moveTo>
                  <a:lnTo>
                    <a:pt x="2399803" y="0"/>
                  </a:lnTo>
                  <a:lnTo>
                    <a:pt x="2687835" y="288033"/>
                  </a:lnTo>
                  <a:lnTo>
                    <a:pt x="2399803" y="576065"/>
                  </a:lnTo>
                  <a:lnTo>
                    <a:pt x="0" y="576065"/>
                  </a:lnTo>
                  <a:lnTo>
                    <a:pt x="288033" y="288033"/>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2041" tIns="42672" rIns="309368"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Patrons search index via Primo/Summon</a:t>
              </a:r>
            </a:p>
          </p:txBody>
        </p:sp>
      </p:grpSp>
    </p:spTree>
    <p:custDataLst>
      <p:tags r:id="rId1"/>
    </p:custDataLst>
    <p:extLst>
      <p:ext uri="{BB962C8B-B14F-4D97-AF65-F5344CB8AC3E}">
        <p14:creationId xmlns:p14="http://schemas.microsoft.com/office/powerpoint/2010/main" val="28583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601FBA-2D4E-443D-9021-F3BB26273ECD}"/>
              </a:ext>
            </a:extLst>
          </p:cNvPr>
          <p:cNvSpPr/>
          <p:nvPr/>
        </p:nvSpPr>
        <p:spPr>
          <a:xfrm>
            <a:off x="0" y="-17213"/>
            <a:ext cx="9144000" cy="516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6</a:t>
            </a:fld>
            <a:endParaRPr lang="en-US" dirty="0"/>
          </a:p>
        </p:txBody>
      </p:sp>
      <p:pic>
        <p:nvPicPr>
          <p:cNvPr id="25" name="2">
            <a:hlinkClick r:id="" action="ppaction://media"/>
            <a:extLst>
              <a:ext uri="{FF2B5EF4-FFF2-40B4-BE49-F238E27FC236}">
                <a16:creationId xmlns:a16="http://schemas.microsoft.com/office/drawing/2014/main" id="{23603048-A7E8-457D-B5CB-3B4A45AD502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399" y="731520"/>
            <a:ext cx="7315201" cy="4114800"/>
          </a:xfrm>
          <a:prstGeom prst="rect">
            <a:avLst/>
          </a:prstGeom>
          <a:ln w="12700">
            <a:solidFill>
              <a:schemeClr val="bg1">
                <a:lumMod val="75000"/>
              </a:schemeClr>
            </a:solidFill>
          </a:ln>
        </p:spPr>
      </p:pic>
      <p:grpSp>
        <p:nvGrpSpPr>
          <p:cNvPr id="11" name="Group 10">
            <a:extLst>
              <a:ext uri="{FF2B5EF4-FFF2-40B4-BE49-F238E27FC236}">
                <a16:creationId xmlns:a16="http://schemas.microsoft.com/office/drawing/2014/main" id="{CD4D8BAF-0BE6-45F8-8E62-45F3DDECA971}"/>
              </a:ext>
            </a:extLst>
          </p:cNvPr>
          <p:cNvGrpSpPr/>
          <p:nvPr/>
        </p:nvGrpSpPr>
        <p:grpSpPr>
          <a:xfrm>
            <a:off x="2678" y="64008"/>
            <a:ext cx="6988373" cy="576065"/>
            <a:chOff x="2678" y="4534366"/>
            <a:chExt cx="6988373" cy="576065"/>
          </a:xfrm>
        </p:grpSpPr>
        <p:sp>
          <p:nvSpPr>
            <p:cNvPr id="12" name="Freeform: Shape 11">
              <a:extLst>
                <a:ext uri="{FF2B5EF4-FFF2-40B4-BE49-F238E27FC236}">
                  <a16:creationId xmlns:a16="http://schemas.microsoft.com/office/drawing/2014/main" id="{843F4DF7-AA81-4366-AE6C-3BCC71EEF58D}"/>
                </a:ext>
              </a:extLst>
            </p:cNvPr>
            <p:cNvSpPr/>
            <p:nvPr/>
          </p:nvSpPr>
          <p:spPr>
            <a:xfrm>
              <a:off x="2678"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0 w 2687835"/>
                <a:gd name="connsiteY5"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835" h="576065">
                  <a:moveTo>
                    <a:pt x="0" y="0"/>
                  </a:moveTo>
                  <a:lnTo>
                    <a:pt x="2399803" y="0"/>
                  </a:lnTo>
                  <a:lnTo>
                    <a:pt x="2687835" y="288033"/>
                  </a:lnTo>
                  <a:lnTo>
                    <a:pt x="2399803" y="576065"/>
                  </a:lnTo>
                  <a:lnTo>
                    <a:pt x="0" y="576065"/>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42672" rIns="165352"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Content loaded into CDI</a:t>
              </a:r>
            </a:p>
          </p:txBody>
        </p:sp>
        <p:sp>
          <p:nvSpPr>
            <p:cNvPr id="13" name="Freeform: Shape 12">
              <a:extLst>
                <a:ext uri="{FF2B5EF4-FFF2-40B4-BE49-F238E27FC236}">
                  <a16:creationId xmlns:a16="http://schemas.microsoft.com/office/drawing/2014/main" id="{55577815-83F0-45A8-992B-634E2B106F57}"/>
                </a:ext>
              </a:extLst>
            </p:cNvPr>
            <p:cNvSpPr/>
            <p:nvPr/>
          </p:nvSpPr>
          <p:spPr>
            <a:xfrm>
              <a:off x="2267744"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288033 w 2687835"/>
                <a:gd name="connsiteY5" fmla="*/ 288033 h 576065"/>
                <a:gd name="connsiteX6" fmla="*/ 0 w 2687835"/>
                <a:gd name="connsiteY6"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35" h="576065">
                  <a:moveTo>
                    <a:pt x="0" y="0"/>
                  </a:moveTo>
                  <a:lnTo>
                    <a:pt x="2399803" y="0"/>
                  </a:lnTo>
                  <a:lnTo>
                    <a:pt x="2687835" y="288033"/>
                  </a:lnTo>
                  <a:lnTo>
                    <a:pt x="2399803" y="576065"/>
                  </a:lnTo>
                  <a:lnTo>
                    <a:pt x="0" y="576065"/>
                  </a:lnTo>
                  <a:lnTo>
                    <a:pt x="288033" y="288033"/>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2041" tIns="42672" rIns="309368"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Patrons search index via Primo/Summon</a:t>
              </a:r>
            </a:p>
          </p:txBody>
        </p:sp>
        <p:sp>
          <p:nvSpPr>
            <p:cNvPr id="14" name="Freeform: Shape 13">
              <a:extLst>
                <a:ext uri="{FF2B5EF4-FFF2-40B4-BE49-F238E27FC236}">
                  <a16:creationId xmlns:a16="http://schemas.microsoft.com/office/drawing/2014/main" id="{0F6369AF-AE5A-4C77-9433-39F12DC98B95}"/>
                </a:ext>
              </a:extLst>
            </p:cNvPr>
            <p:cNvSpPr/>
            <p:nvPr/>
          </p:nvSpPr>
          <p:spPr>
            <a:xfrm>
              <a:off x="4572000" y="4534366"/>
              <a:ext cx="2419051"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288033 w 2687835"/>
                <a:gd name="connsiteY5" fmla="*/ 288033 h 576065"/>
                <a:gd name="connsiteX6" fmla="*/ 0 w 2687835"/>
                <a:gd name="connsiteY6"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35" h="576065">
                  <a:moveTo>
                    <a:pt x="0" y="0"/>
                  </a:moveTo>
                  <a:lnTo>
                    <a:pt x="2399803" y="0"/>
                  </a:lnTo>
                  <a:lnTo>
                    <a:pt x="2687835" y="288033"/>
                  </a:lnTo>
                  <a:lnTo>
                    <a:pt x="2399803" y="576065"/>
                  </a:lnTo>
                  <a:lnTo>
                    <a:pt x="0" y="576065"/>
                  </a:lnTo>
                  <a:lnTo>
                    <a:pt x="288033" y="288033"/>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2041" tIns="42672" rIns="309368"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Receive results</a:t>
              </a:r>
            </a:p>
          </p:txBody>
        </p:sp>
      </p:grpSp>
    </p:spTree>
    <p:custDataLst>
      <p:tags r:id="rId1"/>
    </p:custDataLst>
    <p:extLst>
      <p:ext uri="{BB962C8B-B14F-4D97-AF65-F5344CB8AC3E}">
        <p14:creationId xmlns:p14="http://schemas.microsoft.com/office/powerpoint/2010/main" val="30459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601FBA-2D4E-443D-9021-F3BB26273ECD}"/>
              </a:ext>
            </a:extLst>
          </p:cNvPr>
          <p:cNvSpPr/>
          <p:nvPr/>
        </p:nvSpPr>
        <p:spPr>
          <a:xfrm>
            <a:off x="-1270" y="-9788"/>
            <a:ext cx="9144000" cy="5153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EA90780-7FA0-4471-BEA9-9ECE41D72F17}"/>
              </a:ext>
            </a:extLst>
          </p:cNvPr>
          <p:cNvSpPr>
            <a:spLocks noGrp="1"/>
          </p:cNvSpPr>
          <p:nvPr>
            <p:ph type="sldNum" sz="quarter" idx="10"/>
          </p:nvPr>
        </p:nvSpPr>
        <p:spPr/>
        <p:txBody>
          <a:bodyPr/>
          <a:lstStyle/>
          <a:p>
            <a:fld id="{1C146586-7EC2-481D-848F-8CE41EB2DE6C}" type="slidenum">
              <a:rPr lang="en-US" smtClean="0"/>
              <a:pPr/>
              <a:t>7</a:t>
            </a:fld>
            <a:endParaRPr lang="en-US" dirty="0"/>
          </a:p>
        </p:txBody>
      </p:sp>
      <p:pic>
        <p:nvPicPr>
          <p:cNvPr id="26" name="3">
            <a:hlinkClick r:id="" action="ppaction://media"/>
            <a:extLst>
              <a:ext uri="{FF2B5EF4-FFF2-40B4-BE49-F238E27FC236}">
                <a16:creationId xmlns:a16="http://schemas.microsoft.com/office/drawing/2014/main" id="{A3FA7AC9-2ED9-442C-9458-EDB8375A51B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400" y="731520"/>
            <a:ext cx="7315201" cy="4114800"/>
          </a:xfrm>
          <a:prstGeom prst="rect">
            <a:avLst/>
          </a:prstGeom>
        </p:spPr>
      </p:pic>
      <p:pic>
        <p:nvPicPr>
          <p:cNvPr id="12" name="Picture 11">
            <a:extLst>
              <a:ext uri="{FF2B5EF4-FFF2-40B4-BE49-F238E27FC236}">
                <a16:creationId xmlns:a16="http://schemas.microsoft.com/office/drawing/2014/main" id="{000BBB26-6581-4CD1-887C-ECAAFA51F866}"/>
              </a:ext>
            </a:extLst>
          </p:cNvPr>
          <p:cNvPicPr>
            <a:picLocks noChangeAspect="1"/>
          </p:cNvPicPr>
          <p:nvPr/>
        </p:nvPicPr>
        <p:blipFill>
          <a:blip r:embed="rId7"/>
          <a:stretch>
            <a:fillRect/>
          </a:stretch>
        </p:blipFill>
        <p:spPr>
          <a:xfrm>
            <a:off x="914400" y="731520"/>
            <a:ext cx="7296759" cy="4114800"/>
          </a:xfrm>
          <a:prstGeom prst="rect">
            <a:avLst/>
          </a:prstGeom>
          <a:ln w="12700">
            <a:solidFill>
              <a:schemeClr val="bg1">
                <a:lumMod val="75000"/>
              </a:schemeClr>
            </a:solidFill>
          </a:ln>
        </p:spPr>
      </p:pic>
      <p:grpSp>
        <p:nvGrpSpPr>
          <p:cNvPr id="4" name="Group 3">
            <a:extLst>
              <a:ext uri="{FF2B5EF4-FFF2-40B4-BE49-F238E27FC236}">
                <a16:creationId xmlns:a16="http://schemas.microsoft.com/office/drawing/2014/main" id="{BAA1E13E-303F-4A41-AB08-C404F7ACFC2D}"/>
              </a:ext>
            </a:extLst>
          </p:cNvPr>
          <p:cNvGrpSpPr/>
          <p:nvPr/>
        </p:nvGrpSpPr>
        <p:grpSpPr>
          <a:xfrm>
            <a:off x="2678" y="64008"/>
            <a:ext cx="9138642" cy="576065"/>
            <a:chOff x="2678" y="4534366"/>
            <a:chExt cx="9138642" cy="576065"/>
          </a:xfrm>
        </p:grpSpPr>
        <p:sp>
          <p:nvSpPr>
            <p:cNvPr id="6" name="Freeform: Shape 5">
              <a:extLst>
                <a:ext uri="{FF2B5EF4-FFF2-40B4-BE49-F238E27FC236}">
                  <a16:creationId xmlns:a16="http://schemas.microsoft.com/office/drawing/2014/main" id="{8BA83BEC-E0C4-41A4-882D-4CD6DD6A3673}"/>
                </a:ext>
              </a:extLst>
            </p:cNvPr>
            <p:cNvSpPr/>
            <p:nvPr/>
          </p:nvSpPr>
          <p:spPr>
            <a:xfrm>
              <a:off x="2678"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0 w 2687835"/>
                <a:gd name="connsiteY5"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835" h="576065">
                  <a:moveTo>
                    <a:pt x="0" y="0"/>
                  </a:moveTo>
                  <a:lnTo>
                    <a:pt x="2399803" y="0"/>
                  </a:lnTo>
                  <a:lnTo>
                    <a:pt x="2687835" y="288033"/>
                  </a:lnTo>
                  <a:lnTo>
                    <a:pt x="2399803" y="576065"/>
                  </a:lnTo>
                  <a:lnTo>
                    <a:pt x="0" y="576065"/>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42672" rIns="165352"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Content loaded into CDI</a:t>
              </a:r>
            </a:p>
          </p:txBody>
        </p:sp>
        <p:sp>
          <p:nvSpPr>
            <p:cNvPr id="7" name="Freeform: Shape 6">
              <a:extLst>
                <a:ext uri="{FF2B5EF4-FFF2-40B4-BE49-F238E27FC236}">
                  <a16:creationId xmlns:a16="http://schemas.microsoft.com/office/drawing/2014/main" id="{C499B94F-43EF-45CD-8691-F24A35A25173}"/>
                </a:ext>
              </a:extLst>
            </p:cNvPr>
            <p:cNvSpPr/>
            <p:nvPr/>
          </p:nvSpPr>
          <p:spPr>
            <a:xfrm>
              <a:off x="2267744"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288033 w 2687835"/>
                <a:gd name="connsiteY5" fmla="*/ 288033 h 576065"/>
                <a:gd name="connsiteX6" fmla="*/ 0 w 2687835"/>
                <a:gd name="connsiteY6"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35" h="576065">
                  <a:moveTo>
                    <a:pt x="0" y="0"/>
                  </a:moveTo>
                  <a:lnTo>
                    <a:pt x="2399803" y="0"/>
                  </a:lnTo>
                  <a:lnTo>
                    <a:pt x="2687835" y="288033"/>
                  </a:lnTo>
                  <a:lnTo>
                    <a:pt x="2399803" y="576065"/>
                  </a:lnTo>
                  <a:lnTo>
                    <a:pt x="0" y="576065"/>
                  </a:lnTo>
                  <a:lnTo>
                    <a:pt x="288033" y="288033"/>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2041" tIns="42672" rIns="309368"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Patrons search index via Primo/Summon</a:t>
              </a:r>
            </a:p>
          </p:txBody>
        </p:sp>
        <p:sp>
          <p:nvSpPr>
            <p:cNvPr id="8" name="Freeform: Shape 7">
              <a:extLst>
                <a:ext uri="{FF2B5EF4-FFF2-40B4-BE49-F238E27FC236}">
                  <a16:creationId xmlns:a16="http://schemas.microsoft.com/office/drawing/2014/main" id="{D0CA4F07-1E44-4443-9DC8-2FBDDC5C0159}"/>
                </a:ext>
              </a:extLst>
            </p:cNvPr>
            <p:cNvSpPr/>
            <p:nvPr/>
          </p:nvSpPr>
          <p:spPr>
            <a:xfrm>
              <a:off x="4572000" y="4534366"/>
              <a:ext cx="2419051"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288033 w 2687835"/>
                <a:gd name="connsiteY5" fmla="*/ 288033 h 576065"/>
                <a:gd name="connsiteX6" fmla="*/ 0 w 2687835"/>
                <a:gd name="connsiteY6"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35" h="576065">
                  <a:moveTo>
                    <a:pt x="0" y="0"/>
                  </a:moveTo>
                  <a:lnTo>
                    <a:pt x="2399803" y="0"/>
                  </a:lnTo>
                  <a:lnTo>
                    <a:pt x="2687835" y="288033"/>
                  </a:lnTo>
                  <a:lnTo>
                    <a:pt x="2399803" y="576065"/>
                  </a:lnTo>
                  <a:lnTo>
                    <a:pt x="0" y="576065"/>
                  </a:lnTo>
                  <a:lnTo>
                    <a:pt x="288033" y="288033"/>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2041" tIns="42672" rIns="309368" bIns="42672" numCol="1" spcCol="1270" anchor="ctr" anchorCtr="0">
              <a:noAutofit/>
            </a:bodyPr>
            <a:lstStyle/>
            <a:p>
              <a:pPr marL="0" lvl="0" indent="0" defTabSz="711200">
                <a:lnSpc>
                  <a:spcPct val="90000"/>
                </a:lnSpc>
                <a:spcBef>
                  <a:spcPct val="0"/>
                </a:spcBef>
                <a:spcAft>
                  <a:spcPct val="35000"/>
                </a:spcAft>
                <a:buNone/>
              </a:pPr>
              <a:r>
                <a:rPr lang="en-US" b="1" kern="1200" dirty="0">
                  <a:solidFill>
                    <a:schemeClr val="tx1"/>
                  </a:solidFill>
                </a:rPr>
                <a:t>Receive results</a:t>
              </a:r>
            </a:p>
          </p:txBody>
        </p:sp>
        <p:sp>
          <p:nvSpPr>
            <p:cNvPr id="9" name="Freeform: Shape 8">
              <a:extLst>
                <a:ext uri="{FF2B5EF4-FFF2-40B4-BE49-F238E27FC236}">
                  <a16:creationId xmlns:a16="http://schemas.microsoft.com/office/drawing/2014/main" id="{24A6AE34-F0D2-44A0-801C-5DF8F8A56E71}"/>
                </a:ext>
              </a:extLst>
            </p:cNvPr>
            <p:cNvSpPr/>
            <p:nvPr/>
          </p:nvSpPr>
          <p:spPr>
            <a:xfrm>
              <a:off x="6453485" y="4534366"/>
              <a:ext cx="2687835" cy="576065"/>
            </a:xfrm>
            <a:custGeom>
              <a:avLst/>
              <a:gdLst>
                <a:gd name="connsiteX0" fmla="*/ 0 w 2687835"/>
                <a:gd name="connsiteY0" fmla="*/ 0 h 576065"/>
                <a:gd name="connsiteX1" fmla="*/ 2399803 w 2687835"/>
                <a:gd name="connsiteY1" fmla="*/ 0 h 576065"/>
                <a:gd name="connsiteX2" fmla="*/ 2687835 w 2687835"/>
                <a:gd name="connsiteY2" fmla="*/ 288033 h 576065"/>
                <a:gd name="connsiteX3" fmla="*/ 2399803 w 2687835"/>
                <a:gd name="connsiteY3" fmla="*/ 576065 h 576065"/>
                <a:gd name="connsiteX4" fmla="*/ 0 w 2687835"/>
                <a:gd name="connsiteY4" fmla="*/ 576065 h 576065"/>
                <a:gd name="connsiteX5" fmla="*/ 288033 w 2687835"/>
                <a:gd name="connsiteY5" fmla="*/ 288033 h 576065"/>
                <a:gd name="connsiteX6" fmla="*/ 0 w 2687835"/>
                <a:gd name="connsiteY6" fmla="*/ 0 h 5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35" h="576065">
                  <a:moveTo>
                    <a:pt x="0" y="0"/>
                  </a:moveTo>
                  <a:lnTo>
                    <a:pt x="2399803" y="0"/>
                  </a:lnTo>
                  <a:lnTo>
                    <a:pt x="2687835" y="288033"/>
                  </a:lnTo>
                  <a:lnTo>
                    <a:pt x="2399803" y="576065"/>
                  </a:lnTo>
                  <a:lnTo>
                    <a:pt x="0" y="576065"/>
                  </a:lnTo>
                  <a:lnTo>
                    <a:pt x="288033" y="288033"/>
                  </a:lnTo>
                  <a:lnTo>
                    <a:pt x="0" y="0"/>
                  </a:lnTo>
                  <a:close/>
                </a:path>
              </a:pathLst>
            </a:custGeom>
            <a:solidFill>
              <a:schemeClr val="bg1"/>
            </a:solidFill>
            <a:ln w="22225">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2041" tIns="42672" rIns="309368" bIns="42672" numCol="1" spcCol="1270" anchor="ctr" anchorCtr="0">
              <a:noAutofit/>
            </a:bodyPr>
            <a:lstStyle/>
            <a:p>
              <a:pPr marL="0" lvl="0" indent="0" algn="ctr" defTabSz="711200">
                <a:lnSpc>
                  <a:spcPct val="90000"/>
                </a:lnSpc>
                <a:spcBef>
                  <a:spcPct val="0"/>
                </a:spcBef>
                <a:spcAft>
                  <a:spcPct val="35000"/>
                </a:spcAft>
                <a:buNone/>
              </a:pPr>
              <a:r>
                <a:rPr lang="en-US" b="1" kern="1200" dirty="0">
                  <a:solidFill>
                    <a:schemeClr val="tx1"/>
                  </a:solidFill>
                </a:rPr>
                <a:t>Access full text via links</a:t>
              </a:r>
            </a:p>
          </p:txBody>
        </p:sp>
      </p:grpSp>
    </p:spTree>
    <p:custDataLst>
      <p:tags r:id="rId1"/>
    </p:custDataLst>
    <p:extLst>
      <p:ext uri="{BB962C8B-B14F-4D97-AF65-F5344CB8AC3E}">
        <p14:creationId xmlns:p14="http://schemas.microsoft.com/office/powerpoint/2010/main" val="38373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66"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Demonstration</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lstStyle/>
          <a:p>
            <a:r>
              <a:rPr lang="en-US" dirty="0"/>
              <a:t>How patrons search</a:t>
            </a:r>
            <a:endParaRPr lang="en-US" sz="2000" dirty="0"/>
          </a:p>
          <a:p>
            <a:r>
              <a:rPr lang="en-US" dirty="0"/>
              <a:t>Filtered results = what’s active in Alma</a:t>
            </a:r>
          </a:p>
          <a:p>
            <a:r>
              <a:rPr lang="en-US" dirty="0"/>
              <a:t>Expanded results = include all CDI citations that are active for search</a:t>
            </a:r>
            <a:endParaRPr lang="en-US" sz="2800" dirty="0"/>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55560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37BD5B-DF74-47BD-AF9B-5A49E7A1021E}"/>
              </a:ext>
            </a:extLst>
          </p:cNvPr>
          <p:cNvSpPr>
            <a:spLocks noGrp="1"/>
          </p:cNvSpPr>
          <p:nvPr>
            <p:ph idx="1"/>
          </p:nvPr>
        </p:nvSpPr>
        <p:spPr>
          <a:xfrm>
            <a:off x="4139952" y="1059581"/>
            <a:ext cx="4824536" cy="3547679"/>
          </a:xfrm>
        </p:spPr>
        <p:txBody>
          <a:bodyPr>
            <a:normAutofit/>
          </a:bodyPr>
          <a:lstStyle/>
          <a:p>
            <a:r>
              <a:rPr lang="en-US" sz="2200" dirty="0"/>
              <a:t>E-Resources in Alma and CDI</a:t>
            </a:r>
            <a:endParaRPr lang="en-US" sz="2200" b="1" dirty="0"/>
          </a:p>
          <a:p>
            <a:r>
              <a:rPr lang="en-US" sz="2200" b="1" dirty="0"/>
              <a:t>Activation and Maintenance</a:t>
            </a:r>
          </a:p>
          <a:p>
            <a:r>
              <a:rPr lang="en-US" sz="2200" dirty="0"/>
              <a:t>My Electronic Resources by Provider</a:t>
            </a:r>
          </a:p>
          <a:p>
            <a:r>
              <a:rPr lang="en-US" sz="2200" dirty="0"/>
              <a:t>After Migration </a:t>
            </a:r>
          </a:p>
          <a:p>
            <a:r>
              <a:rPr lang="en-US" sz="2200" dirty="0"/>
              <a:t>Troubleshooting</a:t>
            </a:r>
          </a:p>
        </p:txBody>
      </p:sp>
    </p:spTree>
    <p:custDataLst>
      <p:tags r:id="rId1"/>
    </p:custDataLst>
    <p:extLst>
      <p:ext uri="{BB962C8B-B14F-4D97-AF65-F5344CB8AC3E}">
        <p14:creationId xmlns:p14="http://schemas.microsoft.com/office/powerpoint/2010/main" val="8482496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IGELU_2016_16X9 (1)" val="liXXmBm5"/>
  <p:tag name="ARTICULATE_PROJECT_OPEN" val="0"/>
  <p:tag name="ARTICULATE_SLIDE_COUNT" val="4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themeOverride>
</file>

<file path=ppt/theme/themeOverride2.xml><?xml version="1.0" encoding="utf-8"?>
<a:themeOverride xmlns:a="http://schemas.openxmlformats.org/drawingml/2006/main">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CDAAF55EEE9D40AE68D90779F2CD7E" ma:contentTypeVersion="6" ma:contentTypeDescription="Create a new document." ma:contentTypeScope="" ma:versionID="236d7e5392fbcebdb448ad81d399188f">
  <xsd:schema xmlns:xsd="http://www.w3.org/2001/XMLSchema" xmlns:xs="http://www.w3.org/2001/XMLSchema" xmlns:p="http://schemas.microsoft.com/office/2006/metadata/properties" xmlns:ns2="dc1b0380-2611-441e-bfb5-287c7ccdcc5d" xmlns:ns3="32b7f7ca-4d75-44cf-aa89-369ef3eb202e" targetNamespace="http://schemas.microsoft.com/office/2006/metadata/properties" ma:root="true" ma:fieldsID="91efe2493b2318bf21737217b78301c1" ns2:_="" ns3:_="">
    <xsd:import namespace="dc1b0380-2611-441e-bfb5-287c7ccdcc5d"/>
    <xsd:import namespace="32b7f7ca-4d75-44cf-aa89-369ef3eb20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b0380-2611-441e-bfb5-287c7ccdc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b7f7ca-4d75-44cf-aa89-369ef3eb20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8C4C4A-8BAC-4632-9BE0-05C29C866142}"/>
</file>

<file path=customXml/itemProps2.xml><?xml version="1.0" encoding="utf-8"?>
<ds:datastoreItem xmlns:ds="http://schemas.openxmlformats.org/officeDocument/2006/customXml" ds:itemID="{D78AD68E-5422-4F51-9351-289F327E7781}"/>
</file>

<file path=customXml/itemProps3.xml><?xml version="1.0" encoding="utf-8"?>
<ds:datastoreItem xmlns:ds="http://schemas.openxmlformats.org/officeDocument/2006/customXml" ds:itemID="{768EBBB3-76DD-48E6-9C82-805D31FAD131}"/>
</file>

<file path=docProps/app.xml><?xml version="1.0" encoding="utf-8"?>
<Properties xmlns="http://schemas.openxmlformats.org/officeDocument/2006/extended-properties" xmlns:vt="http://schemas.openxmlformats.org/officeDocument/2006/docPropsVTypes">
  <Template/>
  <TotalTime>0</TotalTime>
  <Words>3264</Words>
  <Application>Microsoft Office PowerPoint</Application>
  <PresentationFormat>On-screen Show (16:9)</PresentationFormat>
  <Paragraphs>347</Paragraphs>
  <Slides>40</Slides>
  <Notes>39</Notes>
  <HiddenSlides>5</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IGeLU_2016_16X9 (1)</vt:lpstr>
      <vt:lpstr>E-Resource Management</vt:lpstr>
      <vt:lpstr>PowerPoint Presentation</vt:lpstr>
      <vt:lpstr>CDI and Alma in your Discovery System</vt:lpstr>
      <vt:lpstr>How does this all work?</vt:lpstr>
      <vt:lpstr>PowerPoint Presentation</vt:lpstr>
      <vt:lpstr>PowerPoint Presentation</vt:lpstr>
      <vt:lpstr>PowerPoint Presentation</vt:lpstr>
      <vt:lpstr>Demonstration</vt:lpstr>
      <vt:lpstr>PowerPoint Presentation</vt:lpstr>
      <vt:lpstr>     Activating and Maintaining E-Resources</vt:lpstr>
      <vt:lpstr>Activating Resources from the Community Zone</vt:lpstr>
      <vt:lpstr>PowerPoint Presentation</vt:lpstr>
      <vt:lpstr>PowerPoint Presentation</vt:lpstr>
      <vt:lpstr>Adding Local E-Resources</vt:lpstr>
      <vt:lpstr>Linking Local E-Resources to the Community Zone</vt:lpstr>
      <vt:lpstr>Deleting and Deactivating E-Resources</vt:lpstr>
      <vt:lpstr>User roles</vt:lpstr>
      <vt:lpstr>Activating and Maintaining E-Resources (DEMO)</vt:lpstr>
      <vt:lpstr>Community Zone Contributions</vt:lpstr>
      <vt:lpstr>Community Zone Updates</vt:lpstr>
      <vt:lpstr>Community Zone Updates Task List Workflow (DEMO)</vt:lpstr>
      <vt:lpstr>PowerPoint Presentation</vt:lpstr>
      <vt:lpstr>My Electronic Resources by Provider Tool</vt:lpstr>
      <vt:lpstr>My Electronic Resources by Provider Tool (DEMO)</vt:lpstr>
      <vt:lpstr>PowerPoint Presentation</vt:lpstr>
      <vt:lpstr>What happened during the migration process?</vt:lpstr>
      <vt:lpstr>Post-migration Clean-up tasks (DEMO)</vt:lpstr>
      <vt:lpstr>PowerPoint Presentation</vt:lpstr>
      <vt:lpstr>Why am I seeing duplicate active portfolios in Alma?</vt:lpstr>
      <vt:lpstr>Why can’t I find the article I’m looking for?</vt:lpstr>
      <vt:lpstr>Expanded search includes the article, but it’s ‘No Online Access’</vt:lpstr>
      <vt:lpstr>Activate the collection/portfolio, confirm the coverage dates</vt:lpstr>
      <vt:lpstr>Expanded search doesn’t includes the article either</vt:lpstr>
      <vt:lpstr>When I click on the full text link, I’m getting prompted to log in</vt:lpstr>
      <vt:lpstr>In Alma: check the proxy</vt:lpstr>
      <vt:lpstr>In Alma: check the linking parameters</vt:lpstr>
      <vt:lpstr>It’s active in CDI and Alma, why can’t I see it yet in the discovery system?</vt:lpstr>
      <vt:lpstr>The EasyActive Collections List in the Knowledge Center</vt:lpstr>
      <vt:lpstr>Next Steps and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2020-06-09T14:54:22Z</dcterms:created>
  <dcterms:modified xsi:type="dcterms:W3CDTF">2020-07-09T18:45:54Z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36C3B650-E988-4C53-8F31-726F3C2DE1EF</vt:lpwstr>
  </property>
  <property fmtid="{D5CDD505-2E9C-101B-9397-08002B2CF9AE}" pid="3" name="ArticulatePath">
    <vt:lpwstr>KAP_EResources_Presentation</vt:lpwstr>
  </property>
  <property fmtid="{D5CDD505-2E9C-101B-9397-08002B2CF9AE}" pid="4" name="ContentTypeId">
    <vt:lpwstr>0x010100E0CDAAF55EEE9D40AE68D90779F2CD7E</vt:lpwstr>
  </property>
</Properties>
</file>