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7" r:id="rId1"/>
    <p:sldMasterId id="2147483724" r:id="rId2"/>
  </p:sldMasterIdLst>
  <p:notesMasterIdLst>
    <p:notesMasterId r:id="rId57"/>
  </p:notesMasterIdLst>
  <p:handoutMasterIdLst>
    <p:handoutMasterId r:id="rId58"/>
  </p:handoutMasterIdLst>
  <p:sldIdLst>
    <p:sldId id="471" r:id="rId3"/>
    <p:sldId id="490" r:id="rId4"/>
    <p:sldId id="503" r:id="rId5"/>
    <p:sldId id="502" r:id="rId6"/>
    <p:sldId id="505" r:id="rId7"/>
    <p:sldId id="506" r:id="rId8"/>
    <p:sldId id="507" r:id="rId9"/>
    <p:sldId id="508" r:id="rId10"/>
    <p:sldId id="509" r:id="rId11"/>
    <p:sldId id="510" r:id="rId12"/>
    <p:sldId id="511" r:id="rId13"/>
    <p:sldId id="512" r:id="rId14"/>
    <p:sldId id="513" r:id="rId15"/>
    <p:sldId id="514" r:id="rId16"/>
    <p:sldId id="515" r:id="rId17"/>
    <p:sldId id="516" r:id="rId18"/>
    <p:sldId id="520" r:id="rId19"/>
    <p:sldId id="517" r:id="rId20"/>
    <p:sldId id="518" r:id="rId21"/>
    <p:sldId id="519" r:id="rId22"/>
    <p:sldId id="521" r:id="rId23"/>
    <p:sldId id="522" r:id="rId24"/>
    <p:sldId id="523" r:id="rId25"/>
    <p:sldId id="524" r:id="rId26"/>
    <p:sldId id="525" r:id="rId27"/>
    <p:sldId id="526" r:id="rId28"/>
    <p:sldId id="527" r:id="rId29"/>
    <p:sldId id="528" r:id="rId30"/>
    <p:sldId id="529" r:id="rId31"/>
    <p:sldId id="530" r:id="rId32"/>
    <p:sldId id="531" r:id="rId33"/>
    <p:sldId id="554" r:id="rId34"/>
    <p:sldId id="532" r:id="rId35"/>
    <p:sldId id="533" r:id="rId36"/>
    <p:sldId id="534" r:id="rId37"/>
    <p:sldId id="535" r:id="rId38"/>
    <p:sldId id="536" r:id="rId39"/>
    <p:sldId id="537" r:id="rId40"/>
    <p:sldId id="538" r:id="rId41"/>
    <p:sldId id="539" r:id="rId42"/>
    <p:sldId id="540" r:id="rId43"/>
    <p:sldId id="541" r:id="rId44"/>
    <p:sldId id="542" r:id="rId45"/>
    <p:sldId id="543" r:id="rId46"/>
    <p:sldId id="544" r:id="rId47"/>
    <p:sldId id="545" r:id="rId48"/>
    <p:sldId id="546" r:id="rId49"/>
    <p:sldId id="547" r:id="rId50"/>
    <p:sldId id="548" r:id="rId51"/>
    <p:sldId id="549" r:id="rId52"/>
    <p:sldId id="550" r:id="rId53"/>
    <p:sldId id="551" r:id="rId54"/>
    <p:sldId id="552" r:id="rId55"/>
    <p:sldId id="553" r:id="rId56"/>
  </p:sldIdLst>
  <p:sldSz cx="12192000" cy="6858000"/>
  <p:notesSz cx="6858000" cy="9144000"/>
  <p:embeddedFontLst>
    <p:embeddedFont>
      <p:font typeface="Noto Sans" panose="020B0502040504020204" pitchFamily="34" charset="0"/>
      <p:regular r:id="rId59"/>
      <p:bold r:id="rId60"/>
      <p:italic r:id="rId61"/>
      <p:boldItalic r:id="rId62"/>
    </p:embeddedFont>
    <p:embeddedFont>
      <p:font typeface="Noto Sans Bold" panose="020B0502040504020204" pitchFamily="34" charset="0"/>
      <p:bold r:id="rId63"/>
      <p:italic r:id="rId64"/>
      <p:boldItalic r:id="rId65"/>
    </p:embeddedFont>
    <p:embeddedFont>
      <p:font typeface="Noto Sans Light" panose="020B0502040504020204" pitchFamily="34" charset="0"/>
      <p:regular r:id="rId66"/>
      <p:italic r:id="rId67"/>
    </p:embeddedFont>
    <p:embeddedFont>
      <p:font typeface="Noto Sans Medium" panose="020B0502040504020204" pitchFamily="34" charset="0"/>
      <p:regular r:id="rId68"/>
      <p:italic r:id="rId69"/>
    </p:embeddedFont>
    <p:embeddedFont>
      <p:font typeface="Noto Sans SemiBold" panose="020B0502040504020204" pitchFamily="34" charset="0"/>
      <p:regular r:id="rId70"/>
      <p:bold r:id="rId71"/>
      <p:italic r:id="rId72"/>
      <p:boldItalic r:id="rId73"/>
    </p:embeddedFont>
    <p:embeddedFont>
      <p:font typeface="Poppins" pitchFamily="2" charset="77"/>
      <p:regular r:id="rId74"/>
      <p:bold r:id="rId75"/>
      <p:italic r:id="rId76"/>
      <p:boldItalic r:id="rId77"/>
    </p:embeddedFont>
    <p:embeddedFont>
      <p:font typeface="Poppins SemiBold" pitchFamily="2" charset="77"/>
      <p:regular r:id="rId78"/>
      <p:bold r:id="rId79"/>
      <p:italic r:id="rId80"/>
      <p:boldItalic r:id="rId8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a:srgbClr val="86BD42"/>
    <a:srgbClr val="FFFFFF"/>
    <a:srgbClr val="194122"/>
    <a:srgbClr val="DAEBD0"/>
    <a:srgbClr val="2E2020"/>
    <a:srgbClr val="000000"/>
    <a:srgbClr val="24191A"/>
    <a:srgbClr val="C0B1B5"/>
    <a:srgbClr val="FFE3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13" autoAdjust="0"/>
    <p:restoredTop sz="78027"/>
  </p:normalViewPr>
  <p:slideViewPr>
    <p:cSldViewPr snapToGrid="0">
      <p:cViewPr varScale="1">
        <p:scale>
          <a:sx n="111" d="100"/>
          <a:sy n="111" d="100"/>
        </p:scale>
        <p:origin x="2272" y="2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11" d="100"/>
          <a:sy n="111" d="100"/>
        </p:scale>
        <p:origin x="510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handoutMaster" Target="handoutMasters/handoutMaster1.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8.fntdata"/><Relationship Id="rId7" Type="http://schemas.openxmlformats.org/officeDocument/2006/relationships/slide" Target="slides/slide5.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8.fntdata"/><Relationship Id="rId61" Type="http://schemas.openxmlformats.org/officeDocument/2006/relationships/font" Target="fonts/font3.fntdata"/><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34701F-C715-4275-B0A9-1FA6161A74A5}" type="doc">
      <dgm:prSet loTypeId="urn:microsoft.com/office/officeart/2005/8/layout/gear1" loCatId="process" qsTypeId="urn:microsoft.com/office/officeart/2005/8/quickstyle/simple1" qsCatId="simple" csTypeId="urn:microsoft.com/office/officeart/2005/8/colors/colorful2" csCatId="colorful" phldr="1"/>
      <dgm:spPr/>
    </dgm:pt>
    <dgm:pt modelId="{9081FAE5-63F0-4A30-84D6-970B21D4007F}">
      <dgm:prSet phldrT="[Text]"/>
      <dgm:spPr>
        <a:solidFill>
          <a:schemeClr val="accent1"/>
        </a:solidFill>
        <a:ln>
          <a:noFill/>
        </a:ln>
      </dgm:spPr>
      <dgm:t>
        <a:bodyPr/>
        <a:lstStyle/>
        <a:p>
          <a:r>
            <a:rPr lang="en-US" b="0" i="0" dirty="0">
              <a:solidFill>
                <a:schemeClr val="tx2"/>
              </a:solidFill>
              <a:latin typeface="Noto Sans Medium" panose="020B0502040504020204" pitchFamily="34" charset="0"/>
              <a:ea typeface="Noto Sans Medium" panose="020B0502040504020204" pitchFamily="34" charset="0"/>
              <a:cs typeface="Noto Sans Medium" panose="020B0502040504020204" pitchFamily="34" charset="0"/>
            </a:rPr>
            <a:t>Protein</a:t>
          </a:r>
        </a:p>
      </dgm:t>
    </dgm:pt>
    <dgm:pt modelId="{21F18B11-26EA-46F0-8217-0401515805B7}" type="parTrans" cxnId="{AAFAFDA0-30C7-47FE-8E09-C4D7E6A38E50}">
      <dgm:prSet/>
      <dgm:spPr/>
      <dgm:t>
        <a:bodyPr/>
        <a:lstStyle/>
        <a:p>
          <a:endParaRPr lang="en-US" b="1"/>
        </a:p>
      </dgm:t>
    </dgm:pt>
    <dgm:pt modelId="{70489C90-C548-4114-8633-7DF45D69DBA3}" type="sibTrans" cxnId="{AAFAFDA0-30C7-47FE-8E09-C4D7E6A38E50}">
      <dgm:prSet/>
      <dgm:spPr>
        <a:solidFill>
          <a:schemeClr val="accent1"/>
        </a:solidFill>
      </dgm:spPr>
      <dgm:t>
        <a:bodyPr/>
        <a:lstStyle/>
        <a:p>
          <a:endParaRPr lang="en-US" b="1" dirty="0"/>
        </a:p>
      </dgm:t>
    </dgm:pt>
    <dgm:pt modelId="{DD8D3AD5-8502-4597-864D-6F8BD09F3FA2}">
      <dgm:prSet phldrT="[Text]"/>
      <dgm:spPr>
        <a:solidFill>
          <a:schemeClr val="accent2"/>
        </a:solidFill>
        <a:ln>
          <a:noFill/>
        </a:ln>
      </dgm:spPr>
      <dgm:t>
        <a:bodyPr/>
        <a:lstStyle/>
        <a:p>
          <a:r>
            <a:rPr lang="en-US" b="0" i="0" dirty="0">
              <a:solidFill>
                <a:schemeClr val="accent1"/>
              </a:solidFill>
              <a:latin typeface="Noto Sans Medium" panose="020B0502040504020204" pitchFamily="34" charset="0"/>
              <a:ea typeface="Noto Sans Medium" panose="020B0502040504020204" pitchFamily="34" charset="0"/>
              <a:cs typeface="Noto Sans Medium" panose="020B0502040504020204" pitchFamily="34" charset="0"/>
            </a:rPr>
            <a:t>Carbs</a:t>
          </a:r>
        </a:p>
      </dgm:t>
    </dgm:pt>
    <dgm:pt modelId="{227EC55E-7393-4A96-A049-C4A251886992}" type="parTrans" cxnId="{D30EC100-4DF2-4CDA-A226-233702DE98C2}">
      <dgm:prSet/>
      <dgm:spPr/>
      <dgm:t>
        <a:bodyPr/>
        <a:lstStyle/>
        <a:p>
          <a:endParaRPr lang="en-US" b="1"/>
        </a:p>
      </dgm:t>
    </dgm:pt>
    <dgm:pt modelId="{9C2D572E-C5AC-445B-8E87-030CDFB781A8}" type="sibTrans" cxnId="{D30EC100-4DF2-4CDA-A226-233702DE98C2}">
      <dgm:prSet/>
      <dgm:spPr/>
      <dgm:t>
        <a:bodyPr/>
        <a:lstStyle/>
        <a:p>
          <a:endParaRPr lang="en-US" b="1" dirty="0"/>
        </a:p>
      </dgm:t>
    </dgm:pt>
    <dgm:pt modelId="{85EA0E1B-1F19-4662-B305-9099DEDA226D}">
      <dgm:prSet phldrT="[Text]"/>
      <dgm:spPr>
        <a:solidFill>
          <a:schemeClr val="accent3">
            <a:lumMod val="90000"/>
          </a:schemeClr>
        </a:solidFill>
        <a:ln>
          <a:noFill/>
        </a:ln>
      </dgm:spPr>
      <dgm:t>
        <a:bodyPr/>
        <a:lstStyle/>
        <a:p>
          <a:r>
            <a:rPr lang="en-US" b="0" i="0" dirty="0">
              <a:solidFill>
                <a:schemeClr val="accent1"/>
              </a:solidFill>
              <a:latin typeface="Noto Sans Medium" panose="020B0502040504020204" pitchFamily="34" charset="0"/>
              <a:ea typeface="Noto Sans Medium" panose="020B0502040504020204" pitchFamily="34" charset="0"/>
              <a:cs typeface="Noto Sans Medium" panose="020B0502040504020204" pitchFamily="34" charset="0"/>
            </a:rPr>
            <a:t>Fat</a:t>
          </a:r>
        </a:p>
      </dgm:t>
    </dgm:pt>
    <dgm:pt modelId="{CB870514-DFB6-4994-887B-2F0F47724450}" type="parTrans" cxnId="{83EADC4C-ACC0-4362-9ECD-08EC96FCD085}">
      <dgm:prSet/>
      <dgm:spPr/>
      <dgm:t>
        <a:bodyPr/>
        <a:lstStyle/>
        <a:p>
          <a:endParaRPr lang="en-US" b="1"/>
        </a:p>
      </dgm:t>
    </dgm:pt>
    <dgm:pt modelId="{F665BC5D-2C9A-4127-BC97-A35CBEAD14DD}" type="sibTrans" cxnId="{83EADC4C-ACC0-4362-9ECD-08EC96FCD085}">
      <dgm:prSet/>
      <dgm:spPr/>
      <dgm:t>
        <a:bodyPr/>
        <a:lstStyle/>
        <a:p>
          <a:endParaRPr lang="en-US" b="1" dirty="0"/>
        </a:p>
      </dgm:t>
    </dgm:pt>
    <dgm:pt modelId="{41EB1EB1-7707-4D31-8F30-7A0E1BC8B035}" type="pres">
      <dgm:prSet presAssocID="{0234701F-C715-4275-B0A9-1FA6161A74A5}" presName="composite" presStyleCnt="0">
        <dgm:presLayoutVars>
          <dgm:chMax val="3"/>
          <dgm:animLvl val="lvl"/>
          <dgm:resizeHandles val="exact"/>
        </dgm:presLayoutVars>
      </dgm:prSet>
      <dgm:spPr/>
    </dgm:pt>
    <dgm:pt modelId="{D0ADFB48-0C30-4F07-9DA6-43A8ABB6ACC2}" type="pres">
      <dgm:prSet presAssocID="{9081FAE5-63F0-4A30-84D6-970B21D4007F}" presName="gear1" presStyleLbl="node1" presStyleIdx="0" presStyleCnt="3">
        <dgm:presLayoutVars>
          <dgm:chMax val="1"/>
          <dgm:bulletEnabled val="1"/>
        </dgm:presLayoutVars>
      </dgm:prSet>
      <dgm:spPr/>
    </dgm:pt>
    <dgm:pt modelId="{91BB94EA-F0C2-4F97-8E50-B3D64DF40D70}" type="pres">
      <dgm:prSet presAssocID="{9081FAE5-63F0-4A30-84D6-970B21D4007F}" presName="gear1srcNode" presStyleLbl="node1" presStyleIdx="0" presStyleCnt="3"/>
      <dgm:spPr/>
    </dgm:pt>
    <dgm:pt modelId="{F4F51C2F-7301-4894-9DAB-A7D47E5C747E}" type="pres">
      <dgm:prSet presAssocID="{9081FAE5-63F0-4A30-84D6-970B21D4007F}" presName="gear1dstNode" presStyleLbl="node1" presStyleIdx="0" presStyleCnt="3"/>
      <dgm:spPr/>
    </dgm:pt>
    <dgm:pt modelId="{836AA040-1662-468A-A21D-7F80EE84E49F}" type="pres">
      <dgm:prSet presAssocID="{DD8D3AD5-8502-4597-864D-6F8BD09F3FA2}" presName="gear2" presStyleLbl="node1" presStyleIdx="1" presStyleCnt="3">
        <dgm:presLayoutVars>
          <dgm:chMax val="1"/>
          <dgm:bulletEnabled val="1"/>
        </dgm:presLayoutVars>
      </dgm:prSet>
      <dgm:spPr/>
    </dgm:pt>
    <dgm:pt modelId="{89FF844F-EADB-4687-AA42-13734B60443F}" type="pres">
      <dgm:prSet presAssocID="{DD8D3AD5-8502-4597-864D-6F8BD09F3FA2}" presName="gear2srcNode" presStyleLbl="node1" presStyleIdx="1" presStyleCnt="3"/>
      <dgm:spPr/>
    </dgm:pt>
    <dgm:pt modelId="{D89E2518-F0B7-4274-AC2A-05AD2A52E247}" type="pres">
      <dgm:prSet presAssocID="{DD8D3AD5-8502-4597-864D-6F8BD09F3FA2}" presName="gear2dstNode" presStyleLbl="node1" presStyleIdx="1" presStyleCnt="3"/>
      <dgm:spPr/>
    </dgm:pt>
    <dgm:pt modelId="{E94E3E7F-5E94-43C6-AD9C-678F47808715}" type="pres">
      <dgm:prSet presAssocID="{85EA0E1B-1F19-4662-B305-9099DEDA226D}" presName="gear3" presStyleLbl="node1" presStyleIdx="2" presStyleCnt="3"/>
      <dgm:spPr/>
    </dgm:pt>
    <dgm:pt modelId="{1523647B-A81B-49F9-A671-FB4AAC70CA6C}" type="pres">
      <dgm:prSet presAssocID="{85EA0E1B-1F19-4662-B305-9099DEDA226D}" presName="gear3tx" presStyleLbl="node1" presStyleIdx="2" presStyleCnt="3">
        <dgm:presLayoutVars>
          <dgm:chMax val="1"/>
          <dgm:bulletEnabled val="1"/>
        </dgm:presLayoutVars>
      </dgm:prSet>
      <dgm:spPr/>
    </dgm:pt>
    <dgm:pt modelId="{A6EABE88-9AEA-4A36-8657-E7B6C357E0EF}" type="pres">
      <dgm:prSet presAssocID="{85EA0E1B-1F19-4662-B305-9099DEDA226D}" presName="gear3srcNode" presStyleLbl="node1" presStyleIdx="2" presStyleCnt="3"/>
      <dgm:spPr/>
    </dgm:pt>
    <dgm:pt modelId="{079E7B12-ADD7-4DBD-8103-6D269DB4D161}" type="pres">
      <dgm:prSet presAssocID="{85EA0E1B-1F19-4662-B305-9099DEDA226D}" presName="gear3dstNode" presStyleLbl="node1" presStyleIdx="2" presStyleCnt="3"/>
      <dgm:spPr/>
    </dgm:pt>
    <dgm:pt modelId="{B112B97D-BE82-4F76-BC30-424CE9500E6E}" type="pres">
      <dgm:prSet presAssocID="{70489C90-C548-4114-8633-7DF45D69DBA3}" presName="connector1" presStyleLbl="sibTrans2D1" presStyleIdx="0" presStyleCnt="3"/>
      <dgm:spPr/>
    </dgm:pt>
    <dgm:pt modelId="{FA32756E-DAC1-429D-9FCC-57EA7F75A16B}" type="pres">
      <dgm:prSet presAssocID="{9C2D572E-C5AC-445B-8E87-030CDFB781A8}" presName="connector2" presStyleLbl="sibTrans2D1" presStyleIdx="1" presStyleCnt="3"/>
      <dgm:spPr/>
    </dgm:pt>
    <dgm:pt modelId="{D3109B9F-6C05-4758-88CD-B6F64AB3E330}" type="pres">
      <dgm:prSet presAssocID="{F665BC5D-2C9A-4127-BC97-A35CBEAD14DD}" presName="connector3" presStyleLbl="sibTrans2D1" presStyleIdx="2" presStyleCnt="3"/>
      <dgm:spPr/>
    </dgm:pt>
  </dgm:ptLst>
  <dgm:cxnLst>
    <dgm:cxn modelId="{D30EC100-4DF2-4CDA-A226-233702DE98C2}" srcId="{0234701F-C715-4275-B0A9-1FA6161A74A5}" destId="{DD8D3AD5-8502-4597-864D-6F8BD09F3FA2}" srcOrd="1" destOrd="0" parTransId="{227EC55E-7393-4A96-A049-C4A251886992}" sibTransId="{9C2D572E-C5AC-445B-8E87-030CDFB781A8}"/>
    <dgm:cxn modelId="{165B620E-1CA3-514C-B26A-C53E4C1F5E47}" type="presOf" srcId="{85EA0E1B-1F19-4662-B305-9099DEDA226D}" destId="{1523647B-A81B-49F9-A671-FB4AAC70CA6C}" srcOrd="1" destOrd="0" presId="urn:microsoft.com/office/officeart/2005/8/layout/gear1"/>
    <dgm:cxn modelId="{0BFCAA28-DB24-B447-B267-7E33731DF820}" type="presOf" srcId="{70489C90-C548-4114-8633-7DF45D69DBA3}" destId="{B112B97D-BE82-4F76-BC30-424CE9500E6E}" srcOrd="0" destOrd="0" presId="urn:microsoft.com/office/officeart/2005/8/layout/gear1"/>
    <dgm:cxn modelId="{B8FD2D30-28C0-DE41-8C2C-0AC35E69860D}" type="presOf" srcId="{0234701F-C715-4275-B0A9-1FA6161A74A5}" destId="{41EB1EB1-7707-4D31-8F30-7A0E1BC8B035}" srcOrd="0" destOrd="0" presId="urn:microsoft.com/office/officeart/2005/8/layout/gear1"/>
    <dgm:cxn modelId="{6D9AC936-C6EA-AE40-AB3E-A0DFD4EA96BA}" type="presOf" srcId="{DD8D3AD5-8502-4597-864D-6F8BD09F3FA2}" destId="{89FF844F-EADB-4687-AA42-13734B60443F}" srcOrd="1" destOrd="0" presId="urn:microsoft.com/office/officeart/2005/8/layout/gear1"/>
    <dgm:cxn modelId="{55F89242-9C35-5C4C-8EDB-A745D7BBFFE7}" type="presOf" srcId="{9C2D572E-C5AC-445B-8E87-030CDFB781A8}" destId="{FA32756E-DAC1-429D-9FCC-57EA7F75A16B}" srcOrd="0" destOrd="0" presId="urn:microsoft.com/office/officeart/2005/8/layout/gear1"/>
    <dgm:cxn modelId="{D1F4A746-BCE2-6249-B614-140350E2FC1C}" type="presOf" srcId="{9081FAE5-63F0-4A30-84D6-970B21D4007F}" destId="{91BB94EA-F0C2-4F97-8E50-B3D64DF40D70}" srcOrd="1" destOrd="0" presId="urn:microsoft.com/office/officeart/2005/8/layout/gear1"/>
    <dgm:cxn modelId="{6B80F64B-216D-2D40-9734-D822CC93473B}" type="presOf" srcId="{85EA0E1B-1F19-4662-B305-9099DEDA226D}" destId="{E94E3E7F-5E94-43C6-AD9C-678F47808715}" srcOrd="0" destOrd="0" presId="urn:microsoft.com/office/officeart/2005/8/layout/gear1"/>
    <dgm:cxn modelId="{83EADC4C-ACC0-4362-9ECD-08EC96FCD085}" srcId="{0234701F-C715-4275-B0A9-1FA6161A74A5}" destId="{85EA0E1B-1F19-4662-B305-9099DEDA226D}" srcOrd="2" destOrd="0" parTransId="{CB870514-DFB6-4994-887B-2F0F47724450}" sibTransId="{F665BC5D-2C9A-4127-BC97-A35CBEAD14DD}"/>
    <dgm:cxn modelId="{8EB07F6E-62FC-D04F-B483-F9F0C278E31F}" type="presOf" srcId="{DD8D3AD5-8502-4597-864D-6F8BD09F3FA2}" destId="{D89E2518-F0B7-4274-AC2A-05AD2A52E247}" srcOrd="2" destOrd="0" presId="urn:microsoft.com/office/officeart/2005/8/layout/gear1"/>
    <dgm:cxn modelId="{C1214D6F-0B84-8044-9FCA-13FEA97D4A00}" type="presOf" srcId="{85EA0E1B-1F19-4662-B305-9099DEDA226D}" destId="{079E7B12-ADD7-4DBD-8103-6D269DB4D161}" srcOrd="3" destOrd="0" presId="urn:microsoft.com/office/officeart/2005/8/layout/gear1"/>
    <dgm:cxn modelId="{1B3D0177-C62C-594E-9E54-01B1BB606C99}" type="presOf" srcId="{9081FAE5-63F0-4A30-84D6-970B21D4007F}" destId="{D0ADFB48-0C30-4F07-9DA6-43A8ABB6ACC2}" srcOrd="0" destOrd="0" presId="urn:microsoft.com/office/officeart/2005/8/layout/gear1"/>
    <dgm:cxn modelId="{F6CBDA87-5D0C-8942-8C4A-D677C09B117A}" type="presOf" srcId="{85EA0E1B-1F19-4662-B305-9099DEDA226D}" destId="{A6EABE88-9AEA-4A36-8657-E7B6C357E0EF}" srcOrd="2" destOrd="0" presId="urn:microsoft.com/office/officeart/2005/8/layout/gear1"/>
    <dgm:cxn modelId="{AAFAFDA0-30C7-47FE-8E09-C4D7E6A38E50}" srcId="{0234701F-C715-4275-B0A9-1FA6161A74A5}" destId="{9081FAE5-63F0-4A30-84D6-970B21D4007F}" srcOrd="0" destOrd="0" parTransId="{21F18B11-26EA-46F0-8217-0401515805B7}" sibTransId="{70489C90-C548-4114-8633-7DF45D69DBA3}"/>
    <dgm:cxn modelId="{150287D0-CDE5-5C44-808F-B99E7846469A}" type="presOf" srcId="{DD8D3AD5-8502-4597-864D-6F8BD09F3FA2}" destId="{836AA040-1662-468A-A21D-7F80EE84E49F}" srcOrd="0" destOrd="0" presId="urn:microsoft.com/office/officeart/2005/8/layout/gear1"/>
    <dgm:cxn modelId="{0E7F04DC-30C6-FC42-9CF6-D7C0372F0FF1}" type="presOf" srcId="{9081FAE5-63F0-4A30-84D6-970B21D4007F}" destId="{F4F51C2F-7301-4894-9DAB-A7D47E5C747E}" srcOrd="2" destOrd="0" presId="urn:microsoft.com/office/officeart/2005/8/layout/gear1"/>
    <dgm:cxn modelId="{8D279EE8-03E5-9042-94D3-092978EFE936}" type="presOf" srcId="{F665BC5D-2C9A-4127-BC97-A35CBEAD14DD}" destId="{D3109B9F-6C05-4758-88CD-B6F64AB3E330}" srcOrd="0" destOrd="0" presId="urn:microsoft.com/office/officeart/2005/8/layout/gear1"/>
    <dgm:cxn modelId="{D327856C-4808-BB45-81F4-1134CEC62324}" type="presParOf" srcId="{41EB1EB1-7707-4D31-8F30-7A0E1BC8B035}" destId="{D0ADFB48-0C30-4F07-9DA6-43A8ABB6ACC2}" srcOrd="0" destOrd="0" presId="urn:microsoft.com/office/officeart/2005/8/layout/gear1"/>
    <dgm:cxn modelId="{05524B3E-5482-784E-9042-4AB657F4803A}" type="presParOf" srcId="{41EB1EB1-7707-4D31-8F30-7A0E1BC8B035}" destId="{91BB94EA-F0C2-4F97-8E50-B3D64DF40D70}" srcOrd="1" destOrd="0" presId="urn:microsoft.com/office/officeart/2005/8/layout/gear1"/>
    <dgm:cxn modelId="{DA0223FD-2957-3546-8E1C-96F17EDC8871}" type="presParOf" srcId="{41EB1EB1-7707-4D31-8F30-7A0E1BC8B035}" destId="{F4F51C2F-7301-4894-9DAB-A7D47E5C747E}" srcOrd="2" destOrd="0" presId="urn:microsoft.com/office/officeart/2005/8/layout/gear1"/>
    <dgm:cxn modelId="{7B0815C0-C72F-1040-94C1-7089BB0604F0}" type="presParOf" srcId="{41EB1EB1-7707-4D31-8F30-7A0E1BC8B035}" destId="{836AA040-1662-468A-A21D-7F80EE84E49F}" srcOrd="3" destOrd="0" presId="urn:microsoft.com/office/officeart/2005/8/layout/gear1"/>
    <dgm:cxn modelId="{8FCF837E-69F1-0745-999A-6882EF552B3B}" type="presParOf" srcId="{41EB1EB1-7707-4D31-8F30-7A0E1BC8B035}" destId="{89FF844F-EADB-4687-AA42-13734B60443F}" srcOrd="4" destOrd="0" presId="urn:microsoft.com/office/officeart/2005/8/layout/gear1"/>
    <dgm:cxn modelId="{50B23E60-B1F4-C44F-8847-7D8F5B5CBAC9}" type="presParOf" srcId="{41EB1EB1-7707-4D31-8F30-7A0E1BC8B035}" destId="{D89E2518-F0B7-4274-AC2A-05AD2A52E247}" srcOrd="5" destOrd="0" presId="urn:microsoft.com/office/officeart/2005/8/layout/gear1"/>
    <dgm:cxn modelId="{73762FDE-300E-C94B-AFEC-F1F5BCAF2FDA}" type="presParOf" srcId="{41EB1EB1-7707-4D31-8F30-7A0E1BC8B035}" destId="{E94E3E7F-5E94-43C6-AD9C-678F47808715}" srcOrd="6" destOrd="0" presId="urn:microsoft.com/office/officeart/2005/8/layout/gear1"/>
    <dgm:cxn modelId="{6661DF30-ECE9-7544-A915-8EF480AC258C}" type="presParOf" srcId="{41EB1EB1-7707-4D31-8F30-7A0E1BC8B035}" destId="{1523647B-A81B-49F9-A671-FB4AAC70CA6C}" srcOrd="7" destOrd="0" presId="urn:microsoft.com/office/officeart/2005/8/layout/gear1"/>
    <dgm:cxn modelId="{A7B88682-3F06-974C-BF81-D3545F1A8221}" type="presParOf" srcId="{41EB1EB1-7707-4D31-8F30-7A0E1BC8B035}" destId="{A6EABE88-9AEA-4A36-8657-E7B6C357E0EF}" srcOrd="8" destOrd="0" presId="urn:microsoft.com/office/officeart/2005/8/layout/gear1"/>
    <dgm:cxn modelId="{27D79FBE-8495-FB46-8395-C0BA5D800812}" type="presParOf" srcId="{41EB1EB1-7707-4D31-8F30-7A0E1BC8B035}" destId="{079E7B12-ADD7-4DBD-8103-6D269DB4D161}" srcOrd="9" destOrd="0" presId="urn:microsoft.com/office/officeart/2005/8/layout/gear1"/>
    <dgm:cxn modelId="{1B3D0A14-962A-0940-A337-77C1E5BA5AA1}" type="presParOf" srcId="{41EB1EB1-7707-4D31-8F30-7A0E1BC8B035}" destId="{B112B97D-BE82-4F76-BC30-424CE9500E6E}" srcOrd="10" destOrd="0" presId="urn:microsoft.com/office/officeart/2005/8/layout/gear1"/>
    <dgm:cxn modelId="{921CCFB4-4B0E-3E46-8EAC-58A6C200041D}" type="presParOf" srcId="{41EB1EB1-7707-4D31-8F30-7A0E1BC8B035}" destId="{FA32756E-DAC1-429D-9FCC-57EA7F75A16B}" srcOrd="11" destOrd="0" presId="urn:microsoft.com/office/officeart/2005/8/layout/gear1"/>
    <dgm:cxn modelId="{2D074E26-08CD-3149-B33F-A5D195B353BA}" type="presParOf" srcId="{41EB1EB1-7707-4D31-8F30-7A0E1BC8B035}" destId="{D3109B9F-6C05-4758-88CD-B6F64AB3E330}"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DFB48-0C30-4F07-9DA6-43A8ABB6ACC2}">
      <dsp:nvSpPr>
        <dsp:cNvPr id="0" name=""/>
        <dsp:cNvSpPr/>
      </dsp:nvSpPr>
      <dsp:spPr>
        <a:xfrm>
          <a:off x="1585633" y="885213"/>
          <a:ext cx="1081927" cy="1081927"/>
        </a:xfrm>
        <a:prstGeom prst="gear9">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tx2"/>
              </a:solidFill>
              <a:latin typeface="Noto Sans Medium" panose="020B0502040504020204" pitchFamily="34" charset="0"/>
              <a:ea typeface="Noto Sans Medium" panose="020B0502040504020204" pitchFamily="34" charset="0"/>
              <a:cs typeface="Noto Sans Medium" panose="020B0502040504020204" pitchFamily="34" charset="0"/>
            </a:rPr>
            <a:t>Protein</a:t>
          </a:r>
        </a:p>
      </dsp:txBody>
      <dsp:txXfrm>
        <a:off x="1803148" y="1138649"/>
        <a:ext cx="646897" cy="556133"/>
      </dsp:txXfrm>
    </dsp:sp>
    <dsp:sp modelId="{836AA040-1662-468A-A21D-7F80EE84E49F}">
      <dsp:nvSpPr>
        <dsp:cNvPr id="0" name=""/>
        <dsp:cNvSpPr/>
      </dsp:nvSpPr>
      <dsp:spPr>
        <a:xfrm>
          <a:off x="956148" y="629484"/>
          <a:ext cx="786856" cy="786856"/>
        </a:xfrm>
        <a:prstGeom prst="gear6">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accent1"/>
              </a:solidFill>
              <a:latin typeface="Noto Sans Medium" panose="020B0502040504020204" pitchFamily="34" charset="0"/>
              <a:ea typeface="Noto Sans Medium" panose="020B0502040504020204" pitchFamily="34" charset="0"/>
              <a:cs typeface="Noto Sans Medium" panose="020B0502040504020204" pitchFamily="34" charset="0"/>
            </a:rPr>
            <a:t>Carbs</a:t>
          </a:r>
        </a:p>
      </dsp:txBody>
      <dsp:txXfrm>
        <a:off x="1154241" y="828775"/>
        <a:ext cx="390670" cy="388274"/>
      </dsp:txXfrm>
    </dsp:sp>
    <dsp:sp modelId="{E94E3E7F-5E94-43C6-AD9C-678F47808715}">
      <dsp:nvSpPr>
        <dsp:cNvPr id="0" name=""/>
        <dsp:cNvSpPr/>
      </dsp:nvSpPr>
      <dsp:spPr>
        <a:xfrm rot="20700000">
          <a:off x="1396868" y="86634"/>
          <a:ext cx="770958" cy="770958"/>
        </a:xfrm>
        <a:prstGeom prst="gear6">
          <a:avLst/>
        </a:prstGeom>
        <a:solidFill>
          <a:schemeClr val="accent3">
            <a:lumMod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accent1"/>
              </a:solidFill>
              <a:latin typeface="Noto Sans Medium" panose="020B0502040504020204" pitchFamily="34" charset="0"/>
              <a:ea typeface="Noto Sans Medium" panose="020B0502040504020204" pitchFamily="34" charset="0"/>
              <a:cs typeface="Noto Sans Medium" panose="020B0502040504020204" pitchFamily="34" charset="0"/>
            </a:rPr>
            <a:t>Fat</a:t>
          </a:r>
        </a:p>
      </dsp:txBody>
      <dsp:txXfrm rot="-20700000">
        <a:off x="1565962" y="255728"/>
        <a:ext cx="432770" cy="432770"/>
      </dsp:txXfrm>
    </dsp:sp>
    <dsp:sp modelId="{B112B97D-BE82-4F76-BC30-424CE9500E6E}">
      <dsp:nvSpPr>
        <dsp:cNvPr id="0" name=""/>
        <dsp:cNvSpPr/>
      </dsp:nvSpPr>
      <dsp:spPr>
        <a:xfrm>
          <a:off x="1480136" y="734215"/>
          <a:ext cx="1384866" cy="1384866"/>
        </a:xfrm>
        <a:prstGeom prst="circularArrow">
          <a:avLst>
            <a:gd name="adj1" fmla="val 4688"/>
            <a:gd name="adj2" fmla="val 299029"/>
            <a:gd name="adj3" fmla="val 2418503"/>
            <a:gd name="adj4" fmla="val 16090520"/>
            <a:gd name="adj5" fmla="val 5469"/>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FA32756E-DAC1-429D-9FCC-57EA7F75A16B}">
      <dsp:nvSpPr>
        <dsp:cNvPr id="0" name=""/>
        <dsp:cNvSpPr/>
      </dsp:nvSpPr>
      <dsp:spPr>
        <a:xfrm>
          <a:off x="816798" y="464941"/>
          <a:ext cx="1006192" cy="1006192"/>
        </a:xfrm>
        <a:prstGeom prst="leftCircularArrow">
          <a:avLst>
            <a:gd name="adj1" fmla="val 6452"/>
            <a:gd name="adj2" fmla="val 429999"/>
            <a:gd name="adj3" fmla="val 10489124"/>
            <a:gd name="adj4" fmla="val 14837806"/>
            <a:gd name="adj5" fmla="val 7527"/>
          </a:avLst>
        </a:prstGeom>
        <a:solidFill>
          <a:schemeClr val="accent2">
            <a:hueOff val="-515687"/>
            <a:satOff val="488"/>
            <a:lumOff val="1745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109B9F-6C05-4758-88CD-B6F64AB3E330}">
      <dsp:nvSpPr>
        <dsp:cNvPr id="0" name=""/>
        <dsp:cNvSpPr/>
      </dsp:nvSpPr>
      <dsp:spPr>
        <a:xfrm>
          <a:off x="1218537" y="-72676"/>
          <a:ext cx="1084877" cy="1084877"/>
        </a:xfrm>
        <a:prstGeom prst="circularArrow">
          <a:avLst>
            <a:gd name="adj1" fmla="val 5984"/>
            <a:gd name="adj2" fmla="val 394124"/>
            <a:gd name="adj3" fmla="val 13313824"/>
            <a:gd name="adj4" fmla="val 10508221"/>
            <a:gd name="adj5" fmla="val 6981"/>
          </a:avLst>
        </a:prstGeom>
        <a:solidFill>
          <a:schemeClr val="accent2">
            <a:hueOff val="-1031374"/>
            <a:satOff val="976"/>
            <a:lumOff val="3490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E98EE7-A413-76FA-B3C6-FDDAEFD409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FDFFEC0-85F5-058F-E533-BAEB689B43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1173DE-13B9-44A6-8208-330DFBC7A163}" type="datetimeFigureOut">
              <a:rPr lang="en-US" smtClean="0"/>
              <a:t>2/19/26</a:t>
            </a:fld>
            <a:endParaRPr lang="en-US"/>
          </a:p>
        </p:txBody>
      </p:sp>
      <p:sp>
        <p:nvSpPr>
          <p:cNvPr id="4" name="Footer Placeholder 3">
            <a:extLst>
              <a:ext uri="{FF2B5EF4-FFF2-40B4-BE49-F238E27FC236}">
                <a16:creationId xmlns:a16="http://schemas.microsoft.com/office/drawing/2014/main" id="{6D297660-BEE6-36B3-9D0B-99E92C1C52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9C603C-34BE-802C-EEB8-82BE34FD0F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73F7A0-9ECC-43A2-8BCD-F3AF3C937EA9}" type="slidenum">
              <a:rPr lang="en-US" smtClean="0"/>
              <a:t>‹#›</a:t>
            </a:fld>
            <a:endParaRPr lang="en-US"/>
          </a:p>
        </p:txBody>
      </p:sp>
    </p:spTree>
    <p:extLst>
      <p:ext uri="{BB962C8B-B14F-4D97-AF65-F5344CB8AC3E}">
        <p14:creationId xmlns:p14="http://schemas.microsoft.com/office/powerpoint/2010/main" val="1615522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CEA2D-4118-406F-B1A0-530BF9A0BC40}" type="datetimeFigureOut">
              <a:rPr lang="en-US" smtClean="0"/>
              <a:t>2/19/26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D6AB6-66D9-4BB1-8165-4782942CD73F}" type="slidenum">
              <a:rPr lang="en-US" smtClean="0"/>
              <a:t>‹#›</a:t>
            </a:fld>
            <a:endParaRPr lang="en-US"/>
          </a:p>
        </p:txBody>
      </p:sp>
    </p:spTree>
    <p:extLst>
      <p:ext uri="{BB962C8B-B14F-4D97-AF65-F5344CB8AC3E}">
        <p14:creationId xmlns:p14="http://schemas.microsoft.com/office/powerpoint/2010/main" val="3793024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7DB4-27DC-3F00-C58B-DFB9551D8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20B7F-E569-DB0B-E077-90D75D0BB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88121-19D5-1E57-9D9B-92A0106127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A37A4F-02E0-2DE9-701A-F54602229B0B}"/>
              </a:ext>
            </a:extLst>
          </p:cNvPr>
          <p:cNvSpPr>
            <a:spLocks noGrp="1"/>
          </p:cNvSpPr>
          <p:nvPr>
            <p:ph type="sldNum" sz="quarter" idx="5"/>
          </p:nvPr>
        </p:nvSpPr>
        <p:spPr/>
        <p:txBody>
          <a:bodyPr/>
          <a:lstStyle/>
          <a:p>
            <a:fld id="{F88D6AB6-66D9-4BB1-8165-4782942CD73F}" type="slidenum">
              <a:rPr lang="en-US" smtClean="0"/>
              <a:t>1</a:t>
            </a:fld>
            <a:endParaRPr lang="en-US"/>
          </a:p>
        </p:txBody>
      </p:sp>
    </p:spTree>
    <p:extLst>
      <p:ext uri="{BB962C8B-B14F-4D97-AF65-F5344CB8AC3E}">
        <p14:creationId xmlns:p14="http://schemas.microsoft.com/office/powerpoint/2010/main" val="2539481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4832-5A0A-1142-BA4F-482B9517D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00757-596E-EBDF-C177-99F1050BF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25DDC-B62A-5FD7-BF7B-6B9509F0A5C4}"/>
              </a:ext>
            </a:extLst>
          </p:cNvPr>
          <p:cNvSpPr>
            <a:spLocks noGrp="1"/>
          </p:cNvSpPr>
          <p:nvPr>
            <p:ph type="body" idx="1"/>
          </p:nvPr>
        </p:nvSpPr>
        <p:spPr/>
        <p:txBody>
          <a:bodyPr/>
          <a:lstStyle/>
          <a:p>
            <a:pPr eaLnBrk="1" hangingPunct="1">
              <a:spcBef>
                <a:spcPct val="0"/>
              </a:spcBef>
            </a:pPr>
            <a:r>
              <a:rPr lang="en-US" altLang="en-US" dirty="0"/>
              <a:t>A company with a glorious past --- and a very prosperous future ahead of us.</a:t>
            </a:r>
          </a:p>
          <a:p>
            <a:pPr eaLnBrk="1" hangingPunct="1">
              <a:spcBef>
                <a:spcPct val="0"/>
              </a:spcBef>
            </a:pPr>
            <a:endParaRPr lang="en-US" altLang="en-US" dirty="0"/>
          </a:p>
          <a:p>
            <a:pPr eaLnBrk="1" hangingPunct="1">
              <a:spcBef>
                <a:spcPct val="0"/>
              </a:spcBef>
            </a:pPr>
            <a:r>
              <a:rPr lang="en-US" altLang="en-US" dirty="0"/>
              <a:t>Our company has a rich heritage and philosophy, and you have helped make it what it stands for today - a company with integrity, highest quality products with strong scientific underpinnings, a pioneering position in nutritional research &amp; innovation, and most knowledgeable distributors providing outstanding customer service.</a:t>
            </a:r>
          </a:p>
          <a:p>
            <a:pPr eaLnBrk="1" hangingPunct="1">
              <a:spcBef>
                <a:spcPct val="0"/>
              </a:spcBef>
            </a:pPr>
            <a:endParaRPr lang="en-US" altLang="en-US" dirty="0"/>
          </a:p>
          <a:p>
            <a:pPr eaLnBrk="1" hangingPunct="1">
              <a:spcBef>
                <a:spcPct val="0"/>
              </a:spcBef>
            </a:pPr>
            <a:r>
              <a:rPr lang="en-US" altLang="en-US" dirty="0"/>
              <a:t>This is what has made NeoLife a strong global force to reckon with for over 60 years - since 1958;  and now in over 50 countries around the world. We have been able to harness the healing properties of whole foods to provide cellular nutrition  --- for daily vitality and lifelong health.</a:t>
            </a:r>
          </a:p>
          <a:p>
            <a:pPr eaLnBrk="1" hangingPunct="1">
              <a:spcBef>
                <a:spcPct val="0"/>
              </a:spcBef>
            </a:pPr>
            <a:endParaRPr lang="en-US" altLang="en-US" dirty="0"/>
          </a:p>
          <a:p>
            <a:pPr eaLnBrk="1" hangingPunct="1">
              <a:spcBef>
                <a:spcPct val="0"/>
              </a:spcBef>
            </a:pPr>
            <a:r>
              <a:rPr lang="en-US" altLang="en-US" dirty="0"/>
              <a:t>Our products are represented by our brands - NeoLife Nutritionals, Golden Home Care and Nutriance Skin care -- all from the parent company NeoLife.</a:t>
            </a:r>
          </a:p>
          <a:p>
            <a:endParaRPr lang="en-US"/>
          </a:p>
        </p:txBody>
      </p:sp>
      <p:sp>
        <p:nvSpPr>
          <p:cNvPr id="4" name="Slide Number Placeholder 3">
            <a:extLst>
              <a:ext uri="{FF2B5EF4-FFF2-40B4-BE49-F238E27FC236}">
                <a16:creationId xmlns:a16="http://schemas.microsoft.com/office/drawing/2014/main" id="{50887702-D97D-5BD6-71A5-DE9995574B2F}"/>
              </a:ext>
            </a:extLst>
          </p:cNvPr>
          <p:cNvSpPr>
            <a:spLocks noGrp="1"/>
          </p:cNvSpPr>
          <p:nvPr>
            <p:ph type="sldNum" sz="quarter" idx="5"/>
          </p:nvPr>
        </p:nvSpPr>
        <p:spPr/>
        <p:txBody>
          <a:bodyPr/>
          <a:lstStyle/>
          <a:p>
            <a:fld id="{F88D6AB6-66D9-4BB1-8165-4782942CD73F}" type="slidenum">
              <a:rPr lang="en-US" smtClean="0"/>
              <a:t>2</a:t>
            </a:fld>
            <a:endParaRPr lang="en-US"/>
          </a:p>
        </p:txBody>
      </p:sp>
    </p:spTree>
    <p:extLst>
      <p:ext uri="{BB962C8B-B14F-4D97-AF65-F5344CB8AC3E}">
        <p14:creationId xmlns:p14="http://schemas.microsoft.com/office/powerpoint/2010/main" val="53544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557CE-E2A4-B998-AA45-3ACC0E98A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3D856-187A-CBF7-762F-906B30C22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9481E-2FAC-037A-6697-F469652285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0FD4E2-A393-C0D0-9CA2-60EA9B3DEE19}"/>
              </a:ext>
            </a:extLst>
          </p:cNvPr>
          <p:cNvSpPr>
            <a:spLocks noGrp="1"/>
          </p:cNvSpPr>
          <p:nvPr>
            <p:ph type="sldNum" sz="quarter" idx="5"/>
          </p:nvPr>
        </p:nvSpPr>
        <p:spPr/>
        <p:txBody>
          <a:bodyPr/>
          <a:lstStyle/>
          <a:p>
            <a:fld id="{F88D6AB6-66D9-4BB1-8165-4782942CD73F}" type="slidenum">
              <a:rPr lang="en-US" smtClean="0"/>
              <a:t>3</a:t>
            </a:fld>
            <a:endParaRPr lang="en-US"/>
          </a:p>
        </p:txBody>
      </p:sp>
    </p:spTree>
    <p:extLst>
      <p:ext uri="{BB962C8B-B14F-4D97-AF65-F5344CB8AC3E}">
        <p14:creationId xmlns:p14="http://schemas.microsoft.com/office/powerpoint/2010/main" val="3155983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56DD-5D73-BF09-EDF7-A5DD865BE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DF04E-ECCF-6783-245D-CB562AE00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30C5B-5220-0C79-32C0-0245C659424B}"/>
              </a:ext>
            </a:extLst>
          </p:cNvPr>
          <p:cNvSpPr>
            <a:spLocks noGrp="1"/>
          </p:cNvSpPr>
          <p:nvPr>
            <p:ph type="body" idx="1"/>
          </p:nvPr>
        </p:nvSpPr>
        <p:spPr/>
        <p:txBody>
          <a:bodyPr/>
          <a:lstStyle/>
          <a:p>
            <a:pPr eaLnBrk="1" hangingPunct="1">
              <a:spcBef>
                <a:spcPct val="0"/>
              </a:spcBef>
            </a:pPr>
            <a:r>
              <a:rPr lang="en-US" altLang="en-US" dirty="0"/>
              <a:t>The NeoLife Scientific Advisory Board --- which was started by the world renowned toxicologist and cancer researcher Dr. Arthur </a:t>
            </a:r>
            <a:r>
              <a:rPr lang="en-US" altLang="en-US" dirty="0" err="1"/>
              <a:t>Furst</a:t>
            </a:r>
            <a:r>
              <a:rPr lang="en-US" altLang="en-US" dirty="0"/>
              <a:t> is deeply rooted in that same heritage and philosophy. For decades NeoLife products have represented the latest frontiers of nutritional science and technology and we continue to bring forward that same legendary heritage and philosophy that we have been known for.  The SAB today is  comprised of some of the world</a:t>
            </a:r>
            <a:r>
              <a:rPr lang="ja-JP" altLang="en-US"/>
              <a:t>’</a:t>
            </a:r>
            <a:r>
              <a:rPr lang="en-US" altLang="ja-JP" dirty="0"/>
              <a:t>s most renowned scientists, researchers and nutritional experts with an unrelenting commitment to product excellence and to your health. The SAB stands firmly behind every NeoLife product. </a:t>
            </a:r>
          </a:p>
          <a:p>
            <a:pPr eaLnBrk="1" hangingPunct="1">
              <a:spcBef>
                <a:spcPct val="0"/>
              </a:spcBef>
            </a:pPr>
            <a:endParaRPr lang="en-US" altLang="en-US" dirty="0"/>
          </a:p>
          <a:p>
            <a:endParaRPr lang="en-US"/>
          </a:p>
        </p:txBody>
      </p:sp>
      <p:sp>
        <p:nvSpPr>
          <p:cNvPr id="4" name="Slide Number Placeholder 3">
            <a:extLst>
              <a:ext uri="{FF2B5EF4-FFF2-40B4-BE49-F238E27FC236}">
                <a16:creationId xmlns:a16="http://schemas.microsoft.com/office/drawing/2014/main" id="{2E42C782-4AA5-7AC0-BF5C-2B474B3209B8}"/>
              </a:ext>
            </a:extLst>
          </p:cNvPr>
          <p:cNvSpPr>
            <a:spLocks noGrp="1"/>
          </p:cNvSpPr>
          <p:nvPr>
            <p:ph type="sldNum" sz="quarter" idx="5"/>
          </p:nvPr>
        </p:nvSpPr>
        <p:spPr/>
        <p:txBody>
          <a:bodyPr/>
          <a:lstStyle/>
          <a:p>
            <a:fld id="{F88D6AB6-66D9-4BB1-8165-4782942CD73F}" type="slidenum">
              <a:rPr lang="en-US" smtClean="0"/>
              <a:t>4</a:t>
            </a:fld>
            <a:endParaRPr lang="en-US"/>
          </a:p>
        </p:txBody>
      </p:sp>
    </p:spTree>
    <p:extLst>
      <p:ext uri="{BB962C8B-B14F-4D97-AF65-F5344CB8AC3E}">
        <p14:creationId xmlns:p14="http://schemas.microsoft.com/office/powerpoint/2010/main" val="133144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BD6D-A2DE-5E45-77BB-60C5197F9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35AE1-B76F-9860-4B44-AD655B0D2A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3FE6F-56DC-0074-9954-5DC824CCCDBB}"/>
              </a:ext>
            </a:extLst>
          </p:cNvPr>
          <p:cNvSpPr>
            <a:spLocks noGrp="1"/>
          </p:cNvSpPr>
          <p:nvPr>
            <p:ph type="body" idx="1"/>
          </p:nvPr>
        </p:nvSpPr>
        <p:spPr/>
        <p:txBody>
          <a:bodyPr/>
          <a:lstStyle/>
          <a:p>
            <a:pPr eaLnBrk="1" hangingPunct="1">
              <a:spcBef>
                <a:spcPct val="0"/>
              </a:spcBef>
            </a:pPr>
            <a:r>
              <a:rPr lang="en-US" altLang="en-US" dirty="0"/>
              <a:t>These are products that are based in nature and backed by the highest quality science. </a:t>
            </a:r>
          </a:p>
          <a:p>
            <a:pPr eaLnBrk="1" hangingPunct="1">
              <a:spcBef>
                <a:spcPct val="0"/>
              </a:spcBef>
            </a:pPr>
            <a:endParaRPr lang="en-US" altLang="en-US" dirty="0"/>
          </a:p>
          <a:p>
            <a:pPr eaLnBrk="1" hangingPunct="1">
              <a:spcBef>
                <a:spcPct val="0"/>
              </a:spcBef>
            </a:pPr>
            <a:r>
              <a:rPr lang="en-US" altLang="en-US" dirty="0"/>
              <a:t>We bring to you the finest natural nutrients from whole food sources to help you achieve optimal health.</a:t>
            </a:r>
          </a:p>
          <a:p>
            <a:pPr eaLnBrk="1" hangingPunct="1">
              <a:spcBef>
                <a:spcPct val="0"/>
              </a:spcBef>
            </a:pPr>
            <a:endParaRPr lang="en-US" altLang="en-US" dirty="0"/>
          </a:p>
          <a:p>
            <a:pPr eaLnBrk="1" hangingPunct="1">
              <a:spcBef>
                <a:spcPct val="0"/>
              </a:spcBef>
            </a:pPr>
            <a:r>
              <a:rPr lang="en-US" altLang="en-US" dirty="0"/>
              <a:t>And after these nutrients are identified and isolated, we deliver them to you in highly bio-efficient forms. What this means is that these products that  are in tablets, capsules, powders and liquids -- whatever the product form may be --- but when you take them and they get in your body --- these nutrients are going to be absorbed and they are going to be utilized and will bring you the desired benefits that you took them for. That is what NeoLife products have always been about. And the proof is in the millions and millions of satisfied users we have in over 50 countries around the world. And we have done that not just today -- but for more than 60 years in NeoLife history.</a:t>
            </a:r>
          </a:p>
          <a:p>
            <a:pPr eaLnBrk="1" hangingPunct="1">
              <a:spcBef>
                <a:spcPct val="0"/>
              </a:spcBef>
            </a:pPr>
            <a:endParaRPr lang="en-US" altLang="en-US" dirty="0"/>
          </a:p>
          <a:p>
            <a:pPr eaLnBrk="1" hangingPunct="1">
              <a:spcBef>
                <a:spcPct val="0"/>
              </a:spcBef>
            </a:pPr>
            <a:r>
              <a:rPr lang="en-US" altLang="en-US" dirty="0"/>
              <a:t>Our approach to nutrient selection, their sources, their forms and how they impact your health has been very unique.</a:t>
            </a:r>
          </a:p>
          <a:p>
            <a:pPr eaLnBrk="1" hangingPunct="1">
              <a:spcBef>
                <a:spcPct val="0"/>
              </a:spcBef>
            </a:pPr>
            <a:endParaRPr lang="en-US" altLang="en-US" dirty="0"/>
          </a:p>
          <a:p>
            <a:pPr eaLnBrk="1" hangingPunct="1">
              <a:spcBef>
                <a:spcPct val="0"/>
              </a:spcBef>
            </a:pPr>
            <a:r>
              <a:rPr lang="en-US" altLang="en-US" dirty="0"/>
              <a:t>We focus on getting these nutrients down to the cells in your body -- on cellular nutrition.</a:t>
            </a:r>
          </a:p>
          <a:p>
            <a:endParaRPr lang="en-US"/>
          </a:p>
        </p:txBody>
      </p:sp>
      <p:sp>
        <p:nvSpPr>
          <p:cNvPr id="4" name="Slide Number Placeholder 3">
            <a:extLst>
              <a:ext uri="{FF2B5EF4-FFF2-40B4-BE49-F238E27FC236}">
                <a16:creationId xmlns:a16="http://schemas.microsoft.com/office/drawing/2014/main" id="{F95E27D5-E9A7-49C4-87EC-9FB17B2025B1}"/>
              </a:ext>
            </a:extLst>
          </p:cNvPr>
          <p:cNvSpPr>
            <a:spLocks noGrp="1"/>
          </p:cNvSpPr>
          <p:nvPr>
            <p:ph type="sldNum" sz="quarter" idx="5"/>
          </p:nvPr>
        </p:nvSpPr>
        <p:spPr/>
        <p:txBody>
          <a:bodyPr/>
          <a:lstStyle/>
          <a:p>
            <a:fld id="{F88D6AB6-66D9-4BB1-8165-4782942CD73F}" type="slidenum">
              <a:rPr lang="en-US" smtClean="0"/>
              <a:t>5</a:t>
            </a:fld>
            <a:endParaRPr lang="en-US"/>
          </a:p>
        </p:txBody>
      </p:sp>
    </p:spTree>
    <p:extLst>
      <p:ext uri="{BB962C8B-B14F-4D97-AF65-F5344CB8AC3E}">
        <p14:creationId xmlns:p14="http://schemas.microsoft.com/office/powerpoint/2010/main" val="243234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1161C-5C09-6147-3A07-CAB7DF8E9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AD2D2-12FD-991E-67C2-A1AF43F39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D9B50-D75D-2571-FB60-397A2B3359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99A2D0-F079-044A-9F20-2337F13FF683}"/>
              </a:ext>
            </a:extLst>
          </p:cNvPr>
          <p:cNvSpPr>
            <a:spLocks noGrp="1"/>
          </p:cNvSpPr>
          <p:nvPr>
            <p:ph type="sldNum" sz="quarter" idx="5"/>
          </p:nvPr>
        </p:nvSpPr>
        <p:spPr/>
        <p:txBody>
          <a:bodyPr/>
          <a:lstStyle/>
          <a:p>
            <a:fld id="{F88D6AB6-66D9-4BB1-8165-4782942CD73F}" type="slidenum">
              <a:rPr lang="en-US" smtClean="0"/>
              <a:t>6</a:t>
            </a:fld>
            <a:endParaRPr lang="en-US"/>
          </a:p>
        </p:txBody>
      </p:sp>
    </p:spTree>
    <p:extLst>
      <p:ext uri="{BB962C8B-B14F-4D97-AF65-F5344CB8AC3E}">
        <p14:creationId xmlns:p14="http://schemas.microsoft.com/office/powerpoint/2010/main" val="2142912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E23C1-8570-A077-F547-7667D47C7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53C4D-64C6-8589-8D18-E72448B65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D3F1E-7A1E-92FB-A48A-00C74F2D9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11ED2F-C574-1DB1-20BC-154742478CE1}"/>
              </a:ext>
            </a:extLst>
          </p:cNvPr>
          <p:cNvSpPr>
            <a:spLocks noGrp="1"/>
          </p:cNvSpPr>
          <p:nvPr>
            <p:ph type="sldNum" sz="quarter" idx="5"/>
          </p:nvPr>
        </p:nvSpPr>
        <p:spPr/>
        <p:txBody>
          <a:bodyPr/>
          <a:lstStyle/>
          <a:p>
            <a:fld id="{F88D6AB6-66D9-4BB1-8165-4782942CD73F}" type="slidenum">
              <a:rPr lang="en-US" smtClean="0"/>
              <a:t>7</a:t>
            </a:fld>
            <a:endParaRPr lang="en-US"/>
          </a:p>
        </p:txBody>
      </p:sp>
    </p:spTree>
    <p:extLst>
      <p:ext uri="{BB962C8B-B14F-4D97-AF65-F5344CB8AC3E}">
        <p14:creationId xmlns:p14="http://schemas.microsoft.com/office/powerpoint/2010/main" val="1320716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38BF-6940-19ED-F3F2-7B4BDF903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50F37-21EF-E204-C953-47277A961D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6D765-D3CB-D485-4271-ED8E26631FF6}"/>
              </a:ext>
            </a:extLst>
          </p:cNvPr>
          <p:cNvSpPr>
            <a:spLocks noGrp="1"/>
          </p:cNvSpPr>
          <p:nvPr>
            <p:ph type="body" idx="1"/>
          </p:nvPr>
        </p:nvSpPr>
        <p:spPr/>
        <p:txBody>
          <a:bodyPr/>
          <a:lstStyle/>
          <a:p>
            <a:pPr eaLnBrk="1" hangingPunct="1">
              <a:lnSpc>
                <a:spcPct val="80000"/>
              </a:lnSpc>
              <a:spcBef>
                <a:spcPct val="0"/>
              </a:spcBef>
            </a:pPr>
            <a:r>
              <a:rPr lang="en-US" altLang="en-US" sz="800" dirty="0"/>
              <a:t>Diet is what we eat, but nutrition is what our cells and tissues actually receive.  Nutrients pass through six separate and distinct stages as our body works to support nutrition in each cell.  Each of these stages must operate efficiently to attain optimum nutrition for the entire body.  With this in mind, </a:t>
            </a:r>
            <a:r>
              <a:rPr lang="en-US" altLang="en-US" sz="1200" dirty="0"/>
              <a:t>NeoLife</a:t>
            </a:r>
            <a:r>
              <a:rPr lang="ja-JP" altLang="en-US" sz="800" dirty="0"/>
              <a:t>’</a:t>
            </a:r>
            <a:r>
              <a:rPr lang="en-US" altLang="ja-JP" sz="800" dirty="0"/>
              <a:t>s Scientific Advisory Board formulates each </a:t>
            </a:r>
            <a:r>
              <a:rPr lang="en-US" altLang="en-US" sz="1200" dirty="0"/>
              <a:t>NeoLife</a:t>
            </a:r>
            <a:r>
              <a:rPr lang="en-US" altLang="ja-JP" sz="800" dirty="0"/>
              <a:t> nutritional supplement to support one or more of these vital stages so cells may receive the balanced nutrition they need.</a:t>
            </a:r>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THE SIX STAGES OF NUTRITION</a:t>
            </a:r>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DIET</a:t>
            </a:r>
          </a:p>
          <a:p>
            <a:pPr eaLnBrk="1" hangingPunct="1">
              <a:lnSpc>
                <a:spcPct val="80000"/>
              </a:lnSpc>
              <a:spcBef>
                <a:spcPct val="0"/>
              </a:spcBef>
            </a:pPr>
            <a:r>
              <a:rPr lang="en-US" altLang="en-US" sz="800" dirty="0"/>
              <a:t>A good diet is the first step to ensuring our bodies receive the proper balance of nutrients necessary for optimal health.  Diet consists of all the foods, liquids, and supplements that we consume daily. Our diets sometimes fall short of the nutritional ideal.  The goal of </a:t>
            </a:r>
            <a:r>
              <a:rPr lang="en-US" altLang="en-US" sz="1200" dirty="0"/>
              <a:t>NeoLife</a:t>
            </a:r>
            <a:r>
              <a:rPr lang="ja-JP" altLang="en-US" sz="800" dirty="0"/>
              <a:t>’</a:t>
            </a:r>
            <a:r>
              <a:rPr lang="en-US" altLang="ja-JP" sz="800" dirty="0"/>
              <a:t>s nutritional supplement program is to improve the overall quality of the diet so that the basic nutrients important for good health are available in abundance and </a:t>
            </a:r>
            <a:r>
              <a:rPr lang="en-US" altLang="ja-JP" sz="800" dirty="0" err="1"/>
              <a:t>inbalance</a:t>
            </a:r>
            <a:r>
              <a:rPr lang="en-US" altLang="ja-JP" sz="800" dirty="0"/>
              <a:t> every day.  Supplementation can go a long way towards filling dietary </a:t>
            </a:r>
            <a:r>
              <a:rPr lang="ja-JP" altLang="en-US" sz="800" dirty="0"/>
              <a:t>“</a:t>
            </a:r>
            <a:r>
              <a:rPr lang="en-US" altLang="ja-JP" sz="800" dirty="0"/>
              <a:t>gaps.</a:t>
            </a:r>
            <a:r>
              <a:rPr lang="ja-JP" altLang="en-US" sz="800" dirty="0"/>
              <a:t>”</a:t>
            </a:r>
            <a:endParaRPr lang="en-US" altLang="ja-JP" sz="800" dirty="0"/>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DIGESTION</a:t>
            </a:r>
          </a:p>
          <a:p>
            <a:pPr eaLnBrk="1" hangingPunct="1">
              <a:lnSpc>
                <a:spcPct val="80000"/>
              </a:lnSpc>
              <a:spcBef>
                <a:spcPct val="0"/>
              </a:spcBef>
            </a:pPr>
            <a:r>
              <a:rPr lang="en-US" altLang="en-US" sz="800" dirty="0"/>
              <a:t>Digestion begins with chewing and includes the action of acids and enzymes.   It is the process by which complex foods are broken down into simple substances that the body can use for energy and support of cells and tissues. For instance, lipids, proteins, and carbohydrates are broken into fatty acid, amino acid, and simple sugar building blocks, respectively.  Each </a:t>
            </a:r>
            <a:r>
              <a:rPr lang="en-US" altLang="en-US" sz="1200" dirty="0"/>
              <a:t>NeoLife</a:t>
            </a:r>
            <a:r>
              <a:rPr lang="en-US" altLang="en-US" sz="800" dirty="0"/>
              <a:t> product is formulated for easy and complete digestion.  Specific ingredients, such as enzymes or nutrients that improve digestion, are included in our products. Additionally, our tableting technologies assure rapid disintegration and dissolution, making tablet digestion easier. </a:t>
            </a:r>
            <a:r>
              <a:rPr lang="en-US" altLang="en-US" sz="1200" dirty="0"/>
              <a:t>NeoLife</a:t>
            </a:r>
            <a:r>
              <a:rPr lang="en-US" altLang="en-US" sz="800" dirty="0"/>
              <a:t> has also formulated a line of digestive supplements to support efficient digestion naturally and to avoid or relieve the discomfort that can accompany incomplete digestion.</a:t>
            </a:r>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ABSORPTION</a:t>
            </a:r>
          </a:p>
          <a:p>
            <a:pPr eaLnBrk="1" hangingPunct="1">
              <a:lnSpc>
                <a:spcPct val="80000"/>
              </a:lnSpc>
              <a:spcBef>
                <a:spcPct val="0"/>
              </a:spcBef>
            </a:pPr>
            <a:r>
              <a:rPr lang="en-US" altLang="en-US" sz="800" dirty="0"/>
              <a:t>Absorption is the process by which the products of digestion — simple sugars, amino acids, fatty acids, vitamins, minerals, phytonutrients, etc. — pass through the lining of the intestinal wall and are taken directly into the body</a:t>
            </a:r>
            <a:r>
              <a:rPr lang="ja-JP" altLang="en-US" sz="800" dirty="0"/>
              <a:t>’</a:t>
            </a:r>
            <a:r>
              <a:rPr lang="en-US" altLang="ja-JP" sz="800" dirty="0"/>
              <a:t>s circulatory system. While most nutrients are taken directly into the bloodstream, lipids and lipid-soluble nutrients take a less direct path to the circulatory system. These nutrients are first absorbed into the circulation via the lymphatic system. Each </a:t>
            </a:r>
            <a:r>
              <a:rPr lang="en-US" altLang="en-US" sz="1200" dirty="0"/>
              <a:t>NeoLife</a:t>
            </a:r>
            <a:r>
              <a:rPr lang="en-US" altLang="ja-JP" sz="800" dirty="0"/>
              <a:t> product is formulated for easy absorption, providing essential nutrients to the bloodstream where they are then carried to all the cells of the body.</a:t>
            </a:r>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CIRCULATION</a:t>
            </a:r>
          </a:p>
          <a:p>
            <a:pPr eaLnBrk="1" hangingPunct="1">
              <a:lnSpc>
                <a:spcPct val="80000"/>
              </a:lnSpc>
              <a:spcBef>
                <a:spcPct val="0"/>
              </a:spcBef>
            </a:pPr>
            <a:r>
              <a:rPr lang="en-US" altLang="en-US" sz="800" dirty="0"/>
              <a:t>Transporting the absorbed nutrients to each cell of the body is the role of the circulatory system. We may be eating properly, digesting properly and absorbing nutrients properly, but if our circulation is impaired, nutrients may not reach their cellular destinations. </a:t>
            </a:r>
            <a:r>
              <a:rPr lang="en-US" altLang="en-US" sz="1200" dirty="0"/>
              <a:t>NeoLife</a:t>
            </a:r>
            <a:r>
              <a:rPr lang="ja-JP" altLang="en-US" sz="800" dirty="0"/>
              <a:t>’</a:t>
            </a:r>
            <a:r>
              <a:rPr lang="en-US" altLang="ja-JP" sz="800" dirty="0"/>
              <a:t>s Scientific Advisory Board recognizes the crucial role the blood and circulatory system play in assuring cells receive good nutrition. They have formulated </a:t>
            </a:r>
            <a:r>
              <a:rPr lang="en-US" altLang="en-US" sz="1200" dirty="0"/>
              <a:t>NeoLife</a:t>
            </a:r>
            <a:r>
              <a:rPr lang="en-US" altLang="ja-JP" sz="800" dirty="0"/>
              <a:t> nutritional supplements to support optimal functioning of the body</a:t>
            </a:r>
            <a:r>
              <a:rPr lang="ja-JP" altLang="en-US" sz="800" dirty="0"/>
              <a:t>’</a:t>
            </a:r>
            <a:r>
              <a:rPr lang="en-US" altLang="ja-JP" sz="800" dirty="0"/>
              <a:t>s lifeline to health.</a:t>
            </a:r>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ASSIMILATION</a:t>
            </a:r>
          </a:p>
          <a:p>
            <a:pPr eaLnBrk="1" hangingPunct="1">
              <a:lnSpc>
                <a:spcPct val="80000"/>
              </a:lnSpc>
              <a:spcBef>
                <a:spcPct val="0"/>
              </a:spcBef>
            </a:pPr>
            <a:r>
              <a:rPr lang="en-US" altLang="en-US" sz="800" dirty="0"/>
              <a:t>Assimilation is the delicate process by which nutrients are passed through the membranes which surround each living cell. For the body</a:t>
            </a:r>
            <a:r>
              <a:rPr lang="ja-JP" altLang="en-US" sz="800" dirty="0"/>
              <a:t>’</a:t>
            </a:r>
            <a:r>
              <a:rPr lang="en-US" altLang="ja-JP" sz="800" dirty="0"/>
              <a:t>s cells to grow, repair, and rebuild themselves, proper assimilation is essential. For this process to take place, cells —especially their membranes — must be healthy.  Many scientists believe that aging of organs and tissues occurs when cells deteriorate faster than the body can repair them. Proper assimilation of nutrients is essential for cellular repair. </a:t>
            </a:r>
            <a:r>
              <a:rPr lang="en-US" altLang="en-US" sz="1200" dirty="0"/>
              <a:t>NeoLife</a:t>
            </a:r>
            <a:r>
              <a:rPr lang="en-US" altLang="ja-JP" sz="800" dirty="0"/>
              <a:t> incorporates vital lipids and sterols into its formulations to support the cells</a:t>
            </a:r>
            <a:r>
              <a:rPr lang="ja-JP" altLang="en-US" sz="800" dirty="0"/>
              <a:t>’</a:t>
            </a:r>
            <a:r>
              <a:rPr lang="en-US" altLang="ja-JP" sz="800" dirty="0"/>
              <a:t> ability to assimilate nutrients. The familiar phrase </a:t>
            </a:r>
            <a:r>
              <a:rPr lang="ja-JP" altLang="en-US" sz="800" dirty="0"/>
              <a:t>“</a:t>
            </a:r>
            <a:r>
              <a:rPr lang="en-US" altLang="ja-JP" sz="800" dirty="0"/>
              <a:t>you are what you eat</a:t>
            </a:r>
            <a:r>
              <a:rPr lang="ja-JP" altLang="en-US" sz="800" dirty="0"/>
              <a:t>”</a:t>
            </a:r>
            <a:r>
              <a:rPr lang="en-US" altLang="ja-JP" sz="800" dirty="0"/>
              <a:t> can be more properly restated as </a:t>
            </a:r>
            <a:r>
              <a:rPr lang="ja-JP" altLang="en-US" sz="800" dirty="0"/>
              <a:t>“</a:t>
            </a:r>
            <a:r>
              <a:rPr lang="en-US" altLang="ja-JP" sz="800" dirty="0"/>
              <a:t>you are what your cells actually assimilate.</a:t>
            </a:r>
            <a:r>
              <a:rPr lang="ja-JP" altLang="en-US" sz="800" dirty="0"/>
              <a:t>”</a:t>
            </a:r>
            <a:endParaRPr lang="en-US" altLang="ja-JP" sz="800" dirty="0"/>
          </a:p>
          <a:p>
            <a:pPr eaLnBrk="1" hangingPunct="1">
              <a:lnSpc>
                <a:spcPct val="80000"/>
              </a:lnSpc>
              <a:spcBef>
                <a:spcPct val="0"/>
              </a:spcBef>
            </a:pPr>
            <a:endParaRPr lang="en-US" altLang="en-US" sz="800" dirty="0"/>
          </a:p>
          <a:p>
            <a:pPr eaLnBrk="1" hangingPunct="1">
              <a:lnSpc>
                <a:spcPct val="80000"/>
              </a:lnSpc>
              <a:spcBef>
                <a:spcPct val="0"/>
              </a:spcBef>
            </a:pPr>
            <a:r>
              <a:rPr lang="en-US" altLang="en-US" sz="800" dirty="0"/>
              <a:t>ELIMINATION</a:t>
            </a:r>
          </a:p>
          <a:p>
            <a:pPr eaLnBrk="1" hangingPunct="1">
              <a:lnSpc>
                <a:spcPct val="80000"/>
              </a:lnSpc>
              <a:spcBef>
                <a:spcPct val="0"/>
              </a:spcBef>
            </a:pPr>
            <a:r>
              <a:rPr lang="en-US" altLang="en-US" sz="800" dirty="0"/>
              <a:t>The final stage of nutrition is the efficient elimination of wastes from the body.  Elimination begins at the cellular level and is completed through many other metabolically-active areas such as the skin, kidneys, lungs, and colon. It is essential that wastes are completely and regularly eliminated from the body. </a:t>
            </a:r>
            <a:r>
              <a:rPr lang="en-US" altLang="en-US" sz="1200" dirty="0"/>
              <a:t>NeoLife</a:t>
            </a:r>
            <a:r>
              <a:rPr lang="en-US" altLang="en-US" sz="800" dirty="0"/>
              <a:t> products have been formulated to help the cells and the body eliminate wastes efficiently and naturally.</a:t>
            </a:r>
          </a:p>
          <a:p>
            <a:pPr eaLnBrk="1" hangingPunct="1">
              <a:lnSpc>
                <a:spcPct val="80000"/>
              </a:lnSpc>
              <a:spcBef>
                <a:spcPct val="0"/>
              </a:spcBef>
            </a:pPr>
            <a:r>
              <a:rPr lang="en-US" altLang="en-US" sz="800" dirty="0"/>
              <a:t> </a:t>
            </a:r>
          </a:p>
          <a:p>
            <a:endParaRPr lang="en-US"/>
          </a:p>
        </p:txBody>
      </p:sp>
      <p:sp>
        <p:nvSpPr>
          <p:cNvPr id="4" name="Slide Number Placeholder 3">
            <a:extLst>
              <a:ext uri="{FF2B5EF4-FFF2-40B4-BE49-F238E27FC236}">
                <a16:creationId xmlns:a16="http://schemas.microsoft.com/office/drawing/2014/main" id="{59F72DD3-B921-A967-EB55-9F38FBAAAB44}"/>
              </a:ext>
            </a:extLst>
          </p:cNvPr>
          <p:cNvSpPr>
            <a:spLocks noGrp="1"/>
          </p:cNvSpPr>
          <p:nvPr>
            <p:ph type="sldNum" sz="quarter" idx="5"/>
          </p:nvPr>
        </p:nvSpPr>
        <p:spPr/>
        <p:txBody>
          <a:bodyPr/>
          <a:lstStyle/>
          <a:p>
            <a:fld id="{F88D6AB6-66D9-4BB1-8165-4782942CD73F}" type="slidenum">
              <a:rPr lang="en-US" smtClean="0"/>
              <a:t>8</a:t>
            </a:fld>
            <a:endParaRPr lang="en-US"/>
          </a:p>
        </p:txBody>
      </p:sp>
    </p:spTree>
    <p:extLst>
      <p:ext uri="{BB962C8B-B14F-4D97-AF65-F5344CB8AC3E}">
        <p14:creationId xmlns:p14="http://schemas.microsoft.com/office/powerpoint/2010/main" val="641918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31531-4050-4E73-7010-A14BE81BB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2F5C1-0FD6-EC9D-4114-ED6342761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18947-E26F-26A2-5AA6-461C06CF7773}"/>
              </a:ext>
            </a:extLst>
          </p:cNvPr>
          <p:cNvSpPr>
            <a:spLocks noGrp="1"/>
          </p:cNvSpPr>
          <p:nvPr>
            <p:ph type="body" idx="1"/>
          </p:nvPr>
        </p:nvSpPr>
        <p:spPr/>
        <p:txBody>
          <a:bodyPr/>
          <a:lstStyle/>
          <a:p>
            <a:pPr eaLnBrk="1" hangingPunct="1">
              <a:lnSpc>
                <a:spcPct val="80000"/>
              </a:lnSpc>
              <a:spcBef>
                <a:spcPct val="0"/>
              </a:spcBef>
            </a:pPr>
            <a:r>
              <a:rPr lang="en-US" altLang="en-US" sz="1200" dirty="0"/>
              <a:t>Here</a:t>
            </a:r>
            <a:r>
              <a:rPr lang="ja-JP" altLang="en-US" sz="1200" dirty="0"/>
              <a:t>’</a:t>
            </a:r>
            <a:r>
              <a:rPr lang="en-US" altLang="ja-JP" sz="1200" dirty="0"/>
              <a:t>s what happens to food as it travels through the digestive system:</a:t>
            </a:r>
          </a:p>
          <a:p>
            <a:pPr eaLnBrk="1" hangingPunct="1">
              <a:lnSpc>
                <a:spcPct val="80000"/>
              </a:lnSpc>
              <a:spcBef>
                <a:spcPct val="0"/>
              </a:spcBef>
            </a:pPr>
            <a:endParaRPr lang="en-US" altLang="en-US" sz="1200" dirty="0"/>
          </a:p>
          <a:p>
            <a:pPr eaLnBrk="1" hangingPunct="1">
              <a:lnSpc>
                <a:spcPct val="80000"/>
              </a:lnSpc>
              <a:spcBef>
                <a:spcPct val="0"/>
              </a:spcBef>
            </a:pPr>
            <a:r>
              <a:rPr lang="en-US" altLang="en-US" sz="1200" dirty="0"/>
              <a:t>THE MOUTH</a:t>
            </a:r>
          </a:p>
          <a:p>
            <a:pPr eaLnBrk="1" hangingPunct="1">
              <a:lnSpc>
                <a:spcPct val="80000"/>
              </a:lnSpc>
              <a:spcBef>
                <a:spcPct val="0"/>
              </a:spcBef>
            </a:pPr>
            <a:r>
              <a:rPr lang="en-US" altLang="en-US" sz="1200" dirty="0"/>
              <a:t>Digestion starts in the mouth, where chewing breaks large pieces of food into smaller ones and mixes them with saliva, which contains enzymes that begin to break down carbohydrates.</a:t>
            </a:r>
          </a:p>
          <a:p>
            <a:pPr eaLnBrk="1" hangingPunct="1">
              <a:lnSpc>
                <a:spcPct val="80000"/>
              </a:lnSpc>
              <a:spcBef>
                <a:spcPct val="0"/>
              </a:spcBef>
            </a:pPr>
            <a:endParaRPr lang="en-US" altLang="en-US" sz="1200" dirty="0"/>
          </a:p>
          <a:p>
            <a:pPr eaLnBrk="1" hangingPunct="1">
              <a:lnSpc>
                <a:spcPct val="80000"/>
              </a:lnSpc>
              <a:spcBef>
                <a:spcPct val="0"/>
              </a:spcBef>
            </a:pPr>
            <a:r>
              <a:rPr lang="en-US" altLang="en-US" sz="1200" dirty="0"/>
              <a:t>THE STOMACH</a:t>
            </a:r>
          </a:p>
          <a:p>
            <a:pPr eaLnBrk="1" hangingPunct="1">
              <a:lnSpc>
                <a:spcPct val="80000"/>
              </a:lnSpc>
              <a:spcBef>
                <a:spcPct val="0"/>
              </a:spcBef>
            </a:pPr>
            <a:r>
              <a:rPr lang="en-US" altLang="en-US" sz="1200" dirty="0"/>
              <a:t>In the stomach, food is broken down into smaller and smaller particles by mechanical, chemical, and enzymatic means. The stomach secretes hydrochloric acid and protein digesting enzymes (acid-stable proteases). The hydrochloric acid </a:t>
            </a:r>
            <a:r>
              <a:rPr lang="ja-JP" altLang="en-US" sz="1200" dirty="0"/>
              <a:t>“</a:t>
            </a:r>
            <a:r>
              <a:rPr lang="en-US" altLang="ja-JP" sz="1200" dirty="0"/>
              <a:t>opens up</a:t>
            </a:r>
            <a:r>
              <a:rPr lang="ja-JP" altLang="en-US" sz="1200" dirty="0"/>
              <a:t>”</a:t>
            </a:r>
            <a:r>
              <a:rPr lang="en-US" altLang="ja-JP" sz="1200" dirty="0"/>
              <a:t> protein molecules so that protein — digesting enzymes can work on them. It also transforms inactive pepsinogen into active, protein-digesting pepsin. Working together, acids and enzymes convert food into a semi-fluid paste of partially digested nutrients called chyme.</a:t>
            </a:r>
          </a:p>
          <a:p>
            <a:pPr eaLnBrk="1" hangingPunct="1">
              <a:lnSpc>
                <a:spcPct val="80000"/>
              </a:lnSpc>
              <a:spcBef>
                <a:spcPct val="0"/>
              </a:spcBef>
            </a:pPr>
            <a:endParaRPr lang="en-US" altLang="en-US" sz="1200" dirty="0"/>
          </a:p>
          <a:p>
            <a:pPr eaLnBrk="1" hangingPunct="1">
              <a:lnSpc>
                <a:spcPct val="80000"/>
              </a:lnSpc>
              <a:spcBef>
                <a:spcPct val="0"/>
              </a:spcBef>
            </a:pPr>
            <a:r>
              <a:rPr lang="en-US" altLang="en-US" sz="1200" dirty="0"/>
              <a:t>THE SMALL INTESTINE</a:t>
            </a:r>
          </a:p>
          <a:p>
            <a:pPr eaLnBrk="1" hangingPunct="1">
              <a:lnSpc>
                <a:spcPct val="80000"/>
              </a:lnSpc>
              <a:spcBef>
                <a:spcPct val="0"/>
              </a:spcBef>
            </a:pPr>
            <a:r>
              <a:rPr lang="en-US" altLang="en-US" sz="1200" dirty="0"/>
              <a:t>Next the chyme moves into the small intestine, where digestion is completed and absorption begins. Here the environment of the digestive tract undergoes a dramatic change: Whereas the stomach is strongly acidic, the small intestine secretes bicarbonate and has a neutral to slightly alkaline </a:t>
            </a:r>
            <a:r>
              <a:rPr lang="en-US" altLang="en-US" sz="1200" dirty="0" err="1"/>
              <a:t>pH.</a:t>
            </a:r>
            <a:r>
              <a:rPr lang="en-US" altLang="en-US" sz="1200" dirty="0"/>
              <a:t> As different enzymes are triggered by different pH levels, different enzymes are active at different sites throughout the digestive tract. The pancreas and intestinal walls secrete enzymes to digest carbohydrates, proteins, and fats. Moreover, 90-95% of all nutrient absorption occurs in the small intestine.</a:t>
            </a:r>
          </a:p>
          <a:p>
            <a:pPr eaLnBrk="1" hangingPunct="1">
              <a:lnSpc>
                <a:spcPct val="80000"/>
              </a:lnSpc>
              <a:spcBef>
                <a:spcPct val="0"/>
              </a:spcBef>
            </a:pPr>
            <a:endParaRPr lang="en-US" altLang="en-US" sz="1200" dirty="0"/>
          </a:p>
          <a:p>
            <a:pPr eaLnBrk="1" hangingPunct="1">
              <a:lnSpc>
                <a:spcPct val="80000"/>
              </a:lnSpc>
              <a:spcBef>
                <a:spcPct val="0"/>
              </a:spcBef>
            </a:pPr>
            <a:r>
              <a:rPr lang="en-US" altLang="en-US" sz="1200" dirty="0"/>
              <a:t>THE COLON</a:t>
            </a:r>
          </a:p>
          <a:p>
            <a:pPr eaLnBrk="1" hangingPunct="1">
              <a:lnSpc>
                <a:spcPct val="80000"/>
              </a:lnSpc>
              <a:spcBef>
                <a:spcPct val="0"/>
              </a:spcBef>
            </a:pPr>
            <a:r>
              <a:rPr lang="en-US" altLang="en-US" sz="1200" dirty="0"/>
              <a:t>Food then moves to the colon (large intestine), where water is removed and wastes (both food wastes and metabolic wastes from cells) are concentrated, stored, and excreted. Because most of the food has already been digested and absorbed in the small intestine, the only nutrients left are small amounts of carbohydrates, non-digestible protein residues, and fiber. The dense population of </a:t>
            </a:r>
            <a:r>
              <a:rPr lang="ja-JP" altLang="en-US" sz="1200" dirty="0"/>
              <a:t>“</a:t>
            </a:r>
            <a:r>
              <a:rPr lang="en-US" altLang="ja-JP" sz="1200" dirty="0"/>
              <a:t>good</a:t>
            </a:r>
            <a:r>
              <a:rPr lang="ja-JP" altLang="en-US" sz="1200" dirty="0"/>
              <a:t>”</a:t>
            </a:r>
            <a:r>
              <a:rPr lang="en-US" altLang="ja-JP" sz="1200" dirty="0"/>
              <a:t> bacteria resident in the colon subsists on these food residues and helps keep the digestive tract healthy by inhibiting the growth of </a:t>
            </a:r>
            <a:r>
              <a:rPr lang="ja-JP" altLang="en-US" sz="1200" dirty="0"/>
              <a:t>“</a:t>
            </a:r>
            <a:r>
              <a:rPr lang="en-US" altLang="ja-JP" sz="1200" dirty="0"/>
              <a:t>bad</a:t>
            </a:r>
            <a:r>
              <a:rPr lang="ja-JP" altLang="en-US" sz="1200" dirty="0"/>
              <a:t>”</a:t>
            </a:r>
            <a:r>
              <a:rPr lang="en-US" altLang="ja-JP" sz="1200" dirty="0"/>
              <a:t> bacteria.</a:t>
            </a:r>
            <a:endParaRPr lang="en-US" altLang="en-US" sz="1200" dirty="0"/>
          </a:p>
          <a:p>
            <a:endParaRPr lang="en-US"/>
          </a:p>
        </p:txBody>
      </p:sp>
      <p:sp>
        <p:nvSpPr>
          <p:cNvPr id="4" name="Slide Number Placeholder 3">
            <a:extLst>
              <a:ext uri="{FF2B5EF4-FFF2-40B4-BE49-F238E27FC236}">
                <a16:creationId xmlns:a16="http://schemas.microsoft.com/office/drawing/2014/main" id="{94BDA613-1896-925A-5D3A-B3F03D10D0E5}"/>
              </a:ext>
            </a:extLst>
          </p:cNvPr>
          <p:cNvSpPr>
            <a:spLocks noGrp="1"/>
          </p:cNvSpPr>
          <p:nvPr>
            <p:ph type="sldNum" sz="quarter" idx="5"/>
          </p:nvPr>
        </p:nvSpPr>
        <p:spPr/>
        <p:txBody>
          <a:bodyPr/>
          <a:lstStyle/>
          <a:p>
            <a:fld id="{F88D6AB6-66D9-4BB1-8165-4782942CD73F}" type="slidenum">
              <a:rPr lang="en-US" smtClean="0"/>
              <a:t>9</a:t>
            </a:fld>
            <a:endParaRPr lang="en-US"/>
          </a:p>
        </p:txBody>
      </p:sp>
    </p:spTree>
    <p:extLst>
      <p:ext uri="{BB962C8B-B14F-4D97-AF65-F5344CB8AC3E}">
        <p14:creationId xmlns:p14="http://schemas.microsoft.com/office/powerpoint/2010/main" val="2867531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52579-B453-27FD-4380-9F4B9F74F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9D7CE5-B8E3-F978-71D0-30842B203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456F78-A17A-841F-B676-027C985F7609}"/>
              </a:ext>
            </a:extLst>
          </p:cNvPr>
          <p:cNvSpPr>
            <a:spLocks noGrp="1"/>
          </p:cNvSpPr>
          <p:nvPr>
            <p:ph type="body" idx="1"/>
          </p:nvPr>
        </p:nvSpPr>
        <p:spPr/>
        <p:txBody>
          <a:bodyPr/>
          <a:lstStyle/>
          <a:p>
            <a:pPr eaLnBrk="1" hangingPunct="1">
              <a:lnSpc>
                <a:spcPct val="80000"/>
              </a:lnSpc>
              <a:spcBef>
                <a:spcPct val="0"/>
              </a:spcBef>
            </a:pPr>
            <a:r>
              <a:rPr lang="en-US" altLang="en-US" sz="1200"/>
              <a:t>The salivary glands, gall bladder, liver and pancreas provide essential secretory products for digestion.  </a:t>
            </a:r>
          </a:p>
          <a:p>
            <a:pPr eaLnBrk="1" hangingPunct="1">
              <a:lnSpc>
                <a:spcPct val="80000"/>
              </a:lnSpc>
              <a:spcBef>
                <a:spcPct val="0"/>
              </a:spcBef>
            </a:pPr>
            <a:endParaRPr lang="en-US" altLang="en-US" sz="1200"/>
          </a:p>
          <a:p>
            <a:pPr eaLnBrk="1" hangingPunct="1">
              <a:lnSpc>
                <a:spcPct val="80000"/>
              </a:lnSpc>
              <a:spcBef>
                <a:spcPct val="0"/>
              </a:spcBef>
            </a:pPr>
            <a:r>
              <a:rPr lang="en-US" altLang="en-US" sz="1200"/>
              <a:t>Salivary glands make our saliva, which contains enzymes that start the break down of carbohydrates.</a:t>
            </a:r>
          </a:p>
          <a:p>
            <a:pPr eaLnBrk="1" hangingPunct="1">
              <a:lnSpc>
                <a:spcPct val="80000"/>
              </a:lnSpc>
              <a:spcBef>
                <a:spcPct val="0"/>
              </a:spcBef>
            </a:pPr>
            <a:endParaRPr lang="en-US" altLang="en-US" sz="1200"/>
          </a:p>
          <a:p>
            <a:pPr eaLnBrk="1" hangingPunct="1">
              <a:lnSpc>
                <a:spcPct val="80000"/>
              </a:lnSpc>
              <a:spcBef>
                <a:spcPct val="0"/>
              </a:spcBef>
            </a:pPr>
            <a:r>
              <a:rPr lang="en-US" altLang="en-US" sz="1200"/>
              <a:t>The liver produces bile, essential for the break down of fats, and the bile is then stored in the gall bladder.</a:t>
            </a:r>
          </a:p>
          <a:p>
            <a:pPr eaLnBrk="1" hangingPunct="1">
              <a:lnSpc>
                <a:spcPct val="80000"/>
              </a:lnSpc>
              <a:spcBef>
                <a:spcPct val="0"/>
              </a:spcBef>
            </a:pPr>
            <a:endParaRPr lang="en-US" altLang="en-US" sz="1200"/>
          </a:p>
          <a:p>
            <a:pPr eaLnBrk="1" hangingPunct="1">
              <a:lnSpc>
                <a:spcPct val="80000"/>
              </a:lnSpc>
              <a:spcBef>
                <a:spcPct val="0"/>
              </a:spcBef>
            </a:pPr>
            <a:r>
              <a:rPr lang="en-US" altLang="en-US" sz="1200"/>
              <a:t>The pancreas secretes digestive enzymes to help with the digestion of fats (lipase), starches (amylase) and proteins (proteases such as trypsin and chymotrypsin). It also secretes an aqueous bicarbonate solution to help neutralize the stomach acid entering the small intestine. </a:t>
            </a:r>
            <a:br>
              <a:rPr lang="en-US" altLang="en-US" sz="1200"/>
            </a:br>
            <a:endParaRPr lang="en-US" altLang="en-US" sz="1200"/>
          </a:p>
          <a:p>
            <a:endParaRPr lang="en-US"/>
          </a:p>
        </p:txBody>
      </p:sp>
      <p:sp>
        <p:nvSpPr>
          <p:cNvPr id="4" name="Slide Number Placeholder 3">
            <a:extLst>
              <a:ext uri="{FF2B5EF4-FFF2-40B4-BE49-F238E27FC236}">
                <a16:creationId xmlns:a16="http://schemas.microsoft.com/office/drawing/2014/main" id="{E986D2C6-6BCC-20EE-CD80-701C10B65129}"/>
              </a:ext>
            </a:extLst>
          </p:cNvPr>
          <p:cNvSpPr>
            <a:spLocks noGrp="1"/>
          </p:cNvSpPr>
          <p:nvPr>
            <p:ph type="sldNum" sz="quarter" idx="5"/>
          </p:nvPr>
        </p:nvSpPr>
        <p:spPr/>
        <p:txBody>
          <a:bodyPr/>
          <a:lstStyle/>
          <a:p>
            <a:fld id="{F88D6AB6-66D9-4BB1-8165-4782942CD73F}" type="slidenum">
              <a:rPr lang="en-US" smtClean="0"/>
              <a:t>10</a:t>
            </a:fld>
            <a:endParaRPr lang="en-US"/>
          </a:p>
        </p:txBody>
      </p:sp>
    </p:spTree>
    <p:extLst>
      <p:ext uri="{BB962C8B-B14F-4D97-AF65-F5344CB8AC3E}">
        <p14:creationId xmlns:p14="http://schemas.microsoft.com/office/powerpoint/2010/main" val="150648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68BC-73A5-9E74-4E6B-A1B2018A3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AA767-8A3E-A7FF-0295-A07B8E1F2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FBEE1-2396-07A6-72CC-54ECD963CE04}"/>
              </a:ext>
            </a:extLst>
          </p:cNvPr>
          <p:cNvSpPr>
            <a:spLocks noGrp="1"/>
          </p:cNvSpPr>
          <p:nvPr>
            <p:ph type="body" idx="1"/>
          </p:nvPr>
        </p:nvSpPr>
        <p:spPr/>
        <p:txBody>
          <a:bodyPr/>
          <a:lstStyle/>
          <a:p>
            <a:pPr eaLnBrk="1" hangingPunct="1">
              <a:lnSpc>
                <a:spcPct val="90000"/>
              </a:lnSpc>
              <a:spcBef>
                <a:spcPct val="0"/>
              </a:spcBef>
            </a:pPr>
            <a:r>
              <a:rPr lang="en-US" altLang="en-US" dirty="0"/>
              <a:t>Digestion, the second of the Six Stages of Nutrition, is the process by which foods are broken down into nutritional </a:t>
            </a:r>
            <a:r>
              <a:rPr lang="ja-JP" altLang="en-US" dirty="0"/>
              <a:t>“</a:t>
            </a:r>
            <a:r>
              <a:rPr lang="en-US" altLang="ja-JP" dirty="0"/>
              <a:t>building blocks</a:t>
            </a:r>
            <a:r>
              <a:rPr lang="ja-JP" altLang="en-US" dirty="0"/>
              <a:t>”</a:t>
            </a:r>
            <a:r>
              <a:rPr lang="en-US" altLang="ja-JP" dirty="0"/>
              <a:t> small enough to be absorbed through the intestinal wall and into the bloodstream for distribution and utilization for energy and cellular support. Complex foods — lipids, proteins, and carbohydrates — are broken down into simpler substances — fatty acid, amino acid, and simple sugar </a:t>
            </a:r>
            <a:r>
              <a:rPr lang="ja-JP" altLang="en-US" dirty="0"/>
              <a:t>“</a:t>
            </a:r>
            <a:r>
              <a:rPr lang="en-US" altLang="ja-JP" dirty="0"/>
              <a:t>building blocks,</a:t>
            </a:r>
            <a:r>
              <a:rPr lang="ja-JP" altLang="en-US" dirty="0"/>
              <a:t>”</a:t>
            </a:r>
            <a:r>
              <a:rPr lang="en-US" altLang="ja-JP" dirty="0"/>
              <a:t> respectively.</a:t>
            </a:r>
          </a:p>
          <a:p>
            <a:pPr eaLnBrk="1" hangingPunct="1">
              <a:lnSpc>
                <a:spcPct val="90000"/>
              </a:lnSpc>
              <a:spcBef>
                <a:spcPct val="0"/>
              </a:spcBef>
            </a:pPr>
            <a:endParaRPr lang="en-US" altLang="en-US" dirty="0"/>
          </a:p>
          <a:p>
            <a:pPr eaLnBrk="1" hangingPunct="1">
              <a:lnSpc>
                <a:spcPct val="90000"/>
              </a:lnSpc>
              <a:spcBef>
                <a:spcPct val="0"/>
              </a:spcBef>
            </a:pPr>
            <a:r>
              <a:rPr lang="en-US" altLang="en-US" dirty="0"/>
              <a:t>The digestive system uses different means to break down foods into useable nutrients:</a:t>
            </a:r>
          </a:p>
          <a:p>
            <a:pPr eaLnBrk="1" hangingPunct="1">
              <a:lnSpc>
                <a:spcPct val="90000"/>
              </a:lnSpc>
              <a:spcBef>
                <a:spcPct val="0"/>
              </a:spcBef>
            </a:pPr>
            <a:endParaRPr lang="en-US" altLang="en-US" dirty="0"/>
          </a:p>
          <a:p>
            <a:pPr eaLnBrk="1" hangingPunct="1">
              <a:lnSpc>
                <a:spcPct val="90000"/>
              </a:lnSpc>
              <a:spcBef>
                <a:spcPct val="0"/>
              </a:spcBef>
            </a:pPr>
            <a:r>
              <a:rPr lang="en-US" altLang="en-US" dirty="0"/>
              <a:t>Physical — The body mechanically breaks down food in the mouth with chewing and in the stomach and intestines with churning.</a:t>
            </a:r>
          </a:p>
          <a:p>
            <a:pPr eaLnBrk="1" hangingPunct="1">
              <a:lnSpc>
                <a:spcPct val="90000"/>
              </a:lnSpc>
              <a:spcBef>
                <a:spcPct val="0"/>
              </a:spcBef>
            </a:pPr>
            <a:endParaRPr lang="en-US" altLang="en-US" dirty="0"/>
          </a:p>
          <a:p>
            <a:pPr eaLnBrk="1" hangingPunct="1">
              <a:lnSpc>
                <a:spcPct val="90000"/>
              </a:lnSpc>
              <a:spcBef>
                <a:spcPct val="0"/>
              </a:spcBef>
            </a:pPr>
            <a:r>
              <a:rPr lang="en-US" altLang="en-US" dirty="0"/>
              <a:t>Chemical — Throughout the digestive tract, different chemicals (hydrochloric acid in the stomach, bicarbonate in the small intestine, bile salts and acids, etc.) and biochemicals (enzymes such as amylase to digest carbohydrate, lipase to digest fat, and protease to digest protein) act on foods to break them down.</a:t>
            </a:r>
          </a:p>
          <a:p>
            <a:pPr eaLnBrk="1" hangingPunct="1">
              <a:lnSpc>
                <a:spcPct val="90000"/>
              </a:lnSpc>
              <a:spcBef>
                <a:spcPct val="0"/>
              </a:spcBef>
            </a:pPr>
            <a:endParaRPr lang="en-US" altLang="en-US" dirty="0"/>
          </a:p>
          <a:p>
            <a:pPr eaLnBrk="1" hangingPunct="1">
              <a:lnSpc>
                <a:spcPct val="90000"/>
              </a:lnSpc>
              <a:spcBef>
                <a:spcPct val="0"/>
              </a:spcBef>
            </a:pPr>
            <a:r>
              <a:rPr lang="en-US" altLang="en-US" dirty="0"/>
              <a:t>Beneficial microorganisms -  Intestinal Flora — Beneficial intestinal bacteria (</a:t>
            </a:r>
            <a:r>
              <a:rPr lang="ja-JP" altLang="en-US" dirty="0"/>
              <a:t>“</a:t>
            </a:r>
            <a:r>
              <a:rPr lang="en-US" altLang="ja-JP" dirty="0"/>
              <a:t>good</a:t>
            </a:r>
            <a:r>
              <a:rPr lang="ja-JP" altLang="en-US" dirty="0"/>
              <a:t>”</a:t>
            </a:r>
            <a:r>
              <a:rPr lang="en-US" altLang="ja-JP" dirty="0"/>
              <a:t> bacteria) free some nutrients from food. They also produce small amounts of vitamin K and B-vitamins. In addition, they discourage the growth of disease-causing (</a:t>
            </a:r>
            <a:r>
              <a:rPr lang="ja-JP" altLang="en-US" dirty="0"/>
              <a:t>“</a:t>
            </a:r>
            <a:r>
              <a:rPr lang="en-US" altLang="ja-JP" dirty="0"/>
              <a:t>bad</a:t>
            </a:r>
            <a:r>
              <a:rPr lang="ja-JP" altLang="en-US" dirty="0"/>
              <a:t>”</a:t>
            </a:r>
            <a:r>
              <a:rPr lang="en-US" altLang="ja-JP" dirty="0"/>
              <a:t>) bacteria and pathogenic fungi, and improve the balance of microorganisms that normally inhabit the intestines. If digestion is inefficient, your body cannot extract the full nutritional value from the foods you eat. If even part of the digestive system is not functioning properly, digestion, absorption, and elimination may become compromised.</a:t>
            </a:r>
            <a:endParaRPr lang="en-US" altLang="en-US" dirty="0"/>
          </a:p>
          <a:p>
            <a:endParaRPr lang="en-US"/>
          </a:p>
        </p:txBody>
      </p:sp>
      <p:sp>
        <p:nvSpPr>
          <p:cNvPr id="4" name="Slide Number Placeholder 3">
            <a:extLst>
              <a:ext uri="{FF2B5EF4-FFF2-40B4-BE49-F238E27FC236}">
                <a16:creationId xmlns:a16="http://schemas.microsoft.com/office/drawing/2014/main" id="{99CA0B10-8665-756F-4EE8-B23FA06DE626}"/>
              </a:ext>
            </a:extLst>
          </p:cNvPr>
          <p:cNvSpPr>
            <a:spLocks noGrp="1"/>
          </p:cNvSpPr>
          <p:nvPr>
            <p:ph type="sldNum" sz="quarter" idx="5"/>
          </p:nvPr>
        </p:nvSpPr>
        <p:spPr/>
        <p:txBody>
          <a:bodyPr/>
          <a:lstStyle/>
          <a:p>
            <a:fld id="{F88D6AB6-66D9-4BB1-8165-4782942CD73F}" type="slidenum">
              <a:rPr lang="en-US" smtClean="0"/>
              <a:t>11</a:t>
            </a:fld>
            <a:endParaRPr lang="en-US"/>
          </a:p>
        </p:txBody>
      </p:sp>
    </p:spTree>
    <p:extLst>
      <p:ext uri="{BB962C8B-B14F-4D97-AF65-F5344CB8AC3E}">
        <p14:creationId xmlns:p14="http://schemas.microsoft.com/office/powerpoint/2010/main" val="2030070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DFF01-813E-8037-6B0D-A1D44B3DC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F227B-C0E4-A900-EA41-41EC808F1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FEB4B-C49A-8FDB-CF9E-39EC5C600D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72C0D4-7A99-19C6-AEB2-DE456F1708F5}"/>
              </a:ext>
            </a:extLst>
          </p:cNvPr>
          <p:cNvSpPr>
            <a:spLocks noGrp="1"/>
          </p:cNvSpPr>
          <p:nvPr>
            <p:ph type="sldNum" sz="quarter" idx="5"/>
          </p:nvPr>
        </p:nvSpPr>
        <p:spPr/>
        <p:txBody>
          <a:bodyPr/>
          <a:lstStyle/>
          <a:p>
            <a:fld id="{F88D6AB6-66D9-4BB1-8165-4782942CD73F}" type="slidenum">
              <a:rPr lang="en-US" smtClean="0"/>
              <a:t>12</a:t>
            </a:fld>
            <a:endParaRPr lang="en-US"/>
          </a:p>
        </p:txBody>
      </p:sp>
    </p:spTree>
    <p:extLst>
      <p:ext uri="{BB962C8B-B14F-4D97-AF65-F5344CB8AC3E}">
        <p14:creationId xmlns:p14="http://schemas.microsoft.com/office/powerpoint/2010/main" val="3744111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7F12D-6C07-9719-C404-DF946F899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98CA5-52F3-D4C4-B4B8-C44EBB400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3B532-E1F3-7A4F-66B6-0A38AEA8301A}"/>
              </a:ext>
            </a:extLst>
          </p:cNvPr>
          <p:cNvSpPr>
            <a:spLocks noGrp="1"/>
          </p:cNvSpPr>
          <p:nvPr>
            <p:ph type="body" idx="1"/>
          </p:nvPr>
        </p:nvSpPr>
        <p:spPr/>
        <p:txBody>
          <a:bodyPr/>
          <a:lstStyle/>
          <a:p>
            <a:pPr eaLnBrk="1" hangingPunct="1">
              <a:spcBef>
                <a:spcPct val="0"/>
              </a:spcBef>
            </a:pPr>
            <a:r>
              <a:rPr lang="en-US" altLang="en-US"/>
              <a:t>The factors that impact and can impair healthy digestion include – </a:t>
            </a:r>
          </a:p>
          <a:p>
            <a:pPr eaLnBrk="1" hangingPunct="1">
              <a:spcBef>
                <a:spcPct val="0"/>
              </a:spcBef>
            </a:pPr>
            <a:endParaRPr lang="en-US" altLang="en-US"/>
          </a:p>
          <a:p>
            <a:pPr eaLnBrk="1" hangingPunct="1">
              <a:spcBef>
                <a:spcPct val="0"/>
              </a:spcBef>
            </a:pPr>
            <a:r>
              <a:rPr lang="en-US" altLang="en-US"/>
              <a:t>Poor eating habits – poor food choices</a:t>
            </a:r>
          </a:p>
          <a:p>
            <a:pPr eaLnBrk="1" hangingPunct="1">
              <a:spcBef>
                <a:spcPct val="0"/>
              </a:spcBef>
            </a:pPr>
            <a:r>
              <a:rPr lang="en-US" altLang="en-US"/>
              <a:t>Aging – digestive functions tend to slow down as we age</a:t>
            </a:r>
          </a:p>
          <a:p>
            <a:pPr eaLnBrk="1" hangingPunct="1">
              <a:spcBef>
                <a:spcPct val="0"/>
              </a:spcBef>
            </a:pPr>
            <a:r>
              <a:rPr lang="en-US" altLang="en-US"/>
              <a:t>Stress</a:t>
            </a:r>
          </a:p>
          <a:p>
            <a:pPr eaLnBrk="1" hangingPunct="1">
              <a:spcBef>
                <a:spcPct val="0"/>
              </a:spcBef>
            </a:pPr>
            <a:r>
              <a:rPr lang="en-US" altLang="en-US"/>
              <a:t>Excess alcohol consumption, smoking</a:t>
            </a:r>
          </a:p>
          <a:p>
            <a:pPr eaLnBrk="1" hangingPunct="1">
              <a:spcBef>
                <a:spcPct val="0"/>
              </a:spcBef>
            </a:pPr>
            <a:r>
              <a:rPr lang="en-US" altLang="en-US"/>
              <a:t>Illness/disease</a:t>
            </a:r>
          </a:p>
          <a:p>
            <a:pPr eaLnBrk="1" hangingPunct="1">
              <a:spcBef>
                <a:spcPct val="0"/>
              </a:spcBef>
            </a:pPr>
            <a:r>
              <a:rPr lang="en-US" altLang="en-US"/>
              <a:t>Use of certain drugs such as antibiotics – create flora imbalances</a:t>
            </a:r>
          </a:p>
          <a:p>
            <a:pPr eaLnBrk="1" hangingPunct="1">
              <a:spcBef>
                <a:spcPct val="0"/>
              </a:spcBef>
            </a:pPr>
            <a:r>
              <a:rPr lang="en-US" altLang="en-US"/>
              <a:t>Genetics – certain autoimmune digestive illnesses such as Crones Disease are hereditary</a:t>
            </a:r>
          </a:p>
          <a:p>
            <a:pPr eaLnBrk="1" hangingPunct="1">
              <a:spcBef>
                <a:spcPct val="0"/>
              </a:spcBef>
            </a:pPr>
            <a:endParaRPr lang="en-US" altLang="en-US"/>
          </a:p>
          <a:p>
            <a:endParaRPr lang="en-US"/>
          </a:p>
        </p:txBody>
      </p:sp>
      <p:sp>
        <p:nvSpPr>
          <p:cNvPr id="4" name="Slide Number Placeholder 3">
            <a:extLst>
              <a:ext uri="{FF2B5EF4-FFF2-40B4-BE49-F238E27FC236}">
                <a16:creationId xmlns:a16="http://schemas.microsoft.com/office/drawing/2014/main" id="{9F376E0B-9DCE-2F60-3C51-37996937C8F5}"/>
              </a:ext>
            </a:extLst>
          </p:cNvPr>
          <p:cNvSpPr>
            <a:spLocks noGrp="1"/>
          </p:cNvSpPr>
          <p:nvPr>
            <p:ph type="sldNum" sz="quarter" idx="5"/>
          </p:nvPr>
        </p:nvSpPr>
        <p:spPr/>
        <p:txBody>
          <a:bodyPr/>
          <a:lstStyle/>
          <a:p>
            <a:fld id="{F88D6AB6-66D9-4BB1-8165-4782942CD73F}" type="slidenum">
              <a:rPr lang="en-US" smtClean="0"/>
              <a:t>13</a:t>
            </a:fld>
            <a:endParaRPr lang="en-US"/>
          </a:p>
        </p:txBody>
      </p:sp>
    </p:spTree>
    <p:extLst>
      <p:ext uri="{BB962C8B-B14F-4D97-AF65-F5344CB8AC3E}">
        <p14:creationId xmlns:p14="http://schemas.microsoft.com/office/powerpoint/2010/main" val="3045512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3DED8-1DFA-7051-800F-4B3E98D5F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B1D2B-7E0A-4BE9-9D5F-AEF285D22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C96C9-D18F-1C26-9341-1DC8AA141C73}"/>
              </a:ext>
            </a:extLst>
          </p:cNvPr>
          <p:cNvSpPr>
            <a:spLocks noGrp="1"/>
          </p:cNvSpPr>
          <p:nvPr>
            <p:ph type="body" idx="1"/>
          </p:nvPr>
        </p:nvSpPr>
        <p:spPr/>
        <p:txBody>
          <a:bodyPr/>
          <a:lstStyle/>
          <a:p>
            <a:pPr eaLnBrk="1" hangingPunct="1">
              <a:spcBef>
                <a:spcPct val="0"/>
              </a:spcBef>
            </a:pPr>
            <a:r>
              <a:rPr lang="en-US" altLang="en-US"/>
              <a:t>The common symptoms of digestive distress include –</a:t>
            </a:r>
          </a:p>
          <a:p>
            <a:pPr eaLnBrk="1" hangingPunct="1">
              <a:spcBef>
                <a:spcPct val="0"/>
              </a:spcBef>
            </a:pPr>
            <a:endParaRPr lang="en-US" altLang="en-US"/>
          </a:p>
          <a:p>
            <a:pPr eaLnBrk="1" hangingPunct="1">
              <a:spcBef>
                <a:spcPct val="0"/>
              </a:spcBef>
            </a:pPr>
            <a:r>
              <a:rPr lang="en-US" altLang="en-US"/>
              <a:t>Heartburn</a:t>
            </a:r>
          </a:p>
          <a:p>
            <a:pPr eaLnBrk="1" hangingPunct="1">
              <a:spcBef>
                <a:spcPct val="0"/>
              </a:spcBef>
            </a:pPr>
            <a:r>
              <a:rPr lang="en-US" altLang="en-US"/>
              <a:t>Flatulence</a:t>
            </a:r>
          </a:p>
          <a:p>
            <a:pPr eaLnBrk="1" hangingPunct="1">
              <a:spcBef>
                <a:spcPct val="0"/>
              </a:spcBef>
            </a:pPr>
            <a:r>
              <a:rPr lang="en-US" altLang="en-US"/>
              <a:t>Bloating</a:t>
            </a:r>
          </a:p>
          <a:p>
            <a:pPr eaLnBrk="1" hangingPunct="1">
              <a:spcBef>
                <a:spcPct val="0"/>
              </a:spcBef>
            </a:pPr>
            <a:r>
              <a:rPr lang="en-US" altLang="en-US"/>
              <a:t>Diarrhea</a:t>
            </a:r>
          </a:p>
          <a:p>
            <a:pPr eaLnBrk="1" hangingPunct="1">
              <a:spcBef>
                <a:spcPct val="0"/>
              </a:spcBef>
            </a:pPr>
            <a:r>
              <a:rPr lang="en-US" altLang="en-US"/>
              <a:t>Constipation</a:t>
            </a:r>
          </a:p>
          <a:p>
            <a:pPr eaLnBrk="1" hangingPunct="1">
              <a:spcBef>
                <a:spcPct val="0"/>
              </a:spcBef>
            </a:pPr>
            <a:r>
              <a:rPr lang="en-US" altLang="en-US"/>
              <a:t>Upset stomach</a:t>
            </a:r>
          </a:p>
          <a:p>
            <a:endParaRPr lang="en-US"/>
          </a:p>
        </p:txBody>
      </p:sp>
      <p:sp>
        <p:nvSpPr>
          <p:cNvPr id="4" name="Slide Number Placeholder 3">
            <a:extLst>
              <a:ext uri="{FF2B5EF4-FFF2-40B4-BE49-F238E27FC236}">
                <a16:creationId xmlns:a16="http://schemas.microsoft.com/office/drawing/2014/main" id="{36FB986B-E6ED-FB9F-12EB-5EED04D8AD2B}"/>
              </a:ext>
            </a:extLst>
          </p:cNvPr>
          <p:cNvSpPr>
            <a:spLocks noGrp="1"/>
          </p:cNvSpPr>
          <p:nvPr>
            <p:ph type="sldNum" sz="quarter" idx="5"/>
          </p:nvPr>
        </p:nvSpPr>
        <p:spPr/>
        <p:txBody>
          <a:bodyPr/>
          <a:lstStyle/>
          <a:p>
            <a:fld id="{F88D6AB6-66D9-4BB1-8165-4782942CD73F}" type="slidenum">
              <a:rPr lang="en-US" smtClean="0"/>
              <a:t>14</a:t>
            </a:fld>
            <a:endParaRPr lang="en-US"/>
          </a:p>
        </p:txBody>
      </p:sp>
    </p:spTree>
    <p:extLst>
      <p:ext uri="{BB962C8B-B14F-4D97-AF65-F5344CB8AC3E}">
        <p14:creationId xmlns:p14="http://schemas.microsoft.com/office/powerpoint/2010/main" val="1198503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B8D67-CF84-098A-75FA-50E57A609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1A5B0-A73C-7502-BBBB-A1E91DD9C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C7C7CA-EFEA-AD61-0703-2A0A580DB745}"/>
              </a:ext>
            </a:extLst>
          </p:cNvPr>
          <p:cNvSpPr>
            <a:spLocks noGrp="1"/>
          </p:cNvSpPr>
          <p:nvPr>
            <p:ph type="body" idx="1"/>
          </p:nvPr>
        </p:nvSpPr>
        <p:spPr/>
        <p:txBody>
          <a:bodyPr/>
          <a:lstStyle/>
          <a:p>
            <a:pPr eaLnBrk="1" hangingPunct="1">
              <a:lnSpc>
                <a:spcPct val="70000"/>
              </a:lnSpc>
              <a:spcBef>
                <a:spcPct val="0"/>
              </a:spcBef>
            </a:pPr>
            <a:r>
              <a:rPr lang="en-US" altLang="en-US" sz="1200" dirty="0"/>
              <a:t>COMMON PROBLEMS WITH DIGESTION</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#1:  TOO LITTLE HYDROCHLORIC ACID</a:t>
            </a:r>
          </a:p>
          <a:p>
            <a:pPr eaLnBrk="1" hangingPunct="1">
              <a:lnSpc>
                <a:spcPct val="70000"/>
              </a:lnSpc>
              <a:spcBef>
                <a:spcPct val="0"/>
              </a:spcBef>
            </a:pPr>
            <a:r>
              <a:rPr lang="en-US" altLang="en-US" sz="1200" dirty="0"/>
              <a:t>Hypochlorhydria — too little hydrochloric acid in the stomach — is a common digestive disorder. Around age 30, the stomach begins to secrete less hydrochloric acid. This decline continues over the years. Overeating, excessive alcohol, or the habitual use of antacids may also dilute the concentration of stomach acid, reducing the total amount of hydrochloric acid available for digestion. Without sufficient hydrochloric acid, most foods cannot be broken down enough to release certain nutrients for absorption. Or nutrients whose carriers require an acid environment in the stomach may not be absorbed efficiently later on in the intestines. The result may be wasted nutrients, intestinal discomfort, or medical problems. Therefore, even if the diet is nutrient-rich, incomplete digestion can contribute to a nutrient deficiency. Many people believe that indigestion results from excess stomach acid, an assumption that is understandable given the </a:t>
            </a:r>
            <a:r>
              <a:rPr lang="ja-JP" altLang="en-US" sz="1200" dirty="0"/>
              <a:t>“</a:t>
            </a:r>
            <a:r>
              <a:rPr lang="en-US" altLang="ja-JP" sz="1200" dirty="0"/>
              <a:t>burning</a:t>
            </a:r>
            <a:r>
              <a:rPr lang="ja-JP" altLang="en-US" sz="1200" dirty="0"/>
              <a:t>”</a:t>
            </a:r>
            <a:r>
              <a:rPr lang="en-US" altLang="ja-JP" sz="1200" dirty="0"/>
              <a:t> sensation often associated with stomach distress. Acid insufficiency, however, is a much more common cause of indigestion. Food that is only partially digested is hindered in its movement through the digestive tract.</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#2: OVERBURDENED ENZYME SUPPLIES </a:t>
            </a:r>
          </a:p>
          <a:p>
            <a:pPr eaLnBrk="1" hangingPunct="1">
              <a:lnSpc>
                <a:spcPct val="70000"/>
              </a:lnSpc>
              <a:spcBef>
                <a:spcPct val="0"/>
              </a:spcBef>
            </a:pPr>
            <a:r>
              <a:rPr lang="en-US" altLang="en-US" sz="1200" dirty="0"/>
              <a:t>At times we overindulge in the wrong kinds of foods. Or we eat too fast. Too much food may overburden the capacity of a limited supply of digestive enzymes to break down complex foods into their simpler components.</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#3: TOO LITTLE LACTASE</a:t>
            </a:r>
          </a:p>
          <a:p>
            <a:pPr eaLnBrk="1" hangingPunct="1">
              <a:lnSpc>
                <a:spcPct val="70000"/>
              </a:lnSpc>
              <a:spcBef>
                <a:spcPct val="0"/>
              </a:spcBef>
            </a:pPr>
            <a:r>
              <a:rPr lang="en-US" altLang="en-US" sz="1200" dirty="0"/>
              <a:t>Lactose is a sugar found in milk and other dairy products. The digestive enzyme that breaks it into components small enough to absorb and utilize is called lactase. Insufficient lactase may result in lactose malabsorption, or intolerance, characterized by abdominal pain, bloating, flatulence, and diarrhea. The severity of the symptoms varies depending on the amount of lactose ingested and the degree of the enzyme deficiency. Lactase added to foods may reduce discomfort associated with lactose malabsorption.</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#4: UNBALANCED INTESTINAL FLORA</a:t>
            </a:r>
          </a:p>
          <a:p>
            <a:pPr eaLnBrk="1" hangingPunct="1">
              <a:lnSpc>
                <a:spcPct val="70000"/>
              </a:lnSpc>
              <a:spcBef>
                <a:spcPct val="0"/>
              </a:spcBef>
            </a:pPr>
            <a:r>
              <a:rPr lang="en-US" altLang="en-US" sz="1200" dirty="0"/>
              <a:t>When beneficial good bacteria are destroyed by poor diet choices, use of antibiotics and other prescription and OTC pharmaceuticals, stress, and poor health, disease-promoting microorganisms can take over and wreak havoc on the digestive and immune system.  A yeast infection is a good example of this.  </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#5:  NOT ENOUGH FIBER</a:t>
            </a:r>
          </a:p>
          <a:p>
            <a:pPr eaLnBrk="1" hangingPunct="1">
              <a:lnSpc>
                <a:spcPct val="70000"/>
              </a:lnSpc>
              <a:spcBef>
                <a:spcPct val="0"/>
              </a:spcBef>
            </a:pPr>
            <a:r>
              <a:rPr lang="en-US" altLang="en-US" sz="1200" dirty="0"/>
              <a:t>A high-fiber diet helps keep intestinal function smooth and regular and supports optimal health. Dietary fiber does more than just contribute to the feeling of </a:t>
            </a:r>
            <a:r>
              <a:rPr lang="ja-JP" altLang="en-US" sz="1200" dirty="0"/>
              <a:t>“</a:t>
            </a:r>
            <a:r>
              <a:rPr lang="en-US" altLang="ja-JP" sz="1200" dirty="0"/>
              <a:t>fullness.</a:t>
            </a:r>
            <a:r>
              <a:rPr lang="ja-JP" altLang="en-US" sz="1200" dirty="0"/>
              <a:t>”</a:t>
            </a:r>
            <a:r>
              <a:rPr lang="en-US" altLang="ja-JP" sz="1200" dirty="0"/>
              <a:t> It increases the bulk of the intestinal contents, speeding their transit through the intestines and increasing the frequency of elimination. It also supports the metabolic activities of </a:t>
            </a:r>
            <a:r>
              <a:rPr lang="ja-JP" altLang="en-US" sz="1200" dirty="0"/>
              <a:t>“</a:t>
            </a:r>
            <a:r>
              <a:rPr lang="en-US" altLang="ja-JP" sz="1200" dirty="0"/>
              <a:t>good</a:t>
            </a:r>
            <a:r>
              <a:rPr lang="ja-JP" altLang="en-US" sz="1200" dirty="0"/>
              <a:t>”</a:t>
            </a:r>
            <a:r>
              <a:rPr lang="en-US" altLang="ja-JP" sz="1200" dirty="0"/>
              <a:t> bacteria and binds bile acids and cholesterol. Populations consuming high fiber diets have a low incidence of intestinal disorders such as diverticulitis, polyps, colitis, hemorrhoids, and cancer. However, despite fiber</a:t>
            </a:r>
            <a:r>
              <a:rPr lang="ja-JP" altLang="en-US" sz="1200" dirty="0"/>
              <a:t>’</a:t>
            </a:r>
            <a:r>
              <a:rPr lang="en-US" altLang="ja-JP" sz="1200" dirty="0"/>
              <a:t>s many proven benefits, most people don</a:t>
            </a:r>
            <a:r>
              <a:rPr lang="ja-JP" altLang="en-US" sz="1200" dirty="0"/>
              <a:t>’</a:t>
            </a:r>
            <a:r>
              <a:rPr lang="en-US" altLang="ja-JP" sz="1200" dirty="0"/>
              <a:t>t get anywhere near the 20-35 gm of dietary fiber recommended by the National Cancer Institute. The average person only consumes 12 gm of fiber per day.</a:t>
            </a:r>
          </a:p>
          <a:p>
            <a:pPr eaLnBrk="1" hangingPunct="1">
              <a:lnSpc>
                <a:spcPct val="70000"/>
              </a:lnSpc>
              <a:spcBef>
                <a:spcPct val="0"/>
              </a:spcBef>
            </a:pPr>
            <a:endParaRPr lang="en-US" altLang="en-US" sz="1200" dirty="0"/>
          </a:p>
          <a:p>
            <a:pPr eaLnBrk="1" hangingPunct="1">
              <a:lnSpc>
                <a:spcPct val="70000"/>
              </a:lnSpc>
              <a:spcBef>
                <a:spcPct val="0"/>
              </a:spcBef>
            </a:pPr>
            <a:r>
              <a:rPr lang="en-US" altLang="en-US" sz="1200" dirty="0"/>
              <a:t>PROBLEM #6:  Stress induced imbalance</a:t>
            </a:r>
          </a:p>
          <a:p>
            <a:pPr eaLnBrk="1" hangingPunct="1">
              <a:lnSpc>
                <a:spcPct val="70000"/>
              </a:lnSpc>
              <a:spcBef>
                <a:spcPct val="0"/>
              </a:spcBef>
            </a:pPr>
            <a:r>
              <a:rPr lang="en-US" altLang="en-US" sz="1200" dirty="0"/>
              <a:t>Stress is a major cause of digestive imbalance and digestive system illness.</a:t>
            </a:r>
          </a:p>
          <a:p>
            <a:pPr eaLnBrk="1" hangingPunct="1">
              <a:lnSpc>
                <a:spcPct val="70000"/>
              </a:lnSpc>
              <a:spcBef>
                <a:spcPct val="0"/>
              </a:spcBef>
            </a:pPr>
            <a:endParaRPr lang="en-US" altLang="en-US" sz="1200" dirty="0"/>
          </a:p>
          <a:p>
            <a:endParaRPr lang="en-US"/>
          </a:p>
        </p:txBody>
      </p:sp>
      <p:sp>
        <p:nvSpPr>
          <p:cNvPr id="4" name="Slide Number Placeholder 3">
            <a:extLst>
              <a:ext uri="{FF2B5EF4-FFF2-40B4-BE49-F238E27FC236}">
                <a16:creationId xmlns:a16="http://schemas.microsoft.com/office/drawing/2014/main" id="{956A2608-76D3-1C7D-7AFD-25584AB90107}"/>
              </a:ext>
            </a:extLst>
          </p:cNvPr>
          <p:cNvSpPr>
            <a:spLocks noGrp="1"/>
          </p:cNvSpPr>
          <p:nvPr>
            <p:ph type="sldNum" sz="quarter" idx="5"/>
          </p:nvPr>
        </p:nvSpPr>
        <p:spPr/>
        <p:txBody>
          <a:bodyPr/>
          <a:lstStyle/>
          <a:p>
            <a:fld id="{F88D6AB6-66D9-4BB1-8165-4782942CD73F}" type="slidenum">
              <a:rPr lang="en-US" smtClean="0"/>
              <a:t>15</a:t>
            </a:fld>
            <a:endParaRPr lang="en-US"/>
          </a:p>
        </p:txBody>
      </p:sp>
    </p:spTree>
    <p:extLst>
      <p:ext uri="{BB962C8B-B14F-4D97-AF65-F5344CB8AC3E}">
        <p14:creationId xmlns:p14="http://schemas.microsoft.com/office/powerpoint/2010/main" val="4192168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5A946-4937-A6FA-D110-578B66AA2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61B75-E1B8-45D2-7C71-E913081E3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D75371-A307-373B-1E05-2652A51EB865}"/>
              </a:ext>
            </a:extLst>
          </p:cNvPr>
          <p:cNvSpPr>
            <a:spLocks noGrp="1"/>
          </p:cNvSpPr>
          <p:nvPr>
            <p:ph type="body" idx="1"/>
          </p:nvPr>
        </p:nvSpPr>
        <p:spPr/>
        <p:txBody>
          <a:bodyPr/>
          <a:lstStyle/>
          <a:p>
            <a:pPr eaLnBrk="1" hangingPunct="1">
              <a:spcBef>
                <a:spcPct val="0"/>
              </a:spcBef>
            </a:pPr>
            <a:r>
              <a:rPr lang="en-US" altLang="en-US"/>
              <a:t>Digestive health can be improved with a well balanced diet high in fresh fruits and vegetables, legumes, healthy fats, and whole grains.  </a:t>
            </a:r>
          </a:p>
          <a:p>
            <a:pPr eaLnBrk="1" hangingPunct="1">
              <a:spcBef>
                <a:spcPct val="0"/>
              </a:spcBef>
            </a:pPr>
            <a:endParaRPr lang="en-US" altLang="en-US"/>
          </a:p>
          <a:p>
            <a:pPr eaLnBrk="1" hangingPunct="1">
              <a:spcBef>
                <a:spcPct val="0"/>
              </a:spcBef>
            </a:pPr>
            <a:r>
              <a:rPr lang="en-US" altLang="en-US"/>
              <a:t>A healthy diet should be low in or ideally devoid of high fat foods, preserved, cured and salted foods, red meat and problem foods.</a:t>
            </a:r>
          </a:p>
          <a:p>
            <a:endParaRPr lang="en-US"/>
          </a:p>
        </p:txBody>
      </p:sp>
      <p:sp>
        <p:nvSpPr>
          <p:cNvPr id="4" name="Slide Number Placeholder 3">
            <a:extLst>
              <a:ext uri="{FF2B5EF4-FFF2-40B4-BE49-F238E27FC236}">
                <a16:creationId xmlns:a16="http://schemas.microsoft.com/office/drawing/2014/main" id="{39718284-C2E1-83AD-117B-2869F0AC5889}"/>
              </a:ext>
            </a:extLst>
          </p:cNvPr>
          <p:cNvSpPr>
            <a:spLocks noGrp="1"/>
          </p:cNvSpPr>
          <p:nvPr>
            <p:ph type="sldNum" sz="quarter" idx="5"/>
          </p:nvPr>
        </p:nvSpPr>
        <p:spPr/>
        <p:txBody>
          <a:bodyPr/>
          <a:lstStyle/>
          <a:p>
            <a:fld id="{F88D6AB6-66D9-4BB1-8165-4782942CD73F}" type="slidenum">
              <a:rPr lang="en-US" smtClean="0"/>
              <a:t>16</a:t>
            </a:fld>
            <a:endParaRPr lang="en-US"/>
          </a:p>
        </p:txBody>
      </p:sp>
    </p:spTree>
    <p:extLst>
      <p:ext uri="{BB962C8B-B14F-4D97-AF65-F5344CB8AC3E}">
        <p14:creationId xmlns:p14="http://schemas.microsoft.com/office/powerpoint/2010/main" val="3124709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C0DF-86D2-6077-7D4D-119AF2252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B8881-B12E-519F-6893-D60A1334E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A0D8C-1C53-E652-E2F4-61648A976E56}"/>
              </a:ext>
            </a:extLst>
          </p:cNvPr>
          <p:cNvSpPr>
            <a:spLocks noGrp="1"/>
          </p:cNvSpPr>
          <p:nvPr>
            <p:ph type="body" idx="1"/>
          </p:nvPr>
        </p:nvSpPr>
        <p:spPr/>
        <p:txBody>
          <a:bodyPr/>
          <a:lstStyle/>
          <a:p>
            <a:pPr eaLnBrk="1" hangingPunct="1">
              <a:spcBef>
                <a:spcPct val="0"/>
              </a:spcBef>
            </a:pPr>
            <a:r>
              <a:rPr lang="en-US" altLang="en-US" dirty="0"/>
              <a:t>EXCLUSIVELY FROM GNLD: DIGESTIVE SUPPLEMENTS YOU CAN STOMACH</a:t>
            </a:r>
          </a:p>
          <a:p>
            <a:pPr eaLnBrk="1" hangingPunct="1">
              <a:spcBef>
                <a:spcPct val="0"/>
              </a:spcBef>
            </a:pPr>
            <a:endParaRPr lang="en-US" altLang="en-US" dirty="0"/>
          </a:p>
          <a:p>
            <a:pPr eaLnBrk="1" hangingPunct="1">
              <a:spcBef>
                <a:spcPct val="0"/>
              </a:spcBef>
            </a:pPr>
            <a:r>
              <a:rPr lang="en-US" altLang="en-US" dirty="0"/>
              <a:t>Safe and gentle, NeoLife</a:t>
            </a:r>
            <a:r>
              <a:rPr lang="ja-JP" altLang="en-US" dirty="0"/>
              <a:t>’</a:t>
            </a:r>
            <a:r>
              <a:rPr lang="en-US" altLang="ja-JP" dirty="0"/>
              <a:t>s digestive supplements are formulated to support the natural activities of the digestive system. Based in nature and backed by Science, they address the underlying causes of digestive troubles, not just the symptoms. Along with appropriate food choices, they contribute to the stability of the gastrointestinal environment and promote optimal digestive function in the stomach, intestine and colon. </a:t>
            </a:r>
          </a:p>
          <a:p>
            <a:pPr eaLnBrk="1" hangingPunct="1">
              <a:spcBef>
                <a:spcPct val="0"/>
              </a:spcBef>
            </a:pPr>
            <a:endParaRPr lang="en-US" altLang="en-US" dirty="0"/>
          </a:p>
          <a:p>
            <a:pPr eaLnBrk="1" hangingPunct="1">
              <a:spcBef>
                <a:spcPct val="0"/>
              </a:spcBef>
            </a:pPr>
            <a:r>
              <a:rPr lang="en-US" altLang="en-US" dirty="0"/>
              <a:t>NeoLife has formulated a series of leading-edge products to address the most common </a:t>
            </a:r>
            <a:r>
              <a:rPr lang="ja-JP" altLang="en-US" dirty="0"/>
              <a:t>“</a:t>
            </a:r>
            <a:r>
              <a:rPr lang="en-US" altLang="ja-JP" dirty="0"/>
              <a:t>problem areas</a:t>
            </a:r>
            <a:r>
              <a:rPr lang="ja-JP" altLang="en-US" dirty="0"/>
              <a:t>”</a:t>
            </a:r>
            <a:r>
              <a:rPr lang="en-US" altLang="ja-JP" dirty="0"/>
              <a:t> within the digestive tract. Employing the most recent scientific findings and selecting only the finest natural ingredients, the </a:t>
            </a:r>
            <a:r>
              <a:rPr lang="en-US" altLang="en-US" dirty="0"/>
              <a:t>NeoLife</a:t>
            </a:r>
            <a:r>
              <a:rPr lang="en-US" altLang="ja-JP" dirty="0"/>
              <a:t> Scientific Advisory Board has created a product line of digestive aids to provide complete and balanced support for the entire system. To support the natural balance of the digestive tract, our products provide vital acids, enzymes, </a:t>
            </a:r>
            <a:r>
              <a:rPr lang="ja-JP" altLang="en-US" dirty="0"/>
              <a:t>“</a:t>
            </a:r>
            <a:r>
              <a:rPr lang="en-US" altLang="ja-JP" dirty="0"/>
              <a:t>good</a:t>
            </a:r>
            <a:r>
              <a:rPr lang="ja-JP" altLang="en-US" dirty="0"/>
              <a:t>”</a:t>
            </a:r>
            <a:r>
              <a:rPr lang="en-US" altLang="ja-JP" dirty="0"/>
              <a:t> bacteria, fiber, and other healthful factors. Plant-sourced and naturally derived ingredients work with the body to enhance digestion so that you are able to unlock the complete nutritional power of the foods you eat.</a:t>
            </a:r>
            <a:endParaRPr lang="en-US" altLang="en-US" dirty="0"/>
          </a:p>
          <a:p>
            <a:endParaRPr lang="en-US"/>
          </a:p>
        </p:txBody>
      </p:sp>
      <p:sp>
        <p:nvSpPr>
          <p:cNvPr id="4" name="Slide Number Placeholder 3">
            <a:extLst>
              <a:ext uri="{FF2B5EF4-FFF2-40B4-BE49-F238E27FC236}">
                <a16:creationId xmlns:a16="http://schemas.microsoft.com/office/drawing/2014/main" id="{B779F251-7529-291E-8735-3BDDE40BE3BD}"/>
              </a:ext>
            </a:extLst>
          </p:cNvPr>
          <p:cNvSpPr>
            <a:spLocks noGrp="1"/>
          </p:cNvSpPr>
          <p:nvPr>
            <p:ph type="sldNum" sz="quarter" idx="5"/>
          </p:nvPr>
        </p:nvSpPr>
        <p:spPr/>
        <p:txBody>
          <a:bodyPr/>
          <a:lstStyle/>
          <a:p>
            <a:fld id="{F88D6AB6-66D9-4BB1-8165-4782942CD73F}" type="slidenum">
              <a:rPr lang="en-US" smtClean="0"/>
              <a:t>17</a:t>
            </a:fld>
            <a:endParaRPr lang="en-US"/>
          </a:p>
        </p:txBody>
      </p:sp>
    </p:spTree>
    <p:extLst>
      <p:ext uri="{BB962C8B-B14F-4D97-AF65-F5344CB8AC3E}">
        <p14:creationId xmlns:p14="http://schemas.microsoft.com/office/powerpoint/2010/main" val="3860948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AA063-B37B-6F0A-CC25-28B4CEE95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CAAB3-08CD-45F1-F48E-4DA06756C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3F396-97E3-3EDB-3BE5-842315393DFC}"/>
              </a:ext>
            </a:extLst>
          </p:cNvPr>
          <p:cNvSpPr>
            <a:spLocks noGrp="1"/>
          </p:cNvSpPr>
          <p:nvPr>
            <p:ph type="body" idx="1"/>
          </p:nvPr>
        </p:nvSpPr>
        <p:spPr/>
        <p:txBody>
          <a:bodyPr/>
          <a:lstStyle/>
          <a:p>
            <a:pPr eaLnBrk="1" hangingPunct="1">
              <a:spcBef>
                <a:spcPct val="0"/>
              </a:spcBef>
            </a:pPr>
            <a:r>
              <a:rPr lang="en-US" altLang="en-US" dirty="0"/>
              <a:t>Without ample acid and enzymes, the digestive system can become stressed beyond capacity and unable to do its best job. </a:t>
            </a:r>
          </a:p>
          <a:p>
            <a:pPr eaLnBrk="1" hangingPunct="1">
              <a:spcBef>
                <a:spcPct val="0"/>
              </a:spcBef>
            </a:pPr>
            <a:r>
              <a:rPr lang="en-US" altLang="en-US" dirty="0">
                <a:solidFill>
                  <a:srgbClr val="595959"/>
                </a:solidFill>
              </a:rPr>
              <a:t>Addresses the causes of indigestion, not just the symptoms</a:t>
            </a:r>
          </a:p>
          <a:p>
            <a:pPr eaLnBrk="1" hangingPunct="1">
              <a:spcBef>
                <a:spcPct val="0"/>
              </a:spcBef>
            </a:pPr>
            <a:endParaRPr lang="en-US" altLang="en-US" dirty="0">
              <a:solidFill>
                <a:srgbClr val="595959"/>
              </a:solidFill>
            </a:endParaRPr>
          </a:p>
          <a:p>
            <a:pPr eaLnBrk="1" hangingPunct="1">
              <a:spcBef>
                <a:spcPct val="0"/>
              </a:spcBef>
              <a:buFontTx/>
              <a:buChar char="•"/>
            </a:pPr>
            <a:r>
              <a:rPr lang="en-US" altLang="en-US" dirty="0">
                <a:solidFill>
                  <a:srgbClr val="595959"/>
                </a:solidFill>
              </a:rPr>
              <a:t>100% plant sourced, natural digestive supplementation in a base of dried beet, licorice root and lemon; no animal ingredients</a:t>
            </a:r>
          </a:p>
          <a:p>
            <a:pPr eaLnBrk="1" hangingPunct="1">
              <a:spcBef>
                <a:spcPct val="0"/>
              </a:spcBef>
              <a:buFontTx/>
              <a:buChar char="•"/>
            </a:pPr>
            <a:r>
              <a:rPr lang="en-US" altLang="en-US" dirty="0">
                <a:solidFill>
                  <a:srgbClr val="595959"/>
                </a:solidFill>
              </a:rPr>
              <a:t> Complete formula of hydrochloride (Betaine HCL) plus lactase and protein-digesting enzymes that supplement the normal body secretions required for healthy digestion</a:t>
            </a:r>
          </a:p>
          <a:p>
            <a:pPr eaLnBrk="1" hangingPunct="1">
              <a:spcBef>
                <a:spcPct val="0"/>
              </a:spcBef>
              <a:buFontTx/>
              <a:buChar char="•"/>
            </a:pPr>
            <a:r>
              <a:rPr lang="en-US" altLang="en-US" sz="2800" b="1" dirty="0"/>
              <a:t>Enzymes </a:t>
            </a:r>
          </a:p>
          <a:p>
            <a:pPr lvl="1" eaLnBrk="1" hangingPunct="1">
              <a:spcBef>
                <a:spcPct val="0"/>
              </a:spcBef>
              <a:buFontTx/>
              <a:buChar char="•"/>
            </a:pPr>
            <a:r>
              <a:rPr lang="en-US" altLang="en-US" sz="2400" dirty="0"/>
              <a:t>Acid stable protease and papain for protein digestion</a:t>
            </a:r>
          </a:p>
          <a:p>
            <a:pPr lvl="1" eaLnBrk="1" hangingPunct="1">
              <a:spcBef>
                <a:spcPct val="0"/>
              </a:spcBef>
              <a:buFontTx/>
              <a:buChar char="•"/>
            </a:pPr>
            <a:r>
              <a:rPr lang="en-US" altLang="en-US" sz="2400" dirty="0"/>
              <a:t>Lactase to help digest lactose in milk products</a:t>
            </a:r>
            <a:endParaRPr lang="en-US" altLang="en-US" dirty="0">
              <a:solidFill>
                <a:srgbClr val="595959"/>
              </a:solidFill>
            </a:endParaRPr>
          </a:p>
          <a:p>
            <a:pPr eaLnBrk="1" hangingPunct="1">
              <a:spcBef>
                <a:spcPct val="0"/>
              </a:spcBef>
              <a:buFontTx/>
              <a:buChar char="•"/>
            </a:pPr>
            <a:r>
              <a:rPr lang="en-US" altLang="en-US" dirty="0">
                <a:solidFill>
                  <a:srgbClr val="595959"/>
                </a:solidFill>
              </a:rPr>
              <a:t> Supports protein digestion with acid-stable, acid-activated proteases including papain (from papaya)</a:t>
            </a:r>
          </a:p>
          <a:p>
            <a:pPr eaLnBrk="1" hangingPunct="1">
              <a:spcBef>
                <a:spcPct val="0"/>
              </a:spcBef>
              <a:buFontTx/>
              <a:buChar char="•"/>
            </a:pPr>
            <a:r>
              <a:rPr lang="en-US" altLang="en-US" dirty="0">
                <a:solidFill>
                  <a:srgbClr val="595959"/>
                </a:solidFill>
              </a:rPr>
              <a:t> Assists in lactose digestion for the lactose intolerant</a:t>
            </a:r>
          </a:p>
          <a:p>
            <a:pPr eaLnBrk="1" hangingPunct="1">
              <a:spcBef>
                <a:spcPct val="0"/>
              </a:spcBef>
              <a:buFontTx/>
              <a:buChar char="•"/>
            </a:pPr>
            <a:r>
              <a:rPr lang="en-US" altLang="en-US" dirty="0">
                <a:solidFill>
                  <a:srgbClr val="595959"/>
                </a:solidFill>
              </a:rPr>
              <a:t> Non-habit forming like antacids </a:t>
            </a:r>
            <a:endParaRPr lang="en-US" altLang="en-US" dirty="0"/>
          </a:p>
          <a:p>
            <a:pPr eaLnBrk="1" hangingPunct="1">
              <a:spcBef>
                <a:spcPct val="0"/>
              </a:spcBef>
            </a:pPr>
            <a:endParaRPr lang="en-US" altLang="en-US" dirty="0"/>
          </a:p>
          <a:p>
            <a:endParaRPr lang="en-US"/>
          </a:p>
        </p:txBody>
      </p:sp>
      <p:sp>
        <p:nvSpPr>
          <p:cNvPr id="4" name="Slide Number Placeholder 3">
            <a:extLst>
              <a:ext uri="{FF2B5EF4-FFF2-40B4-BE49-F238E27FC236}">
                <a16:creationId xmlns:a16="http://schemas.microsoft.com/office/drawing/2014/main" id="{A518239B-C7A0-1F7D-47C6-2FCDDA92521D}"/>
              </a:ext>
            </a:extLst>
          </p:cNvPr>
          <p:cNvSpPr>
            <a:spLocks noGrp="1"/>
          </p:cNvSpPr>
          <p:nvPr>
            <p:ph type="sldNum" sz="quarter" idx="5"/>
          </p:nvPr>
        </p:nvSpPr>
        <p:spPr/>
        <p:txBody>
          <a:bodyPr/>
          <a:lstStyle/>
          <a:p>
            <a:fld id="{F88D6AB6-66D9-4BB1-8165-4782942CD73F}" type="slidenum">
              <a:rPr lang="en-US" smtClean="0"/>
              <a:t>18</a:t>
            </a:fld>
            <a:endParaRPr lang="en-US"/>
          </a:p>
        </p:txBody>
      </p:sp>
    </p:spTree>
    <p:extLst>
      <p:ext uri="{BB962C8B-B14F-4D97-AF65-F5344CB8AC3E}">
        <p14:creationId xmlns:p14="http://schemas.microsoft.com/office/powerpoint/2010/main" val="2546933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2838-4886-83C8-6CC2-E9A273D84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BC011-9916-E7E3-0868-AB74E2639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F002C-2311-6FDA-FD17-9965AE9E195C}"/>
              </a:ext>
            </a:extLst>
          </p:cNvPr>
          <p:cNvSpPr>
            <a:spLocks noGrp="1"/>
          </p:cNvSpPr>
          <p:nvPr>
            <p:ph type="body" idx="1"/>
          </p:nvPr>
        </p:nvSpPr>
        <p:spPr/>
        <p:txBody>
          <a:bodyPr/>
          <a:lstStyle/>
          <a:p>
            <a:pPr eaLnBrk="1" hangingPunct="1">
              <a:spcBef>
                <a:spcPct val="0"/>
              </a:spcBef>
              <a:buFontTx/>
              <a:buChar char="•"/>
            </a:pPr>
            <a:r>
              <a:rPr lang="en-US" altLang="en-US">
                <a:solidFill>
                  <a:srgbClr val="595959"/>
                </a:solidFill>
              </a:rPr>
              <a:t>Efficient special formula works within pH of the intestinal tract to enhance digestion and improve nutrient absorption</a:t>
            </a:r>
          </a:p>
          <a:p>
            <a:pPr eaLnBrk="1" hangingPunct="1">
              <a:spcBef>
                <a:spcPct val="0"/>
              </a:spcBef>
              <a:buFontTx/>
              <a:buChar char="•"/>
            </a:pPr>
            <a:r>
              <a:rPr lang="en-US" altLang="en-US">
                <a:solidFill>
                  <a:srgbClr val="595959"/>
                </a:solidFill>
              </a:rPr>
              <a:t> Broad spectrum formula supplies all three enzyme types – proteases, amylases and lipases</a:t>
            </a:r>
          </a:p>
          <a:p>
            <a:pPr eaLnBrk="1" hangingPunct="1">
              <a:spcBef>
                <a:spcPct val="0"/>
              </a:spcBef>
              <a:buFontTx/>
              <a:buChar char="•"/>
            </a:pPr>
            <a:r>
              <a:rPr lang="en-US" altLang="en-US">
                <a:solidFill>
                  <a:srgbClr val="595959"/>
                </a:solidFill>
              </a:rPr>
              <a:t> Powerful microplant enzymes are combined with bile salts and dehydrochloric acid for enhanced fat digestion</a:t>
            </a:r>
          </a:p>
          <a:p>
            <a:pPr eaLnBrk="1" hangingPunct="1">
              <a:spcBef>
                <a:spcPct val="0"/>
              </a:spcBef>
              <a:buFontTx/>
              <a:buChar char="•"/>
            </a:pPr>
            <a:r>
              <a:rPr lang="en-US" altLang="en-US">
                <a:solidFill>
                  <a:srgbClr val="595959"/>
                </a:solidFill>
              </a:rPr>
              <a:t> Targeted </a:t>
            </a:r>
            <a:r>
              <a:rPr lang="ja-JP" altLang="en-US">
                <a:solidFill>
                  <a:srgbClr val="595959"/>
                </a:solidFill>
              </a:rPr>
              <a:t>‘</a:t>
            </a:r>
            <a:r>
              <a:rPr lang="en-US" altLang="ja-JP">
                <a:solidFill>
                  <a:srgbClr val="595959"/>
                </a:solidFill>
              </a:rPr>
              <a:t>enteric coated</a:t>
            </a:r>
            <a:r>
              <a:rPr lang="ja-JP" altLang="en-US">
                <a:solidFill>
                  <a:srgbClr val="595959"/>
                </a:solidFill>
              </a:rPr>
              <a:t>’</a:t>
            </a:r>
            <a:r>
              <a:rPr lang="en-US" altLang="ja-JP">
                <a:solidFill>
                  <a:srgbClr val="595959"/>
                </a:solidFill>
              </a:rPr>
              <a:t> technology ensures efficacy</a:t>
            </a:r>
          </a:p>
          <a:p>
            <a:pPr eaLnBrk="1" hangingPunct="1">
              <a:spcBef>
                <a:spcPct val="0"/>
              </a:spcBef>
              <a:buFontTx/>
              <a:buChar char="•"/>
            </a:pPr>
            <a:r>
              <a:rPr lang="en-US" altLang="en-US">
                <a:solidFill>
                  <a:srgbClr val="595959"/>
                </a:solidFill>
              </a:rPr>
              <a:t> Non-habit forming like antacids; addresses not just the symptoms but the cause </a:t>
            </a:r>
          </a:p>
          <a:p>
            <a:pPr eaLnBrk="1" hangingPunct="1">
              <a:spcBef>
                <a:spcPct val="0"/>
              </a:spcBef>
            </a:pPr>
            <a:endParaRPr lang="en-US" altLang="en-US"/>
          </a:p>
          <a:p>
            <a:pPr eaLnBrk="1" hangingPunct="1">
              <a:spcBef>
                <a:spcPct val="0"/>
              </a:spcBef>
            </a:pPr>
            <a:endParaRPr lang="en-US" altLang="en-US"/>
          </a:p>
          <a:p>
            <a:pPr eaLnBrk="1" hangingPunct="1">
              <a:spcBef>
                <a:spcPct val="0"/>
              </a:spcBef>
            </a:pPr>
            <a:r>
              <a:rPr lang="en-US" altLang="en-US" b="1"/>
              <a:t>Protease</a:t>
            </a:r>
            <a:r>
              <a:rPr lang="en-US" altLang="en-US"/>
              <a:t> for protein digestion</a:t>
            </a:r>
          </a:p>
          <a:p>
            <a:pPr eaLnBrk="1" hangingPunct="1">
              <a:spcBef>
                <a:spcPct val="0"/>
              </a:spcBef>
            </a:pPr>
            <a:r>
              <a:rPr lang="en-US" altLang="en-US" b="1"/>
              <a:t>Amylase</a:t>
            </a:r>
            <a:r>
              <a:rPr lang="en-US" altLang="en-US"/>
              <a:t> for carbohydrate digestion</a:t>
            </a:r>
          </a:p>
          <a:p>
            <a:pPr eaLnBrk="1" hangingPunct="1">
              <a:spcBef>
                <a:spcPct val="0"/>
              </a:spcBef>
            </a:pPr>
            <a:r>
              <a:rPr lang="en-US" altLang="en-US" b="1"/>
              <a:t>Lipase, bile salts and dehydrocholic acid</a:t>
            </a:r>
            <a:r>
              <a:rPr lang="en-US" altLang="en-US"/>
              <a:t> for fat digestion</a:t>
            </a:r>
          </a:p>
          <a:p>
            <a:pPr eaLnBrk="1" hangingPunct="1">
              <a:spcBef>
                <a:spcPct val="0"/>
              </a:spcBef>
            </a:pPr>
            <a:endParaRPr lang="en-US" altLang="en-US"/>
          </a:p>
          <a:p>
            <a:endParaRPr lang="en-US"/>
          </a:p>
        </p:txBody>
      </p:sp>
      <p:sp>
        <p:nvSpPr>
          <p:cNvPr id="4" name="Slide Number Placeholder 3">
            <a:extLst>
              <a:ext uri="{FF2B5EF4-FFF2-40B4-BE49-F238E27FC236}">
                <a16:creationId xmlns:a16="http://schemas.microsoft.com/office/drawing/2014/main" id="{F8F2F771-AA0E-DDCB-6602-A1C43362F903}"/>
              </a:ext>
            </a:extLst>
          </p:cNvPr>
          <p:cNvSpPr>
            <a:spLocks noGrp="1"/>
          </p:cNvSpPr>
          <p:nvPr>
            <p:ph type="sldNum" sz="quarter" idx="5"/>
          </p:nvPr>
        </p:nvSpPr>
        <p:spPr/>
        <p:txBody>
          <a:bodyPr/>
          <a:lstStyle/>
          <a:p>
            <a:fld id="{F88D6AB6-66D9-4BB1-8165-4782942CD73F}" type="slidenum">
              <a:rPr lang="en-US" smtClean="0"/>
              <a:t>19</a:t>
            </a:fld>
            <a:endParaRPr lang="en-US"/>
          </a:p>
        </p:txBody>
      </p:sp>
    </p:spTree>
    <p:extLst>
      <p:ext uri="{BB962C8B-B14F-4D97-AF65-F5344CB8AC3E}">
        <p14:creationId xmlns:p14="http://schemas.microsoft.com/office/powerpoint/2010/main" val="119102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E4B1D-B650-57CD-755E-59477C45D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94776-F5AC-F59C-CE47-9A9A65AD8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BA7EE-A8D5-E707-2CDB-163C23F85D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Beta-Zyme has a </a:t>
            </a:r>
            <a:r>
              <a:rPr lang="ja-JP" altLang="en-US"/>
              <a:t>“</a:t>
            </a:r>
            <a:r>
              <a:rPr lang="en-US" altLang="ja-JP"/>
              <a:t>one-two</a:t>
            </a:r>
            <a:r>
              <a:rPr lang="ja-JP" altLang="en-US"/>
              <a:t>”</a:t>
            </a:r>
            <a:r>
              <a:rPr lang="en-US" altLang="ja-JP"/>
              <a:t> punch that attacks digestive ailments where they begin, in the stomach and the intestine. Beta-Zyme contains enzymes that support the body</a:t>
            </a:r>
            <a:r>
              <a:rPr lang="ja-JP" altLang="en-US"/>
              <a:t>’</a:t>
            </a:r>
            <a:r>
              <a:rPr lang="en-US" altLang="ja-JP"/>
              <a:t>s ability to digest carbohydrates, fats and proteins. Composed of two different NeoLife digestive aides, Beta-Zyme attacks the </a:t>
            </a:r>
            <a:r>
              <a:rPr lang="en-US" altLang="ja-JP" i="1"/>
              <a:t>cause of digestive discomfort, not just the symptoms.</a:t>
            </a:r>
            <a:endParaRPr lang="en-US" altLang="en-US" i="1"/>
          </a:p>
          <a:p>
            <a:endParaRPr lang="en-US"/>
          </a:p>
        </p:txBody>
      </p:sp>
      <p:sp>
        <p:nvSpPr>
          <p:cNvPr id="4" name="Slide Number Placeholder 3">
            <a:extLst>
              <a:ext uri="{FF2B5EF4-FFF2-40B4-BE49-F238E27FC236}">
                <a16:creationId xmlns:a16="http://schemas.microsoft.com/office/drawing/2014/main" id="{7321D1AE-41C4-DFA0-36AA-38E881A31FF9}"/>
              </a:ext>
            </a:extLst>
          </p:cNvPr>
          <p:cNvSpPr>
            <a:spLocks noGrp="1"/>
          </p:cNvSpPr>
          <p:nvPr>
            <p:ph type="sldNum" sz="quarter" idx="5"/>
          </p:nvPr>
        </p:nvSpPr>
        <p:spPr/>
        <p:txBody>
          <a:bodyPr/>
          <a:lstStyle/>
          <a:p>
            <a:fld id="{F88D6AB6-66D9-4BB1-8165-4782942CD73F}" type="slidenum">
              <a:rPr lang="en-US" smtClean="0"/>
              <a:t>20</a:t>
            </a:fld>
            <a:endParaRPr lang="en-US"/>
          </a:p>
        </p:txBody>
      </p:sp>
    </p:spTree>
    <p:extLst>
      <p:ext uri="{BB962C8B-B14F-4D97-AF65-F5344CB8AC3E}">
        <p14:creationId xmlns:p14="http://schemas.microsoft.com/office/powerpoint/2010/main" val="2630981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D2DFA-C084-2228-D595-398944C2C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5A4A1B-A112-8D50-F8B3-102BD7417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74C29-EA16-35C6-2F44-D669C96D1D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Beneficial (</a:t>
            </a:r>
            <a:r>
              <a:rPr lang="ja-JP" altLang="en-US" dirty="0"/>
              <a:t>“</a:t>
            </a:r>
            <a:r>
              <a:rPr lang="en-US" altLang="ja-JP" dirty="0"/>
              <a:t>good</a:t>
            </a:r>
            <a:r>
              <a:rPr lang="ja-JP" altLang="en-US" dirty="0"/>
              <a:t>”</a:t>
            </a:r>
            <a:r>
              <a:rPr lang="en-US" altLang="ja-JP" dirty="0"/>
              <a:t>) intestinal bacteria promote health, discourage the growth of disease-causing (</a:t>
            </a:r>
            <a:r>
              <a:rPr lang="ja-JP" altLang="en-US" dirty="0"/>
              <a:t>“</a:t>
            </a:r>
            <a:r>
              <a:rPr lang="en-US" altLang="ja-JP" dirty="0"/>
              <a:t>bad</a:t>
            </a:r>
            <a:r>
              <a:rPr lang="ja-JP" altLang="en-US" dirty="0"/>
              <a:t>”</a:t>
            </a:r>
            <a:r>
              <a:rPr lang="en-US" altLang="ja-JP" dirty="0"/>
              <a:t>) bacteria and pathogenic fungi, and improve the balance of microbes which normally inhabit our intestines. Many beneficial bacteria transform naturally occurring sugars, especially lactose, into lactic acid, promoting a more balanced and stable intestinal environment. As one of the most abundant sources of lactose is milk, these beneficial bacteria have been used for thousands of years to produce yogurt, cheese, and fermented milks. Both science and folklore support healthful roles for these foods. </a:t>
            </a:r>
            <a:r>
              <a:rPr lang="en-US" altLang="en-US" dirty="0"/>
              <a:t>NeoLife</a:t>
            </a:r>
            <a:r>
              <a:rPr lang="ja-JP" altLang="en-US" dirty="0"/>
              <a:t>’</a:t>
            </a:r>
            <a:r>
              <a:rPr lang="en-US" altLang="ja-JP" dirty="0"/>
              <a:t>s supplement of beneficial bacteria, Acidophilus Plus, combines potency with technology to guarantee that live organisms survive the stomach acid and reach the intestines to deliver five billion viable organisms capable of supporting optimal digestive tract function.</a:t>
            </a:r>
            <a:endParaRPr lang="en-US" altLang="en-US" dirty="0"/>
          </a:p>
          <a:p>
            <a:endParaRPr lang="en-US"/>
          </a:p>
        </p:txBody>
      </p:sp>
      <p:sp>
        <p:nvSpPr>
          <p:cNvPr id="4" name="Slide Number Placeholder 3">
            <a:extLst>
              <a:ext uri="{FF2B5EF4-FFF2-40B4-BE49-F238E27FC236}">
                <a16:creationId xmlns:a16="http://schemas.microsoft.com/office/drawing/2014/main" id="{78623DB4-9D01-3212-9D15-09BA1A5F0A6D}"/>
              </a:ext>
            </a:extLst>
          </p:cNvPr>
          <p:cNvSpPr>
            <a:spLocks noGrp="1"/>
          </p:cNvSpPr>
          <p:nvPr>
            <p:ph type="sldNum" sz="quarter" idx="5"/>
          </p:nvPr>
        </p:nvSpPr>
        <p:spPr/>
        <p:txBody>
          <a:bodyPr/>
          <a:lstStyle/>
          <a:p>
            <a:fld id="{F88D6AB6-66D9-4BB1-8165-4782942CD73F}" type="slidenum">
              <a:rPr lang="en-US" smtClean="0"/>
              <a:t>21</a:t>
            </a:fld>
            <a:endParaRPr lang="en-US"/>
          </a:p>
        </p:txBody>
      </p:sp>
    </p:spTree>
    <p:extLst>
      <p:ext uri="{BB962C8B-B14F-4D97-AF65-F5344CB8AC3E}">
        <p14:creationId xmlns:p14="http://schemas.microsoft.com/office/powerpoint/2010/main" val="2942901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BC3EF-6093-367D-5D3E-15753995A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B7702-78DC-532C-CB95-B2EC827D1D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9034A0-97CF-F7AC-06AB-4EEF68D6C4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93D440-EA4A-4C28-D7FF-8AF5D98C91A5}"/>
              </a:ext>
            </a:extLst>
          </p:cNvPr>
          <p:cNvSpPr>
            <a:spLocks noGrp="1"/>
          </p:cNvSpPr>
          <p:nvPr>
            <p:ph type="sldNum" sz="quarter" idx="5"/>
          </p:nvPr>
        </p:nvSpPr>
        <p:spPr/>
        <p:txBody>
          <a:bodyPr/>
          <a:lstStyle/>
          <a:p>
            <a:fld id="{F88D6AB6-66D9-4BB1-8165-4782942CD73F}" type="slidenum">
              <a:rPr lang="en-US" smtClean="0"/>
              <a:t>22</a:t>
            </a:fld>
            <a:endParaRPr lang="en-US"/>
          </a:p>
        </p:txBody>
      </p:sp>
    </p:spTree>
    <p:extLst>
      <p:ext uri="{BB962C8B-B14F-4D97-AF65-F5344CB8AC3E}">
        <p14:creationId xmlns:p14="http://schemas.microsoft.com/office/powerpoint/2010/main" val="649059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0C4D-6DE4-8571-58FD-AEB826183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BE15C-7F57-8FCB-ACE5-2A82032D5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CF3F5-F6EB-122A-62FF-6D27E34EE9FD}"/>
              </a:ext>
            </a:extLst>
          </p:cNvPr>
          <p:cNvSpPr>
            <a:spLocks noGrp="1"/>
          </p:cNvSpPr>
          <p:nvPr>
            <p:ph type="body" idx="1"/>
          </p:nvPr>
        </p:nvSpPr>
        <p:spPr/>
        <p:txBody>
          <a:bodyPr/>
          <a:lstStyle/>
          <a:p>
            <a:pPr eaLnBrk="1" hangingPunct="1">
              <a:lnSpc>
                <a:spcPct val="90000"/>
              </a:lnSpc>
              <a:spcBef>
                <a:spcPct val="0"/>
              </a:spcBef>
            </a:pPr>
            <a:r>
              <a:rPr lang="en-US" altLang="en-US" dirty="0">
                <a:latin typeface="Noto Sans" panose="020B0502040504020204" pitchFamily="34" charset="0"/>
              </a:rPr>
              <a:t>The human gastrointestinal tract contains more than 500 types of bacteria – both beneficial and potentially harmful.</a:t>
            </a:r>
          </a:p>
          <a:p>
            <a:pPr eaLnBrk="1" hangingPunct="1">
              <a:lnSpc>
                <a:spcPct val="90000"/>
              </a:lnSpc>
              <a:spcBef>
                <a:spcPct val="0"/>
              </a:spcBef>
            </a:pPr>
            <a:r>
              <a:rPr lang="en-US" altLang="en-US" dirty="0">
                <a:latin typeface="Noto Sans" panose="020B0502040504020204" pitchFamily="34" charset="0"/>
              </a:rPr>
              <a:t>	 </a:t>
            </a:r>
          </a:p>
          <a:p>
            <a:pPr eaLnBrk="1" hangingPunct="1">
              <a:lnSpc>
                <a:spcPct val="90000"/>
              </a:lnSpc>
              <a:spcBef>
                <a:spcPct val="0"/>
              </a:spcBef>
            </a:pPr>
            <a:r>
              <a:rPr lang="en-US" altLang="en-US" dirty="0">
                <a:latin typeface="Noto Sans" panose="020B0502040504020204" pitchFamily="34" charset="0"/>
              </a:rPr>
              <a:t>Beneficial bacteria also known as probiotics - are a group of naturally occurring intestinal bacteria that participates in and protects human health and well being.</a:t>
            </a:r>
          </a:p>
          <a:p>
            <a:pPr eaLnBrk="1" hangingPunct="1">
              <a:lnSpc>
                <a:spcPct val="90000"/>
              </a:lnSpc>
              <a:spcBef>
                <a:spcPct val="0"/>
              </a:spcBef>
            </a:pPr>
            <a:r>
              <a:rPr lang="en-US" altLang="en-US" dirty="0">
                <a:latin typeface="Noto Sans" panose="020B0502040504020204" pitchFamily="34" charset="0"/>
              </a:rPr>
              <a:t>When beneficial bacteria are in short supply the undesirable bacteria can multiply causing an unhealthy balance. </a:t>
            </a:r>
          </a:p>
          <a:p>
            <a:pPr eaLnBrk="1" hangingPunct="1">
              <a:lnSpc>
                <a:spcPct val="90000"/>
              </a:lnSpc>
              <a:spcBef>
                <a:spcPct val="0"/>
              </a:spcBef>
            </a:pPr>
            <a:r>
              <a:rPr lang="en-US" altLang="en-US" dirty="0">
                <a:latin typeface="Noto Sans" panose="020B0502040504020204" pitchFamily="34" charset="0"/>
              </a:rPr>
              <a:t>       The result – digestive discomfort or more serious problems such as gastrointestinal disease.</a:t>
            </a:r>
          </a:p>
          <a:p>
            <a:pPr eaLnBrk="1" hangingPunct="1">
              <a:lnSpc>
                <a:spcPct val="90000"/>
              </a:lnSpc>
              <a:spcBef>
                <a:spcPct val="0"/>
              </a:spcBef>
            </a:pPr>
            <a:endParaRPr lang="it-IT" altLang="en-US" dirty="0"/>
          </a:p>
          <a:p>
            <a:pPr eaLnBrk="1" hangingPunct="1">
              <a:lnSpc>
                <a:spcPct val="90000"/>
              </a:lnSpc>
              <a:spcBef>
                <a:spcPct val="0"/>
              </a:spcBef>
            </a:pPr>
            <a:r>
              <a:rPr lang="it-IT" altLang="en-US" dirty="0"/>
              <a:t>Probiotics: A foundation for good health</a:t>
            </a:r>
          </a:p>
          <a:p>
            <a:pPr eaLnBrk="1" hangingPunct="1">
              <a:lnSpc>
                <a:spcPct val="90000"/>
              </a:lnSpc>
              <a:spcBef>
                <a:spcPct val="0"/>
              </a:spcBef>
            </a:pPr>
            <a:endParaRPr lang="en-US" altLang="en-US" dirty="0"/>
          </a:p>
          <a:p>
            <a:pPr eaLnBrk="1" hangingPunct="1">
              <a:lnSpc>
                <a:spcPct val="90000"/>
              </a:lnSpc>
              <a:spcBef>
                <a:spcPct val="0"/>
              </a:spcBef>
            </a:pPr>
            <a:r>
              <a:rPr lang="en-US" altLang="en-US" sz="1000" b="1" dirty="0">
                <a:solidFill>
                  <a:srgbClr val="595959"/>
                </a:solidFill>
              </a:rPr>
              <a:t>Strengthen Immunity</a:t>
            </a:r>
          </a:p>
          <a:p>
            <a:pPr lvl="1" eaLnBrk="1" hangingPunct="1">
              <a:lnSpc>
                <a:spcPct val="90000"/>
              </a:lnSpc>
              <a:spcBef>
                <a:spcPct val="0"/>
              </a:spcBef>
              <a:buFontTx/>
              <a:buChar char="•"/>
            </a:pPr>
            <a:r>
              <a:rPr lang="en-US" altLang="en-US" sz="1000" dirty="0">
                <a:solidFill>
                  <a:srgbClr val="595959"/>
                </a:solidFill>
              </a:rPr>
              <a:t>Improve innate immunity</a:t>
            </a:r>
          </a:p>
          <a:p>
            <a:pPr lvl="2" eaLnBrk="1" hangingPunct="1">
              <a:lnSpc>
                <a:spcPct val="90000"/>
              </a:lnSpc>
              <a:spcBef>
                <a:spcPct val="0"/>
              </a:spcBef>
              <a:buFontTx/>
              <a:buChar char="•"/>
            </a:pPr>
            <a:r>
              <a:rPr lang="it-IT" altLang="en-US" sz="1000" dirty="0">
                <a:latin typeface="Noto Sans" panose="020B0502040504020204" pitchFamily="34" charset="0"/>
              </a:rPr>
              <a:t>Produce antibiotic substances</a:t>
            </a:r>
          </a:p>
          <a:p>
            <a:pPr lvl="2" eaLnBrk="1" hangingPunct="1">
              <a:lnSpc>
                <a:spcPct val="90000"/>
              </a:lnSpc>
              <a:spcBef>
                <a:spcPct val="0"/>
              </a:spcBef>
              <a:buFontTx/>
              <a:buChar char="•"/>
            </a:pPr>
            <a:r>
              <a:rPr lang="it-IT" altLang="en-US" sz="1000" dirty="0">
                <a:latin typeface="Noto Sans" panose="020B0502040504020204" pitchFamily="34" charset="0"/>
              </a:rPr>
              <a:t> Discourage growth of disease causing bacteria</a:t>
            </a:r>
          </a:p>
          <a:p>
            <a:pPr lvl="1" eaLnBrk="1" hangingPunct="1">
              <a:lnSpc>
                <a:spcPct val="90000"/>
              </a:lnSpc>
              <a:spcBef>
                <a:spcPct val="0"/>
              </a:spcBef>
              <a:buFontTx/>
              <a:buChar char="•"/>
            </a:pPr>
            <a:r>
              <a:rPr lang="en-US" altLang="en-US" sz="1000" dirty="0">
                <a:solidFill>
                  <a:srgbClr val="595959"/>
                </a:solidFill>
              </a:rPr>
              <a:t>Reduce food allergy symptoms in children</a:t>
            </a:r>
          </a:p>
          <a:p>
            <a:pPr lvl="1" eaLnBrk="1" hangingPunct="1">
              <a:lnSpc>
                <a:spcPct val="90000"/>
              </a:lnSpc>
              <a:spcBef>
                <a:spcPct val="0"/>
              </a:spcBef>
              <a:buFontTx/>
              <a:buChar char="•"/>
            </a:pPr>
            <a:r>
              <a:rPr lang="en-US" altLang="en-US" sz="1000" dirty="0">
                <a:solidFill>
                  <a:srgbClr val="595959"/>
                </a:solidFill>
              </a:rPr>
              <a:t>Prevent infection naturally</a:t>
            </a:r>
          </a:p>
          <a:p>
            <a:pPr eaLnBrk="1" hangingPunct="1">
              <a:lnSpc>
                <a:spcPct val="90000"/>
              </a:lnSpc>
              <a:spcBef>
                <a:spcPct val="20000"/>
              </a:spcBef>
            </a:pPr>
            <a:endParaRPr lang="en-US" altLang="en-US" sz="1000" b="1" dirty="0">
              <a:solidFill>
                <a:srgbClr val="595959"/>
              </a:solidFill>
            </a:endParaRPr>
          </a:p>
          <a:p>
            <a:pPr eaLnBrk="1" hangingPunct="1">
              <a:lnSpc>
                <a:spcPct val="90000"/>
              </a:lnSpc>
              <a:spcBef>
                <a:spcPct val="20000"/>
              </a:spcBef>
            </a:pPr>
            <a:r>
              <a:rPr lang="en-US" altLang="en-US" sz="1000" b="1" dirty="0">
                <a:solidFill>
                  <a:srgbClr val="595959"/>
                </a:solidFill>
              </a:rPr>
              <a:t>Support Efficient Metabolism</a:t>
            </a:r>
          </a:p>
          <a:p>
            <a:pPr lvl="1" eaLnBrk="1" hangingPunct="1">
              <a:lnSpc>
                <a:spcPct val="90000"/>
              </a:lnSpc>
              <a:spcBef>
                <a:spcPct val="20000"/>
              </a:spcBef>
              <a:buFontTx/>
              <a:buChar char="•"/>
            </a:pPr>
            <a:r>
              <a:rPr lang="en-US" altLang="en-US" sz="1000" dirty="0">
                <a:solidFill>
                  <a:srgbClr val="595959"/>
                </a:solidFill>
              </a:rPr>
              <a:t>Aid in absorption of minerals</a:t>
            </a:r>
          </a:p>
          <a:p>
            <a:pPr lvl="1" eaLnBrk="1" hangingPunct="1">
              <a:lnSpc>
                <a:spcPct val="90000"/>
              </a:lnSpc>
              <a:spcBef>
                <a:spcPct val="20000"/>
              </a:spcBef>
              <a:buFontTx/>
              <a:buChar char="•"/>
            </a:pPr>
            <a:r>
              <a:rPr lang="en-US" altLang="en-US" sz="1000" dirty="0">
                <a:solidFill>
                  <a:srgbClr val="595959"/>
                </a:solidFill>
              </a:rPr>
              <a:t>Synthesize B-vitamins</a:t>
            </a:r>
          </a:p>
          <a:p>
            <a:pPr lvl="1" eaLnBrk="1" hangingPunct="1">
              <a:lnSpc>
                <a:spcPct val="90000"/>
              </a:lnSpc>
              <a:spcBef>
                <a:spcPct val="20000"/>
              </a:spcBef>
              <a:buFontTx/>
              <a:buChar char="•"/>
            </a:pPr>
            <a:r>
              <a:rPr lang="en-US" altLang="en-US" sz="1000" dirty="0">
                <a:solidFill>
                  <a:srgbClr val="595959"/>
                </a:solidFill>
              </a:rPr>
              <a:t>Lower levels of toxic/mutagenic compounds</a:t>
            </a:r>
          </a:p>
          <a:p>
            <a:pPr lvl="1" eaLnBrk="1" hangingPunct="1">
              <a:lnSpc>
                <a:spcPct val="90000"/>
              </a:lnSpc>
              <a:spcBef>
                <a:spcPct val="0"/>
              </a:spcBef>
              <a:buFontTx/>
              <a:buChar char="•"/>
            </a:pPr>
            <a:r>
              <a:rPr lang="it-IT" altLang="en-US" sz="1000" dirty="0">
                <a:latin typeface="Noto Sans" panose="020B0502040504020204" pitchFamily="34" charset="0"/>
              </a:rPr>
              <a:t>     Help release nutrients from food</a:t>
            </a:r>
          </a:p>
          <a:p>
            <a:pPr lvl="1" eaLnBrk="1" hangingPunct="1">
              <a:lnSpc>
                <a:spcPct val="90000"/>
              </a:lnSpc>
              <a:spcBef>
                <a:spcPct val="0"/>
              </a:spcBef>
              <a:buFontTx/>
              <a:buChar char="•"/>
            </a:pPr>
            <a:endParaRPr lang="it-IT" altLang="en-US" sz="1000" dirty="0">
              <a:latin typeface="Noto Sans" panose="020B0502040504020204" pitchFamily="34" charset="0"/>
            </a:endParaRPr>
          </a:p>
          <a:p>
            <a:pPr eaLnBrk="1" hangingPunct="1">
              <a:lnSpc>
                <a:spcPct val="90000"/>
              </a:lnSpc>
              <a:spcBef>
                <a:spcPct val="20000"/>
              </a:spcBef>
            </a:pPr>
            <a:r>
              <a:rPr lang="en-US" altLang="en-US" sz="1000" b="1" dirty="0">
                <a:solidFill>
                  <a:srgbClr val="595959"/>
                </a:solidFill>
              </a:rPr>
              <a:t>Promote colon health</a:t>
            </a:r>
          </a:p>
          <a:p>
            <a:pPr lvl="1" eaLnBrk="1" hangingPunct="1">
              <a:lnSpc>
                <a:spcPct val="90000"/>
              </a:lnSpc>
              <a:spcBef>
                <a:spcPct val="20000"/>
              </a:spcBef>
              <a:buFontTx/>
              <a:buChar char="•"/>
            </a:pPr>
            <a:r>
              <a:rPr lang="en-US" altLang="en-US" sz="1000" dirty="0">
                <a:solidFill>
                  <a:srgbClr val="595959"/>
                </a:solidFill>
              </a:rPr>
              <a:t>Reduce risk of colon cancer</a:t>
            </a:r>
          </a:p>
          <a:p>
            <a:pPr lvl="1" eaLnBrk="1" hangingPunct="1">
              <a:lnSpc>
                <a:spcPct val="90000"/>
              </a:lnSpc>
              <a:spcBef>
                <a:spcPct val="20000"/>
              </a:spcBef>
              <a:buFontTx/>
              <a:buChar char="•"/>
            </a:pPr>
            <a:r>
              <a:rPr lang="en-US" altLang="en-US" sz="1000" dirty="0">
                <a:solidFill>
                  <a:srgbClr val="595959"/>
                </a:solidFill>
              </a:rPr>
              <a:t>Support healthy colon cells</a:t>
            </a:r>
          </a:p>
          <a:p>
            <a:pPr lvl="1" eaLnBrk="1" hangingPunct="1">
              <a:lnSpc>
                <a:spcPct val="90000"/>
              </a:lnSpc>
              <a:spcBef>
                <a:spcPct val="20000"/>
              </a:spcBef>
              <a:buFontTx/>
              <a:buChar char="•"/>
            </a:pPr>
            <a:r>
              <a:rPr lang="it-IT" altLang="en-US" sz="1000" dirty="0">
                <a:latin typeface="Noto Sans" panose="020B0502040504020204" pitchFamily="34" charset="0"/>
              </a:rPr>
              <a:t>Bacterial enzymes detoxify cancer-causing substances</a:t>
            </a:r>
          </a:p>
          <a:p>
            <a:pPr eaLnBrk="1" hangingPunct="1">
              <a:lnSpc>
                <a:spcPct val="90000"/>
              </a:lnSpc>
              <a:spcBef>
                <a:spcPct val="0"/>
              </a:spcBef>
            </a:pPr>
            <a:endParaRPr lang="en-US" altLang="en-US" dirty="0">
              <a:latin typeface="Noto Sans" panose="020B0502040504020204" pitchFamily="34" charset="0"/>
            </a:endParaRPr>
          </a:p>
          <a:p>
            <a:pPr eaLnBrk="1" hangingPunct="1">
              <a:lnSpc>
                <a:spcPct val="90000"/>
              </a:lnSpc>
              <a:spcBef>
                <a:spcPct val="0"/>
              </a:spcBef>
            </a:pPr>
            <a:r>
              <a:rPr lang="en-US" altLang="en-US" dirty="0"/>
              <a:t>For anyone wanting to ensure an intestinal abundance of good bacteria or to re-colonize the intestinal tract following:</a:t>
            </a:r>
          </a:p>
          <a:p>
            <a:pPr lvl="1" eaLnBrk="1" hangingPunct="1">
              <a:lnSpc>
                <a:spcPct val="90000"/>
              </a:lnSpc>
              <a:spcBef>
                <a:spcPct val="0"/>
              </a:spcBef>
            </a:pPr>
            <a:r>
              <a:rPr lang="en-US" altLang="en-US" dirty="0"/>
              <a:t>Antibiotic treatment</a:t>
            </a:r>
          </a:p>
          <a:p>
            <a:pPr lvl="1" eaLnBrk="1" hangingPunct="1">
              <a:lnSpc>
                <a:spcPct val="90000"/>
              </a:lnSpc>
              <a:spcBef>
                <a:spcPct val="0"/>
              </a:spcBef>
            </a:pPr>
            <a:r>
              <a:rPr lang="en-US" altLang="en-US" dirty="0"/>
              <a:t>Excess alcohol intake</a:t>
            </a:r>
          </a:p>
          <a:p>
            <a:pPr lvl="1" eaLnBrk="1" hangingPunct="1">
              <a:lnSpc>
                <a:spcPct val="90000"/>
              </a:lnSpc>
              <a:spcBef>
                <a:spcPct val="0"/>
              </a:spcBef>
            </a:pPr>
            <a:r>
              <a:rPr lang="en-US" altLang="en-US" dirty="0"/>
              <a:t>Food poisoning</a:t>
            </a:r>
          </a:p>
          <a:p>
            <a:pPr lvl="1" eaLnBrk="1" hangingPunct="1">
              <a:lnSpc>
                <a:spcPct val="90000"/>
              </a:lnSpc>
              <a:spcBef>
                <a:spcPct val="0"/>
              </a:spcBef>
            </a:pPr>
            <a:r>
              <a:rPr lang="en-US" altLang="en-US" dirty="0"/>
              <a:t>Traveler</a:t>
            </a:r>
            <a:r>
              <a:rPr lang="ja-JP" altLang="en-US" dirty="0"/>
              <a:t>’</a:t>
            </a:r>
            <a:r>
              <a:rPr lang="en-US" altLang="ja-JP" dirty="0"/>
              <a:t>s diarrhea</a:t>
            </a:r>
            <a:endParaRPr lang="en-US" altLang="en-US" dirty="0"/>
          </a:p>
          <a:p>
            <a:endParaRPr lang="en-US"/>
          </a:p>
        </p:txBody>
      </p:sp>
      <p:sp>
        <p:nvSpPr>
          <p:cNvPr id="4" name="Slide Number Placeholder 3">
            <a:extLst>
              <a:ext uri="{FF2B5EF4-FFF2-40B4-BE49-F238E27FC236}">
                <a16:creationId xmlns:a16="http://schemas.microsoft.com/office/drawing/2014/main" id="{916FD0BB-BF66-D3BD-100A-3455BA02F90A}"/>
              </a:ext>
            </a:extLst>
          </p:cNvPr>
          <p:cNvSpPr>
            <a:spLocks noGrp="1"/>
          </p:cNvSpPr>
          <p:nvPr>
            <p:ph type="sldNum" sz="quarter" idx="5"/>
          </p:nvPr>
        </p:nvSpPr>
        <p:spPr/>
        <p:txBody>
          <a:bodyPr/>
          <a:lstStyle/>
          <a:p>
            <a:fld id="{F88D6AB6-66D9-4BB1-8165-4782942CD73F}" type="slidenum">
              <a:rPr lang="en-US" smtClean="0"/>
              <a:t>23</a:t>
            </a:fld>
            <a:endParaRPr lang="en-US"/>
          </a:p>
        </p:txBody>
      </p:sp>
    </p:spTree>
    <p:extLst>
      <p:ext uri="{BB962C8B-B14F-4D97-AF65-F5344CB8AC3E}">
        <p14:creationId xmlns:p14="http://schemas.microsoft.com/office/powerpoint/2010/main" val="2232553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FAAA7-82A9-4BEF-8FFE-716AF537E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19A73-7F6E-ECCE-FCA1-F2D8427BB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467A2-4F66-8E51-1A93-6F2B511B27D2}"/>
              </a:ext>
            </a:extLst>
          </p:cNvPr>
          <p:cNvSpPr>
            <a:spLocks noGrp="1"/>
          </p:cNvSpPr>
          <p:nvPr>
            <p:ph type="body" idx="1"/>
          </p:nvPr>
        </p:nvSpPr>
        <p:spPr/>
        <p:txBody>
          <a:bodyPr/>
          <a:lstStyle/>
          <a:p>
            <a:pPr eaLnBrk="1" hangingPunct="1">
              <a:spcBef>
                <a:spcPct val="0"/>
              </a:spcBef>
            </a:pPr>
            <a:r>
              <a:rPr lang="en-US" altLang="en-US" b="1" dirty="0"/>
              <a:t>Acidophilus Plus – </a:t>
            </a:r>
          </a:p>
          <a:p>
            <a:pPr eaLnBrk="1" hangingPunct="1">
              <a:spcBef>
                <a:spcPct val="0"/>
              </a:spcBef>
            </a:pPr>
            <a:endParaRPr lang="en-US" altLang="en-US" b="1" dirty="0"/>
          </a:p>
          <a:p>
            <a:pPr eaLnBrk="1" hangingPunct="1">
              <a:spcBef>
                <a:spcPct val="0"/>
              </a:spcBef>
            </a:pPr>
            <a:r>
              <a:rPr lang="en-US" altLang="en-US" b="1" dirty="0"/>
              <a:t>A comprehensive Pro-Biotic supplement to support natural digestive tract harmony, comfort and efficiency.</a:t>
            </a:r>
          </a:p>
          <a:p>
            <a:pPr eaLnBrk="1" hangingPunct="1">
              <a:spcBef>
                <a:spcPct val="0"/>
              </a:spcBef>
              <a:buFontTx/>
              <a:buChar char="•"/>
            </a:pPr>
            <a:endParaRPr lang="en-US" altLang="en-US" b="1" dirty="0">
              <a:solidFill>
                <a:srgbClr val="595959"/>
              </a:solidFill>
            </a:endParaRPr>
          </a:p>
          <a:p>
            <a:pPr eaLnBrk="1" hangingPunct="1">
              <a:spcBef>
                <a:spcPct val="0"/>
              </a:spcBef>
              <a:buFontTx/>
              <a:buChar char="•"/>
            </a:pPr>
            <a:r>
              <a:rPr lang="en-US" altLang="en-US" b="1" dirty="0">
                <a:solidFill>
                  <a:srgbClr val="595959"/>
                </a:solidFill>
              </a:rPr>
              <a:t>Regulate intestinal function</a:t>
            </a:r>
          </a:p>
          <a:p>
            <a:pPr lvl="1" eaLnBrk="1" hangingPunct="1">
              <a:spcBef>
                <a:spcPct val="0"/>
              </a:spcBef>
              <a:buFontTx/>
              <a:buChar char="•"/>
            </a:pPr>
            <a:r>
              <a:rPr lang="en-US" altLang="en-US" dirty="0">
                <a:solidFill>
                  <a:srgbClr val="595959"/>
                </a:solidFill>
              </a:rPr>
              <a:t>Inhibit growth of pathogenic bacteria</a:t>
            </a:r>
          </a:p>
          <a:p>
            <a:pPr lvl="2" eaLnBrk="1" hangingPunct="1">
              <a:spcBef>
                <a:spcPct val="0"/>
              </a:spcBef>
              <a:buFontTx/>
              <a:buChar char="•"/>
            </a:pPr>
            <a:r>
              <a:rPr lang="en-US" altLang="en-US" dirty="0">
                <a:solidFill>
                  <a:srgbClr val="595959"/>
                </a:solidFill>
              </a:rPr>
              <a:t>By producing </a:t>
            </a:r>
            <a:r>
              <a:rPr lang="ja-JP" altLang="en-US" dirty="0">
                <a:solidFill>
                  <a:srgbClr val="595959"/>
                </a:solidFill>
              </a:rPr>
              <a:t>“</a:t>
            </a:r>
            <a:r>
              <a:rPr lang="en-US" altLang="ja-JP" dirty="0">
                <a:solidFill>
                  <a:srgbClr val="595959"/>
                </a:solidFill>
              </a:rPr>
              <a:t>lactic acid</a:t>
            </a:r>
            <a:r>
              <a:rPr lang="ja-JP" altLang="en-US" dirty="0">
                <a:solidFill>
                  <a:srgbClr val="595959"/>
                </a:solidFill>
              </a:rPr>
              <a:t>”</a:t>
            </a:r>
            <a:r>
              <a:rPr lang="en-US" altLang="ja-JP" dirty="0">
                <a:solidFill>
                  <a:srgbClr val="595959"/>
                </a:solidFill>
              </a:rPr>
              <a:t> probiotics create an </a:t>
            </a:r>
            <a:r>
              <a:rPr lang="ja-JP" altLang="en-US" dirty="0">
                <a:solidFill>
                  <a:srgbClr val="595959"/>
                </a:solidFill>
              </a:rPr>
              <a:t>“</a:t>
            </a:r>
            <a:r>
              <a:rPr lang="en-US" altLang="ja-JP" dirty="0">
                <a:solidFill>
                  <a:srgbClr val="595959"/>
                </a:solidFill>
              </a:rPr>
              <a:t>acidic</a:t>
            </a:r>
            <a:r>
              <a:rPr lang="ja-JP" altLang="en-US" dirty="0">
                <a:solidFill>
                  <a:srgbClr val="595959"/>
                </a:solidFill>
              </a:rPr>
              <a:t>”</a:t>
            </a:r>
            <a:r>
              <a:rPr lang="en-US" altLang="ja-JP" dirty="0">
                <a:solidFill>
                  <a:srgbClr val="595959"/>
                </a:solidFill>
              </a:rPr>
              <a:t> intestinal environment where pathogenic organisms such as E. coli can not exist.</a:t>
            </a:r>
          </a:p>
          <a:p>
            <a:pPr lvl="1" eaLnBrk="1" hangingPunct="1">
              <a:spcBef>
                <a:spcPct val="0"/>
              </a:spcBef>
              <a:buFontTx/>
              <a:buChar char="•"/>
            </a:pPr>
            <a:r>
              <a:rPr lang="en-US" altLang="en-US" dirty="0">
                <a:solidFill>
                  <a:srgbClr val="595959"/>
                </a:solidFill>
              </a:rPr>
              <a:t>Prevent diarrhea</a:t>
            </a:r>
          </a:p>
          <a:p>
            <a:pPr lvl="2" eaLnBrk="1" hangingPunct="1">
              <a:spcBef>
                <a:spcPct val="0"/>
              </a:spcBef>
              <a:buFontTx/>
              <a:buChar char="•"/>
            </a:pPr>
            <a:r>
              <a:rPr lang="en-US" altLang="en-US" dirty="0">
                <a:solidFill>
                  <a:srgbClr val="595959"/>
                </a:solidFill>
              </a:rPr>
              <a:t>By assuring an abundance of </a:t>
            </a:r>
            <a:r>
              <a:rPr lang="ja-JP" altLang="en-US" dirty="0">
                <a:solidFill>
                  <a:srgbClr val="595959"/>
                </a:solidFill>
              </a:rPr>
              <a:t>“</a:t>
            </a:r>
            <a:r>
              <a:rPr lang="en-US" altLang="ja-JP" dirty="0">
                <a:solidFill>
                  <a:srgbClr val="595959"/>
                </a:solidFill>
              </a:rPr>
              <a:t>good</a:t>
            </a:r>
            <a:r>
              <a:rPr lang="ja-JP" altLang="en-US" dirty="0">
                <a:solidFill>
                  <a:srgbClr val="595959"/>
                </a:solidFill>
              </a:rPr>
              <a:t>”</a:t>
            </a:r>
            <a:r>
              <a:rPr lang="en-US" altLang="ja-JP" dirty="0">
                <a:solidFill>
                  <a:srgbClr val="595959"/>
                </a:solidFill>
              </a:rPr>
              <a:t> bacteria, </a:t>
            </a:r>
            <a:r>
              <a:rPr lang="ja-JP" altLang="en-US" dirty="0">
                <a:solidFill>
                  <a:srgbClr val="595959"/>
                </a:solidFill>
              </a:rPr>
              <a:t>“</a:t>
            </a:r>
            <a:r>
              <a:rPr lang="en-US" altLang="ja-JP" dirty="0">
                <a:solidFill>
                  <a:srgbClr val="595959"/>
                </a:solidFill>
              </a:rPr>
              <a:t>bad</a:t>
            </a:r>
            <a:r>
              <a:rPr lang="ja-JP" altLang="en-US" dirty="0">
                <a:solidFill>
                  <a:srgbClr val="595959"/>
                </a:solidFill>
              </a:rPr>
              <a:t>”</a:t>
            </a:r>
            <a:r>
              <a:rPr lang="en-US" altLang="ja-JP" dirty="0">
                <a:solidFill>
                  <a:srgbClr val="595959"/>
                </a:solidFill>
              </a:rPr>
              <a:t> bacteria can not overwhelm the intestinal tract.</a:t>
            </a:r>
          </a:p>
          <a:p>
            <a:pPr lvl="1" eaLnBrk="1" hangingPunct="1">
              <a:spcBef>
                <a:spcPct val="0"/>
              </a:spcBef>
              <a:buFontTx/>
              <a:buChar char="•"/>
            </a:pPr>
            <a:r>
              <a:rPr lang="en-US" altLang="en-US" dirty="0">
                <a:solidFill>
                  <a:srgbClr val="595959"/>
                </a:solidFill>
              </a:rPr>
              <a:t>Control irritable bowel disease (IBD) and irritable bowel syndrome (IBS)</a:t>
            </a:r>
          </a:p>
          <a:p>
            <a:pPr lvl="2" eaLnBrk="1" hangingPunct="1">
              <a:spcBef>
                <a:spcPct val="0"/>
              </a:spcBef>
              <a:buFontTx/>
              <a:buChar char="•"/>
            </a:pPr>
            <a:r>
              <a:rPr lang="en-US" altLang="en-US" dirty="0">
                <a:solidFill>
                  <a:srgbClr val="595959"/>
                </a:solidFill>
              </a:rPr>
              <a:t>By creating intestinal harmony, susceptibility to upset by those with such gastric sensitivities can be reduced.</a:t>
            </a:r>
          </a:p>
          <a:p>
            <a:pPr eaLnBrk="1" hangingPunct="1">
              <a:spcBef>
                <a:spcPct val="0"/>
              </a:spcBef>
            </a:pPr>
            <a:endParaRPr lang="en-US" altLang="en-US" dirty="0"/>
          </a:p>
          <a:p>
            <a:pPr eaLnBrk="1" hangingPunct="1">
              <a:spcBef>
                <a:spcPct val="0"/>
              </a:spcBef>
            </a:pPr>
            <a:r>
              <a:rPr lang="en-US" altLang="en-US" b="1" dirty="0"/>
              <a:t>Improve Digestion:</a:t>
            </a:r>
          </a:p>
          <a:p>
            <a:pPr eaLnBrk="1" hangingPunct="1">
              <a:spcBef>
                <a:spcPct val="0"/>
              </a:spcBef>
              <a:buFontTx/>
              <a:buChar char="•"/>
            </a:pPr>
            <a:r>
              <a:rPr lang="en-US" altLang="en-US" dirty="0"/>
              <a:t>Probiotic bacteria assist the body in the production and utilization of important enzymes within the digestive tract.</a:t>
            </a:r>
          </a:p>
          <a:p>
            <a:pPr eaLnBrk="1" hangingPunct="1">
              <a:spcBef>
                <a:spcPct val="0"/>
              </a:spcBef>
              <a:buFontTx/>
              <a:buChar char="•"/>
            </a:pPr>
            <a:r>
              <a:rPr lang="en-US" altLang="en-US" dirty="0"/>
              <a:t>One in particular is the enzyme LACTASE which is critical for the digestion of the </a:t>
            </a:r>
            <a:r>
              <a:rPr lang="ja-JP" altLang="en-US" dirty="0"/>
              <a:t>“</a:t>
            </a:r>
            <a:r>
              <a:rPr lang="en-US" altLang="ja-JP" dirty="0"/>
              <a:t>milk sugar</a:t>
            </a:r>
            <a:r>
              <a:rPr lang="ja-JP" altLang="en-US" dirty="0"/>
              <a:t>”</a:t>
            </a:r>
            <a:r>
              <a:rPr lang="en-US" altLang="ja-JP" dirty="0"/>
              <a:t> LACTOSE.</a:t>
            </a:r>
          </a:p>
          <a:p>
            <a:pPr eaLnBrk="1" hangingPunct="1">
              <a:spcBef>
                <a:spcPct val="0"/>
              </a:spcBef>
              <a:buFontTx/>
              <a:buChar char="•"/>
            </a:pPr>
            <a:r>
              <a:rPr lang="en-US" altLang="en-US" dirty="0"/>
              <a:t>When adequate lactase is present lactose intolerance, gas, flatulence and bloating are minimized.</a:t>
            </a:r>
          </a:p>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endParaRPr lang="en-US" altLang="en-US" dirty="0"/>
          </a:p>
          <a:p>
            <a:endParaRPr lang="en-US"/>
          </a:p>
        </p:txBody>
      </p:sp>
      <p:sp>
        <p:nvSpPr>
          <p:cNvPr id="4" name="Slide Number Placeholder 3">
            <a:extLst>
              <a:ext uri="{FF2B5EF4-FFF2-40B4-BE49-F238E27FC236}">
                <a16:creationId xmlns:a16="http://schemas.microsoft.com/office/drawing/2014/main" id="{2E4A42B4-02B8-5520-1B95-20B4D992E570}"/>
              </a:ext>
            </a:extLst>
          </p:cNvPr>
          <p:cNvSpPr>
            <a:spLocks noGrp="1"/>
          </p:cNvSpPr>
          <p:nvPr>
            <p:ph type="sldNum" sz="quarter" idx="5"/>
          </p:nvPr>
        </p:nvSpPr>
        <p:spPr/>
        <p:txBody>
          <a:bodyPr/>
          <a:lstStyle/>
          <a:p>
            <a:fld id="{F88D6AB6-66D9-4BB1-8165-4782942CD73F}" type="slidenum">
              <a:rPr lang="en-US" smtClean="0"/>
              <a:t>24</a:t>
            </a:fld>
            <a:endParaRPr lang="en-US"/>
          </a:p>
        </p:txBody>
      </p:sp>
    </p:spTree>
    <p:extLst>
      <p:ext uri="{BB962C8B-B14F-4D97-AF65-F5344CB8AC3E}">
        <p14:creationId xmlns:p14="http://schemas.microsoft.com/office/powerpoint/2010/main" val="3284941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E561C-84B8-2D11-C536-2174B6575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671D9-3FF1-CA40-0B58-7D1343984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84477-CC6F-2EAC-DA34-24EEC9B0B130}"/>
              </a:ext>
            </a:extLst>
          </p:cNvPr>
          <p:cNvSpPr>
            <a:spLocks noGrp="1"/>
          </p:cNvSpPr>
          <p:nvPr>
            <p:ph type="body" idx="1"/>
          </p:nvPr>
        </p:nvSpPr>
        <p:spPr/>
        <p:txBody>
          <a:bodyPr/>
          <a:lstStyle/>
          <a:p>
            <a:pPr eaLnBrk="1" hangingPunct="1">
              <a:spcBef>
                <a:spcPct val="0"/>
              </a:spcBef>
            </a:pPr>
            <a:r>
              <a:rPr lang="en-US" altLang="en-US" dirty="0"/>
              <a:t>NeoLife</a:t>
            </a:r>
            <a:r>
              <a:rPr lang="ja-JP" altLang="en-US" dirty="0">
                <a:latin typeface="Arial" panose="020B0604020202020204" pitchFamily="34" charset="0"/>
              </a:rPr>
              <a:t>’</a:t>
            </a:r>
            <a:r>
              <a:rPr lang="en-US" altLang="ja-JP" dirty="0">
                <a:latin typeface="Arial" panose="020B0604020202020204" pitchFamily="34" charset="0"/>
              </a:rPr>
              <a:t>s Acidophilus Plus: </a:t>
            </a:r>
            <a:endParaRPr lang="en-US" altLang="ja-JP" b="1" dirty="0"/>
          </a:p>
          <a:p>
            <a:pPr eaLnBrk="1" hangingPunct="1">
              <a:spcBef>
                <a:spcPct val="0"/>
              </a:spcBef>
            </a:pPr>
            <a:r>
              <a:rPr lang="en-US" altLang="en-US" dirty="0">
                <a:latin typeface="Noto Sans" panose="020B0502040504020204" pitchFamily="34" charset="0"/>
              </a:rPr>
              <a:t>To support a healthy digestive system supplementing with </a:t>
            </a:r>
            <a:r>
              <a:rPr lang="en-US" altLang="en-US" dirty="0"/>
              <a:t>NeoLife</a:t>
            </a:r>
            <a:r>
              <a:rPr lang="ja-JP" altLang="en-US" dirty="0">
                <a:latin typeface="Noto Sans" panose="020B0502040504020204" pitchFamily="34" charset="0"/>
              </a:rPr>
              <a:t>’</a:t>
            </a:r>
            <a:r>
              <a:rPr lang="en-US" altLang="ja-JP" dirty="0">
                <a:latin typeface="Noto Sans" panose="020B0502040504020204" pitchFamily="34" charset="0"/>
              </a:rPr>
              <a:t>s Acidophilus Plus can assure delivery of live organisms to the intestines </a:t>
            </a:r>
            <a:r>
              <a:rPr lang="en-US" altLang="ja-JP" dirty="0"/>
              <a:t>and promote a healthy and harmonious gastro-intestinal balance of </a:t>
            </a:r>
            <a:r>
              <a:rPr lang="ja-JP" altLang="en-US" dirty="0"/>
              <a:t>“</a:t>
            </a:r>
            <a:r>
              <a:rPr lang="en-US" altLang="ja-JP" dirty="0"/>
              <a:t>good</a:t>
            </a:r>
            <a:r>
              <a:rPr lang="ja-JP" altLang="en-US" dirty="0"/>
              <a:t>”</a:t>
            </a:r>
            <a:r>
              <a:rPr lang="en-US" altLang="ja-JP" dirty="0"/>
              <a:t> bacteria while helping keep </a:t>
            </a:r>
            <a:r>
              <a:rPr lang="ja-JP" altLang="en-US" dirty="0"/>
              <a:t>“</a:t>
            </a:r>
            <a:r>
              <a:rPr lang="en-US" altLang="ja-JP" dirty="0"/>
              <a:t>bad</a:t>
            </a:r>
            <a:r>
              <a:rPr lang="ja-JP" altLang="en-US" dirty="0"/>
              <a:t>”</a:t>
            </a:r>
            <a:r>
              <a:rPr lang="en-US" altLang="ja-JP" dirty="0"/>
              <a:t> bacteria at bay.</a:t>
            </a:r>
          </a:p>
          <a:p>
            <a:pPr eaLnBrk="1" hangingPunct="1">
              <a:spcBef>
                <a:spcPct val="0"/>
              </a:spcBef>
            </a:pPr>
            <a:endParaRPr lang="en-US" altLang="en-US" dirty="0">
              <a:latin typeface="Arial" panose="020B0604020202020204" pitchFamily="34" charset="0"/>
            </a:endParaRPr>
          </a:p>
          <a:p>
            <a:pPr eaLnBrk="1" hangingPunct="1">
              <a:spcBef>
                <a:spcPct val="0"/>
              </a:spcBef>
              <a:buFontTx/>
              <a:buChar char="•"/>
            </a:pPr>
            <a:r>
              <a:rPr lang="en-US" altLang="en-US" dirty="0">
                <a:latin typeface="Arial" panose="020B0604020202020204" pitchFamily="34" charset="0"/>
              </a:rPr>
              <a:t> Each capsule filled with 5 billion active cultures.(remove -Contains concentrated active cultures, each capsule contains 5 billion beneficial bacteria.)</a:t>
            </a:r>
          </a:p>
          <a:p>
            <a:pPr eaLnBrk="1" hangingPunct="1">
              <a:spcBef>
                <a:spcPct val="0"/>
              </a:spcBef>
              <a:buFontTx/>
              <a:buChar char="•"/>
            </a:pPr>
            <a:r>
              <a:rPr lang="en-US" altLang="en-US" dirty="0">
                <a:latin typeface="Arial" panose="020B0604020202020204" pitchFamily="34" charset="0"/>
              </a:rPr>
              <a:t> Whole food derived – Contains beneficial bacteria isolated from cultured dairy foods.</a:t>
            </a:r>
          </a:p>
          <a:p>
            <a:pPr eaLnBrk="1" hangingPunct="1">
              <a:spcBef>
                <a:spcPct val="0"/>
              </a:spcBef>
            </a:pPr>
            <a:endParaRPr lang="en-US" altLang="en-US" dirty="0">
              <a:latin typeface="Noto Sans" panose="020B0502040504020204" pitchFamily="34" charset="0"/>
            </a:endParaRPr>
          </a:p>
          <a:p>
            <a:pPr eaLnBrk="1" hangingPunct="1">
              <a:spcBef>
                <a:spcPct val="0"/>
              </a:spcBef>
            </a:pPr>
            <a:r>
              <a:rPr lang="en-US" altLang="en-US" dirty="0">
                <a:latin typeface="Noto Sans" panose="020B0502040504020204" pitchFamily="34" charset="0"/>
              </a:rPr>
              <a:t>When beneficial bacteria are in short supply the undesirable bacteria can multiply causing an unhealthy balance. </a:t>
            </a:r>
          </a:p>
          <a:p>
            <a:pPr eaLnBrk="1" hangingPunct="1">
              <a:spcBef>
                <a:spcPct val="0"/>
              </a:spcBef>
            </a:pPr>
            <a:r>
              <a:rPr lang="en-US" altLang="en-US" dirty="0">
                <a:latin typeface="Noto Sans" panose="020B0502040504020204" pitchFamily="34" charset="0"/>
              </a:rPr>
              <a:t>       The result – digestive discomfort or more serious problems such as gastrointestinal disease.</a:t>
            </a:r>
          </a:p>
          <a:p>
            <a:pPr eaLnBrk="1" hangingPunct="1">
              <a:spcBef>
                <a:spcPct val="0"/>
              </a:spcBef>
            </a:pPr>
            <a:endParaRPr lang="en-US" altLang="en-US" dirty="0">
              <a:latin typeface="Noto Sans" panose="020B0502040504020204" pitchFamily="34" charset="0"/>
            </a:endParaRPr>
          </a:p>
          <a:p>
            <a:pPr eaLnBrk="1" hangingPunct="1">
              <a:spcBef>
                <a:spcPct val="0"/>
              </a:spcBef>
            </a:pPr>
            <a:r>
              <a:rPr lang="en-US" altLang="en-US" b="1" dirty="0"/>
              <a:t>Acidophilus Plus – </a:t>
            </a:r>
          </a:p>
          <a:p>
            <a:pPr eaLnBrk="1" hangingPunct="1">
              <a:spcBef>
                <a:spcPct val="0"/>
              </a:spcBef>
            </a:pPr>
            <a:endParaRPr lang="en-US" altLang="en-US" b="1" dirty="0"/>
          </a:p>
          <a:p>
            <a:pPr eaLnBrk="1" hangingPunct="1">
              <a:spcBef>
                <a:spcPct val="0"/>
              </a:spcBef>
            </a:pPr>
            <a:r>
              <a:rPr lang="en-US" altLang="en-US" b="1" dirty="0"/>
              <a:t>A comprehensive Pro-Biotic supplement to support natural digestive tract harmony, comfort and efficiency.</a:t>
            </a:r>
          </a:p>
          <a:p>
            <a:pPr eaLnBrk="1" hangingPunct="1">
              <a:spcBef>
                <a:spcPct val="0"/>
              </a:spcBef>
              <a:buFontTx/>
              <a:buChar char="•"/>
            </a:pPr>
            <a:endParaRPr lang="en-US" altLang="en-US" b="1" dirty="0">
              <a:solidFill>
                <a:srgbClr val="595959"/>
              </a:solidFill>
            </a:endParaRPr>
          </a:p>
          <a:p>
            <a:pPr eaLnBrk="1" hangingPunct="1">
              <a:spcBef>
                <a:spcPct val="0"/>
              </a:spcBef>
              <a:buFontTx/>
              <a:buChar char="•"/>
            </a:pPr>
            <a:r>
              <a:rPr lang="en-US" altLang="en-US" b="1" dirty="0">
                <a:solidFill>
                  <a:srgbClr val="595959"/>
                </a:solidFill>
              </a:rPr>
              <a:t>Regulate intestinal function</a:t>
            </a:r>
          </a:p>
          <a:p>
            <a:pPr lvl="1" eaLnBrk="1" hangingPunct="1">
              <a:spcBef>
                <a:spcPct val="0"/>
              </a:spcBef>
              <a:buFontTx/>
              <a:buChar char="•"/>
            </a:pPr>
            <a:r>
              <a:rPr lang="en-US" altLang="en-US" dirty="0">
                <a:solidFill>
                  <a:srgbClr val="595959"/>
                </a:solidFill>
              </a:rPr>
              <a:t>Inhibit growth of pathogenic bacteria</a:t>
            </a:r>
          </a:p>
          <a:p>
            <a:pPr lvl="2" eaLnBrk="1" hangingPunct="1">
              <a:spcBef>
                <a:spcPct val="0"/>
              </a:spcBef>
              <a:buFontTx/>
              <a:buChar char="•"/>
            </a:pPr>
            <a:r>
              <a:rPr lang="en-US" altLang="en-US" dirty="0">
                <a:solidFill>
                  <a:srgbClr val="595959"/>
                </a:solidFill>
              </a:rPr>
              <a:t>By producing </a:t>
            </a:r>
            <a:r>
              <a:rPr lang="ja-JP" altLang="en-US" dirty="0">
                <a:solidFill>
                  <a:srgbClr val="595959"/>
                </a:solidFill>
              </a:rPr>
              <a:t>“</a:t>
            </a:r>
            <a:r>
              <a:rPr lang="en-US" altLang="ja-JP" dirty="0">
                <a:solidFill>
                  <a:srgbClr val="595959"/>
                </a:solidFill>
              </a:rPr>
              <a:t>lactic acid</a:t>
            </a:r>
            <a:r>
              <a:rPr lang="ja-JP" altLang="en-US" dirty="0">
                <a:solidFill>
                  <a:srgbClr val="595959"/>
                </a:solidFill>
              </a:rPr>
              <a:t>”</a:t>
            </a:r>
            <a:r>
              <a:rPr lang="en-US" altLang="ja-JP" dirty="0">
                <a:solidFill>
                  <a:srgbClr val="595959"/>
                </a:solidFill>
              </a:rPr>
              <a:t> probiotics create an </a:t>
            </a:r>
            <a:r>
              <a:rPr lang="ja-JP" altLang="en-US" dirty="0">
                <a:solidFill>
                  <a:srgbClr val="595959"/>
                </a:solidFill>
              </a:rPr>
              <a:t>“</a:t>
            </a:r>
            <a:r>
              <a:rPr lang="en-US" altLang="ja-JP" dirty="0">
                <a:solidFill>
                  <a:srgbClr val="595959"/>
                </a:solidFill>
              </a:rPr>
              <a:t>acidic</a:t>
            </a:r>
            <a:r>
              <a:rPr lang="ja-JP" altLang="en-US" dirty="0">
                <a:solidFill>
                  <a:srgbClr val="595959"/>
                </a:solidFill>
              </a:rPr>
              <a:t>”</a:t>
            </a:r>
            <a:r>
              <a:rPr lang="en-US" altLang="ja-JP" dirty="0">
                <a:solidFill>
                  <a:srgbClr val="595959"/>
                </a:solidFill>
              </a:rPr>
              <a:t> intestinal environment where pathogenic organisms such as E. coli can not exist.</a:t>
            </a:r>
          </a:p>
          <a:p>
            <a:pPr lvl="1" eaLnBrk="1" hangingPunct="1">
              <a:spcBef>
                <a:spcPct val="0"/>
              </a:spcBef>
              <a:buFontTx/>
              <a:buChar char="•"/>
            </a:pPr>
            <a:r>
              <a:rPr lang="en-US" altLang="en-US" dirty="0">
                <a:solidFill>
                  <a:srgbClr val="595959"/>
                </a:solidFill>
              </a:rPr>
              <a:t>Prevent diarrhea</a:t>
            </a:r>
          </a:p>
          <a:p>
            <a:pPr lvl="2" eaLnBrk="1" hangingPunct="1">
              <a:spcBef>
                <a:spcPct val="0"/>
              </a:spcBef>
              <a:buFontTx/>
              <a:buChar char="•"/>
            </a:pPr>
            <a:r>
              <a:rPr lang="en-US" altLang="en-US" dirty="0">
                <a:solidFill>
                  <a:srgbClr val="595959"/>
                </a:solidFill>
              </a:rPr>
              <a:t>By assuring an abundance of </a:t>
            </a:r>
            <a:r>
              <a:rPr lang="ja-JP" altLang="en-US" dirty="0">
                <a:solidFill>
                  <a:srgbClr val="595959"/>
                </a:solidFill>
              </a:rPr>
              <a:t>“</a:t>
            </a:r>
            <a:r>
              <a:rPr lang="en-US" altLang="ja-JP" dirty="0">
                <a:solidFill>
                  <a:srgbClr val="595959"/>
                </a:solidFill>
              </a:rPr>
              <a:t>good</a:t>
            </a:r>
            <a:r>
              <a:rPr lang="ja-JP" altLang="en-US" dirty="0">
                <a:solidFill>
                  <a:srgbClr val="595959"/>
                </a:solidFill>
              </a:rPr>
              <a:t>”</a:t>
            </a:r>
            <a:r>
              <a:rPr lang="en-US" altLang="ja-JP" dirty="0">
                <a:solidFill>
                  <a:srgbClr val="595959"/>
                </a:solidFill>
              </a:rPr>
              <a:t> bacteria, </a:t>
            </a:r>
            <a:r>
              <a:rPr lang="ja-JP" altLang="en-US" dirty="0">
                <a:solidFill>
                  <a:srgbClr val="595959"/>
                </a:solidFill>
              </a:rPr>
              <a:t>“</a:t>
            </a:r>
            <a:r>
              <a:rPr lang="en-US" altLang="ja-JP" dirty="0">
                <a:solidFill>
                  <a:srgbClr val="595959"/>
                </a:solidFill>
              </a:rPr>
              <a:t>bad</a:t>
            </a:r>
            <a:r>
              <a:rPr lang="ja-JP" altLang="en-US" dirty="0">
                <a:solidFill>
                  <a:srgbClr val="595959"/>
                </a:solidFill>
              </a:rPr>
              <a:t>”</a:t>
            </a:r>
            <a:r>
              <a:rPr lang="en-US" altLang="ja-JP" dirty="0">
                <a:solidFill>
                  <a:srgbClr val="595959"/>
                </a:solidFill>
              </a:rPr>
              <a:t> bacteria can not overwhelm the intestinal tract.</a:t>
            </a:r>
          </a:p>
          <a:p>
            <a:pPr lvl="1" eaLnBrk="1" hangingPunct="1">
              <a:spcBef>
                <a:spcPct val="0"/>
              </a:spcBef>
              <a:buFontTx/>
              <a:buChar char="•"/>
            </a:pPr>
            <a:r>
              <a:rPr lang="en-US" altLang="en-US" dirty="0">
                <a:solidFill>
                  <a:srgbClr val="595959"/>
                </a:solidFill>
              </a:rPr>
              <a:t>Control irritable bowel disease (IBD) and irritable bowel syndrome (IBS)</a:t>
            </a:r>
          </a:p>
          <a:p>
            <a:pPr lvl="2" eaLnBrk="1" hangingPunct="1">
              <a:spcBef>
                <a:spcPct val="0"/>
              </a:spcBef>
              <a:buFontTx/>
              <a:buChar char="•"/>
            </a:pPr>
            <a:r>
              <a:rPr lang="en-US" altLang="en-US" dirty="0">
                <a:solidFill>
                  <a:srgbClr val="595959"/>
                </a:solidFill>
              </a:rPr>
              <a:t>By creating intestinal harmony, susceptibility to upset by those with such gastric sensitivities can be reduced.</a:t>
            </a:r>
          </a:p>
          <a:p>
            <a:pPr eaLnBrk="1" hangingPunct="1">
              <a:spcBef>
                <a:spcPct val="0"/>
              </a:spcBef>
            </a:pPr>
            <a:endParaRPr lang="en-US" altLang="en-US" dirty="0"/>
          </a:p>
          <a:p>
            <a:pPr eaLnBrk="1" hangingPunct="1">
              <a:spcBef>
                <a:spcPct val="0"/>
              </a:spcBef>
            </a:pPr>
            <a:r>
              <a:rPr lang="en-US" altLang="en-US" b="1" dirty="0"/>
              <a:t>Improve Digestion:</a:t>
            </a:r>
          </a:p>
          <a:p>
            <a:pPr eaLnBrk="1" hangingPunct="1">
              <a:spcBef>
                <a:spcPct val="0"/>
              </a:spcBef>
              <a:buFontTx/>
              <a:buChar char="•"/>
            </a:pPr>
            <a:r>
              <a:rPr lang="en-US" altLang="en-US" dirty="0"/>
              <a:t>Probiotic bacteria assist the body in the production and utilization of important enzymes within the digestive tract.</a:t>
            </a:r>
          </a:p>
          <a:p>
            <a:pPr eaLnBrk="1" hangingPunct="1">
              <a:spcBef>
                <a:spcPct val="0"/>
              </a:spcBef>
              <a:buFontTx/>
              <a:buChar char="•"/>
            </a:pPr>
            <a:r>
              <a:rPr lang="en-US" altLang="en-US" dirty="0"/>
              <a:t>One in particular is the enzyme LACTASE which is critical for the digestion of the </a:t>
            </a:r>
            <a:r>
              <a:rPr lang="ja-JP" altLang="en-US" dirty="0"/>
              <a:t>“</a:t>
            </a:r>
            <a:r>
              <a:rPr lang="en-US" altLang="ja-JP" dirty="0"/>
              <a:t>milk sugar</a:t>
            </a:r>
            <a:r>
              <a:rPr lang="ja-JP" altLang="en-US" dirty="0"/>
              <a:t>”</a:t>
            </a:r>
            <a:r>
              <a:rPr lang="en-US" altLang="ja-JP" dirty="0"/>
              <a:t> LACTOSE.</a:t>
            </a:r>
          </a:p>
          <a:p>
            <a:pPr eaLnBrk="1" hangingPunct="1">
              <a:spcBef>
                <a:spcPct val="0"/>
              </a:spcBef>
              <a:buFontTx/>
              <a:buChar char="•"/>
            </a:pPr>
            <a:r>
              <a:rPr lang="en-US" altLang="en-US" dirty="0"/>
              <a:t>When adequate lactase is present lactose intolerance, gas, flatulence and bloating are minimized.</a:t>
            </a:r>
            <a:endParaRPr lang="en-US" altLang="en-US" dirty="0">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E217ED05-767F-97E2-D0AD-276B90F86182}"/>
              </a:ext>
            </a:extLst>
          </p:cNvPr>
          <p:cNvSpPr>
            <a:spLocks noGrp="1"/>
          </p:cNvSpPr>
          <p:nvPr>
            <p:ph type="sldNum" sz="quarter" idx="5"/>
          </p:nvPr>
        </p:nvSpPr>
        <p:spPr/>
        <p:txBody>
          <a:bodyPr/>
          <a:lstStyle/>
          <a:p>
            <a:fld id="{F88D6AB6-66D9-4BB1-8165-4782942CD73F}" type="slidenum">
              <a:rPr lang="en-US" smtClean="0"/>
              <a:t>25</a:t>
            </a:fld>
            <a:endParaRPr lang="en-US"/>
          </a:p>
        </p:txBody>
      </p:sp>
    </p:spTree>
    <p:extLst>
      <p:ext uri="{BB962C8B-B14F-4D97-AF65-F5344CB8AC3E}">
        <p14:creationId xmlns:p14="http://schemas.microsoft.com/office/powerpoint/2010/main" val="202213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A12AF-F588-66C9-A1BA-E0F31378B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A4EE5-0669-13A0-4B97-65CD5188A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56F2C-B761-3293-B4B2-13B557235F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A36227-69DA-3704-E26C-CD7D036FCFFD}"/>
              </a:ext>
            </a:extLst>
          </p:cNvPr>
          <p:cNvSpPr>
            <a:spLocks noGrp="1"/>
          </p:cNvSpPr>
          <p:nvPr>
            <p:ph type="sldNum" sz="quarter" idx="5"/>
          </p:nvPr>
        </p:nvSpPr>
        <p:spPr/>
        <p:txBody>
          <a:bodyPr/>
          <a:lstStyle/>
          <a:p>
            <a:fld id="{F88D6AB6-66D9-4BB1-8165-4782942CD73F}" type="slidenum">
              <a:rPr lang="en-US" smtClean="0"/>
              <a:t>26</a:t>
            </a:fld>
            <a:endParaRPr lang="en-US"/>
          </a:p>
        </p:txBody>
      </p:sp>
    </p:spTree>
    <p:extLst>
      <p:ext uri="{BB962C8B-B14F-4D97-AF65-F5344CB8AC3E}">
        <p14:creationId xmlns:p14="http://schemas.microsoft.com/office/powerpoint/2010/main" val="854669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EA0BC-E6A5-1AF8-246B-B6309445F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3CD2F-C9FD-64F0-9269-BA0369BF4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BAB05-2031-D59C-125A-8EA8BC8023F7}"/>
              </a:ext>
            </a:extLst>
          </p:cNvPr>
          <p:cNvSpPr>
            <a:spLocks noGrp="1"/>
          </p:cNvSpPr>
          <p:nvPr>
            <p:ph type="body" idx="1"/>
          </p:nvPr>
        </p:nvSpPr>
        <p:spPr/>
        <p:txBody>
          <a:bodyPr/>
          <a:lstStyle/>
          <a:p>
            <a:pPr eaLnBrk="1" hangingPunct="1">
              <a:spcBef>
                <a:spcPct val="0"/>
              </a:spcBef>
            </a:pPr>
            <a:r>
              <a:rPr lang="en-US" altLang="en-US"/>
              <a:t>Stress is a fact of nature</a:t>
            </a:r>
          </a:p>
          <a:p>
            <a:pPr eaLnBrk="1" hangingPunct="1">
              <a:spcBef>
                <a:spcPct val="0"/>
              </a:spcBef>
            </a:pPr>
            <a:r>
              <a:rPr lang="en-US" altLang="en-US"/>
              <a:t>External factors - work, relationships, home, money … life</a:t>
            </a:r>
            <a:r>
              <a:rPr lang="ja-JP" altLang="en-US"/>
              <a:t>’</a:t>
            </a:r>
            <a:r>
              <a:rPr lang="en-US" altLang="ja-JP"/>
              <a:t>s daily situations, challenges, difficulties, and expectations</a:t>
            </a:r>
          </a:p>
          <a:p>
            <a:pPr eaLnBrk="1" hangingPunct="1">
              <a:spcBef>
                <a:spcPct val="0"/>
              </a:spcBef>
            </a:pPr>
            <a:r>
              <a:rPr lang="en-US" altLang="en-US"/>
              <a:t>Internal factors determine your body's ability to respond to and handle stress - nutritional status, overall health and fitness levels, emotional well-being, and amount sleep and rest</a:t>
            </a:r>
          </a:p>
          <a:p>
            <a:pPr eaLnBrk="1" hangingPunct="1">
              <a:spcBef>
                <a:spcPct val="0"/>
              </a:spcBef>
            </a:pPr>
            <a:r>
              <a:rPr lang="en-US" altLang="en-US"/>
              <a:t>Excess stress → sleep disturbances, muscle tension, headache,  gastrointestinal disturbances, fatigue, nervousness, anxiety, loss of appetite or overeating, loss of enthusiasm or energy, and mood changes. </a:t>
            </a:r>
          </a:p>
          <a:p>
            <a:pPr eaLnBrk="1" hangingPunct="1">
              <a:spcBef>
                <a:spcPct val="0"/>
              </a:spcBef>
            </a:pPr>
            <a:r>
              <a:rPr lang="en-US" altLang="en-US"/>
              <a:t>Chronic, unmanaged stress → alcohol and drug abuse, anxiety disorders, depression, high blood pressure, cardiovascular disease, certain gastrointestinal diseases, some cancers, and premature aging.</a:t>
            </a:r>
          </a:p>
          <a:p>
            <a:pPr eaLnBrk="1" hangingPunct="1">
              <a:spcBef>
                <a:spcPct val="0"/>
              </a:spcBef>
            </a:pPr>
            <a:r>
              <a:rPr lang="en-US" altLang="en-US"/>
              <a:t>Psychological stress makes one more prone to develop colds and other infections. </a:t>
            </a:r>
          </a:p>
          <a:p>
            <a:pPr eaLnBrk="1" hangingPunct="1">
              <a:spcBef>
                <a:spcPct val="0"/>
              </a:spcBef>
            </a:pPr>
            <a:r>
              <a:rPr lang="en-US" altLang="en-US">
                <a:solidFill>
                  <a:srgbClr val="595959"/>
                </a:solidFill>
              </a:rPr>
              <a:t>Stress must therefore be managed!</a:t>
            </a:r>
          </a:p>
          <a:p>
            <a:pPr eaLnBrk="1" hangingPunct="1">
              <a:spcBef>
                <a:spcPct val="0"/>
              </a:spcBef>
            </a:pPr>
            <a:endParaRPr lang="en-US" altLang="en-US"/>
          </a:p>
          <a:p>
            <a:endParaRPr lang="en-US"/>
          </a:p>
        </p:txBody>
      </p:sp>
      <p:sp>
        <p:nvSpPr>
          <p:cNvPr id="4" name="Slide Number Placeholder 3">
            <a:extLst>
              <a:ext uri="{FF2B5EF4-FFF2-40B4-BE49-F238E27FC236}">
                <a16:creationId xmlns:a16="http://schemas.microsoft.com/office/drawing/2014/main" id="{7EA2EB6E-7435-866C-1AF9-0676724D1747}"/>
              </a:ext>
            </a:extLst>
          </p:cNvPr>
          <p:cNvSpPr>
            <a:spLocks noGrp="1"/>
          </p:cNvSpPr>
          <p:nvPr>
            <p:ph type="sldNum" sz="quarter" idx="5"/>
          </p:nvPr>
        </p:nvSpPr>
        <p:spPr/>
        <p:txBody>
          <a:bodyPr/>
          <a:lstStyle/>
          <a:p>
            <a:fld id="{F88D6AB6-66D9-4BB1-8165-4782942CD73F}" type="slidenum">
              <a:rPr lang="en-US" smtClean="0"/>
              <a:t>27</a:t>
            </a:fld>
            <a:endParaRPr lang="en-US"/>
          </a:p>
        </p:txBody>
      </p:sp>
    </p:spTree>
    <p:extLst>
      <p:ext uri="{BB962C8B-B14F-4D97-AF65-F5344CB8AC3E}">
        <p14:creationId xmlns:p14="http://schemas.microsoft.com/office/powerpoint/2010/main" val="3786551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BE51B-D70C-1943-3D1C-1EBA63A01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C93AA-88F1-DB22-23BE-D2A93FB86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E20B1-C9D6-59F7-B87B-4F8C0D37FBBC}"/>
              </a:ext>
            </a:extLst>
          </p:cNvPr>
          <p:cNvSpPr>
            <a:spLocks noGrp="1"/>
          </p:cNvSpPr>
          <p:nvPr>
            <p:ph type="body" idx="1"/>
          </p:nvPr>
        </p:nvSpPr>
        <p:spPr/>
        <p:txBody>
          <a:bodyPr/>
          <a:lstStyle/>
          <a:p>
            <a:pPr eaLnBrk="1" hangingPunct="1">
              <a:spcBef>
                <a:spcPct val="0"/>
              </a:spcBef>
            </a:pPr>
            <a:r>
              <a:rPr lang="en-US" altLang="en-US" dirty="0"/>
              <a:t>Aloe Vera Plus – The Great Stress Soother…</a:t>
            </a:r>
          </a:p>
          <a:p>
            <a:pPr eaLnBrk="1" hangingPunct="1">
              <a:spcBef>
                <a:spcPct val="0"/>
              </a:spcBef>
            </a:pPr>
            <a:endParaRPr lang="en-US" altLang="en-US" dirty="0"/>
          </a:p>
          <a:p>
            <a:pPr eaLnBrk="1" hangingPunct="1">
              <a:spcBef>
                <a:spcPct val="20000"/>
              </a:spcBef>
              <a:buFontTx/>
              <a:buChar char="•"/>
            </a:pPr>
            <a:r>
              <a:rPr lang="en-US" altLang="en-US" dirty="0">
                <a:solidFill>
                  <a:srgbClr val="262626"/>
                </a:solidFill>
              </a:rPr>
              <a:t>Exclusive formulation for stress and immune system support</a:t>
            </a:r>
          </a:p>
          <a:p>
            <a:pPr eaLnBrk="1" hangingPunct="1">
              <a:spcBef>
                <a:spcPct val="20000"/>
              </a:spcBef>
              <a:buFontTx/>
              <a:buChar char="•"/>
            </a:pPr>
            <a:r>
              <a:rPr lang="en-US" altLang="en-US" dirty="0">
                <a:solidFill>
                  <a:srgbClr val="262626"/>
                </a:solidFill>
              </a:rPr>
              <a:t>Naturally sweetened for a </a:t>
            </a:r>
            <a:r>
              <a:rPr lang="ja-JP" altLang="en-US" dirty="0">
                <a:solidFill>
                  <a:srgbClr val="262626"/>
                </a:solidFill>
              </a:rPr>
              <a:t>‘</a:t>
            </a:r>
            <a:r>
              <a:rPr lang="en-US" altLang="ja-JP" dirty="0">
                <a:solidFill>
                  <a:srgbClr val="262626"/>
                </a:solidFill>
              </a:rPr>
              <a:t>glycemic edge</a:t>
            </a:r>
            <a:r>
              <a:rPr lang="ja-JP" altLang="en-US" dirty="0">
                <a:solidFill>
                  <a:srgbClr val="262626"/>
                </a:solidFill>
              </a:rPr>
              <a:t>’</a:t>
            </a:r>
            <a:r>
              <a:rPr lang="en-US" altLang="ja-JP" dirty="0">
                <a:solidFill>
                  <a:srgbClr val="262626"/>
                </a:solidFill>
              </a:rPr>
              <a:t> for both quick and sustained energy</a:t>
            </a:r>
          </a:p>
          <a:p>
            <a:pPr eaLnBrk="1" hangingPunct="1">
              <a:spcBef>
                <a:spcPct val="20000"/>
              </a:spcBef>
              <a:buFontTx/>
              <a:buChar char="•"/>
            </a:pPr>
            <a:r>
              <a:rPr lang="en-US" altLang="en-US" dirty="0">
                <a:solidFill>
                  <a:srgbClr val="262626"/>
                </a:solidFill>
              </a:rPr>
              <a:t>Natural lemon flavor adds to great taste</a:t>
            </a:r>
          </a:p>
          <a:p>
            <a:pPr eaLnBrk="1" hangingPunct="1">
              <a:spcBef>
                <a:spcPct val="20000"/>
              </a:spcBef>
              <a:buFontTx/>
              <a:buChar char="•"/>
            </a:pPr>
            <a:r>
              <a:rPr lang="en-US" altLang="en-US" dirty="0">
                <a:solidFill>
                  <a:srgbClr val="262626"/>
                </a:solidFill>
              </a:rPr>
              <a:t>Only 16 calories per 2-ounce</a:t>
            </a:r>
            <a:r>
              <a:rPr lang="en-US" altLang="en-US" dirty="0">
                <a:solidFill>
                  <a:srgbClr val="404040"/>
                </a:solidFill>
              </a:rPr>
              <a:t> serving</a:t>
            </a:r>
          </a:p>
          <a:p>
            <a:pPr eaLnBrk="1" hangingPunct="1">
              <a:spcBef>
                <a:spcPct val="0"/>
              </a:spcBef>
            </a:pPr>
            <a:endParaRPr lang="en-US" altLang="en-US" dirty="0"/>
          </a:p>
          <a:p>
            <a:endParaRPr lang="en-US"/>
          </a:p>
        </p:txBody>
      </p:sp>
      <p:sp>
        <p:nvSpPr>
          <p:cNvPr id="4" name="Slide Number Placeholder 3">
            <a:extLst>
              <a:ext uri="{FF2B5EF4-FFF2-40B4-BE49-F238E27FC236}">
                <a16:creationId xmlns:a16="http://schemas.microsoft.com/office/drawing/2014/main" id="{6149882E-07C6-C180-00F0-9E96BECF745E}"/>
              </a:ext>
            </a:extLst>
          </p:cNvPr>
          <p:cNvSpPr>
            <a:spLocks noGrp="1"/>
          </p:cNvSpPr>
          <p:nvPr>
            <p:ph type="sldNum" sz="quarter" idx="5"/>
          </p:nvPr>
        </p:nvSpPr>
        <p:spPr/>
        <p:txBody>
          <a:bodyPr/>
          <a:lstStyle/>
          <a:p>
            <a:fld id="{F88D6AB6-66D9-4BB1-8165-4782942CD73F}" type="slidenum">
              <a:rPr lang="en-US" smtClean="0"/>
              <a:t>28</a:t>
            </a:fld>
            <a:endParaRPr lang="en-US"/>
          </a:p>
        </p:txBody>
      </p:sp>
    </p:spTree>
    <p:extLst>
      <p:ext uri="{BB962C8B-B14F-4D97-AF65-F5344CB8AC3E}">
        <p14:creationId xmlns:p14="http://schemas.microsoft.com/office/powerpoint/2010/main" val="575209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81FD6-6EC8-098A-1B0C-75F498104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2F4B4-A205-0970-F5E4-9443F2E363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E7A80-2828-7AA9-EAA5-824BB501292A}"/>
              </a:ext>
            </a:extLst>
          </p:cNvPr>
          <p:cNvSpPr>
            <a:spLocks noGrp="1"/>
          </p:cNvSpPr>
          <p:nvPr>
            <p:ph type="body" idx="1"/>
          </p:nvPr>
        </p:nvSpPr>
        <p:spPr/>
        <p:txBody>
          <a:bodyPr/>
          <a:lstStyle/>
          <a:p>
            <a:pPr eaLnBrk="1" hangingPunct="1">
              <a:spcBef>
                <a:spcPct val="0"/>
              </a:spcBef>
            </a:pPr>
            <a:r>
              <a:rPr lang="en-US" altLang="en-US"/>
              <a:t>Remind what it is</a:t>
            </a:r>
          </a:p>
          <a:p>
            <a:pPr eaLnBrk="1" hangingPunct="1">
              <a:spcBef>
                <a:spcPct val="0"/>
              </a:spcBef>
            </a:pPr>
            <a:endParaRPr lang="en-US" altLang="en-US"/>
          </a:p>
          <a:p>
            <a:pPr eaLnBrk="1" hangingPunct="1">
              <a:spcBef>
                <a:spcPct val="0"/>
              </a:spcBef>
            </a:pPr>
            <a:r>
              <a:rPr lang="en-US" altLang="en-US"/>
              <a:t>Discuss problems</a:t>
            </a:r>
          </a:p>
          <a:p>
            <a:endParaRPr lang="en-US"/>
          </a:p>
        </p:txBody>
      </p:sp>
      <p:sp>
        <p:nvSpPr>
          <p:cNvPr id="4" name="Slide Number Placeholder 3">
            <a:extLst>
              <a:ext uri="{FF2B5EF4-FFF2-40B4-BE49-F238E27FC236}">
                <a16:creationId xmlns:a16="http://schemas.microsoft.com/office/drawing/2014/main" id="{A8827A70-D586-0345-661E-8B3FB150813C}"/>
              </a:ext>
            </a:extLst>
          </p:cNvPr>
          <p:cNvSpPr>
            <a:spLocks noGrp="1"/>
          </p:cNvSpPr>
          <p:nvPr>
            <p:ph type="sldNum" sz="quarter" idx="5"/>
          </p:nvPr>
        </p:nvSpPr>
        <p:spPr/>
        <p:txBody>
          <a:bodyPr/>
          <a:lstStyle/>
          <a:p>
            <a:fld id="{F88D6AB6-66D9-4BB1-8165-4782942CD73F}" type="slidenum">
              <a:rPr lang="en-US" smtClean="0"/>
              <a:t>29</a:t>
            </a:fld>
            <a:endParaRPr lang="en-US"/>
          </a:p>
        </p:txBody>
      </p:sp>
    </p:spTree>
    <p:extLst>
      <p:ext uri="{BB962C8B-B14F-4D97-AF65-F5344CB8AC3E}">
        <p14:creationId xmlns:p14="http://schemas.microsoft.com/office/powerpoint/2010/main" val="20127597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39DB3-EB3F-E232-4CE6-56E77FE60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45A9BA-BBAF-2A03-E3B4-BF072E15D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47A623-8DE1-166E-BAC7-DDE386404EAC}"/>
              </a:ext>
            </a:extLst>
          </p:cNvPr>
          <p:cNvSpPr>
            <a:spLocks noGrp="1"/>
          </p:cNvSpPr>
          <p:nvPr>
            <p:ph type="body" idx="1"/>
          </p:nvPr>
        </p:nvSpPr>
        <p:spPr/>
        <p:txBody>
          <a:bodyPr/>
          <a:lstStyle/>
          <a:p>
            <a:pPr eaLnBrk="1" hangingPunct="1">
              <a:spcBef>
                <a:spcPct val="0"/>
              </a:spcBef>
            </a:pPr>
            <a:r>
              <a:rPr lang="en-US" altLang="en-US" dirty="0"/>
              <a:t>The presence of fiber in the GI tract increases fecal bulk, which may dilute the concentration of cancer-causing substances in some foods. Fibers actually reduce the amount of time fecal bulk is present in the GI tract, which reduces the length of time the GI tract is exposed to harmful substances. In addition, fiber-rich diets can reduce intestinal pressure, which can lead to diverticulosis, a condition marked by small inflammations within the GI tract.</a:t>
            </a:r>
          </a:p>
          <a:p>
            <a:pPr eaLnBrk="1" hangingPunct="1">
              <a:spcBef>
                <a:spcPct val="0"/>
              </a:spcBef>
            </a:pPr>
            <a:endParaRPr lang="en-US" altLang="en-US" dirty="0"/>
          </a:p>
          <a:p>
            <a:pPr eaLnBrk="1" hangingPunct="1">
              <a:spcBef>
                <a:spcPct val="0"/>
              </a:spcBef>
            </a:pPr>
            <a:r>
              <a:rPr lang="en-US" altLang="en-US" dirty="0"/>
              <a:t>Fiber is also helpful in preventing constipation. Because fiber attracts and holds water in the GI tract, fecal bulk increases and as a result, keeps you </a:t>
            </a:r>
            <a:r>
              <a:rPr lang="ja-JP" altLang="en-US" dirty="0"/>
              <a:t>“</a:t>
            </a:r>
            <a:r>
              <a:rPr lang="en-US" altLang="ja-JP" dirty="0"/>
              <a:t>regular</a:t>
            </a:r>
            <a:r>
              <a:rPr lang="ja-JP" altLang="en-US" dirty="0"/>
              <a:t>”</a:t>
            </a:r>
            <a:r>
              <a:rPr lang="en-US" altLang="ja-JP" dirty="0"/>
              <a:t>.</a:t>
            </a:r>
            <a:endParaRPr lang="en-US" altLang="en-US" dirty="0"/>
          </a:p>
          <a:p>
            <a:endParaRPr lang="en-US"/>
          </a:p>
        </p:txBody>
      </p:sp>
      <p:sp>
        <p:nvSpPr>
          <p:cNvPr id="4" name="Slide Number Placeholder 3">
            <a:extLst>
              <a:ext uri="{FF2B5EF4-FFF2-40B4-BE49-F238E27FC236}">
                <a16:creationId xmlns:a16="http://schemas.microsoft.com/office/drawing/2014/main" id="{F0918B01-7600-5E31-B198-7DAD998922C6}"/>
              </a:ext>
            </a:extLst>
          </p:cNvPr>
          <p:cNvSpPr>
            <a:spLocks noGrp="1"/>
          </p:cNvSpPr>
          <p:nvPr>
            <p:ph type="sldNum" sz="quarter" idx="5"/>
          </p:nvPr>
        </p:nvSpPr>
        <p:spPr/>
        <p:txBody>
          <a:bodyPr/>
          <a:lstStyle/>
          <a:p>
            <a:fld id="{F88D6AB6-66D9-4BB1-8165-4782942CD73F}" type="slidenum">
              <a:rPr lang="en-US" smtClean="0"/>
              <a:t>30</a:t>
            </a:fld>
            <a:endParaRPr lang="en-US"/>
          </a:p>
        </p:txBody>
      </p:sp>
    </p:spTree>
    <p:extLst>
      <p:ext uri="{BB962C8B-B14F-4D97-AF65-F5344CB8AC3E}">
        <p14:creationId xmlns:p14="http://schemas.microsoft.com/office/powerpoint/2010/main" val="4038917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370E-499A-E0FA-428E-8239A0CDD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956F7-FDC2-456F-AD68-7E6375C12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A8531-5405-2B4E-5E4B-993D06076863}"/>
              </a:ext>
            </a:extLst>
          </p:cNvPr>
          <p:cNvSpPr>
            <a:spLocks noGrp="1"/>
          </p:cNvSpPr>
          <p:nvPr>
            <p:ph type="body" idx="1"/>
          </p:nvPr>
        </p:nvSpPr>
        <p:spPr/>
        <p:txBody>
          <a:bodyPr/>
          <a:lstStyle/>
          <a:p>
            <a:pPr eaLnBrk="1" hangingPunct="1">
              <a:spcBef>
                <a:spcPct val="0"/>
              </a:spcBef>
            </a:pPr>
            <a:endParaRPr lang="en-US" altLang="en-US" dirty="0"/>
          </a:p>
          <a:p>
            <a:pPr eaLnBrk="1" hangingPunct="1">
              <a:spcBef>
                <a:spcPct val="0"/>
              </a:spcBef>
            </a:pPr>
            <a:r>
              <a:rPr lang="en-US" altLang="en-US" dirty="0"/>
              <a:t>NeoLife All-natural Fiber Food and Drink Mix:</a:t>
            </a:r>
          </a:p>
          <a:p>
            <a:pPr eaLnBrk="1" hangingPunct="1">
              <a:spcBef>
                <a:spcPct val="0"/>
              </a:spcBef>
              <a:buFontTx/>
              <a:buChar char="•"/>
            </a:pPr>
            <a:r>
              <a:rPr lang="en-US" altLang="en-US" dirty="0"/>
              <a:t> Complete fiber—blend of soluble and insoluble fibers from 12 natural, whole-food sources including whole oats, fruits and vegetables.</a:t>
            </a:r>
          </a:p>
          <a:p>
            <a:pPr eaLnBrk="1" hangingPunct="1">
              <a:spcBef>
                <a:spcPct val="0"/>
              </a:spcBef>
              <a:buFontTx/>
              <a:buChar char="•"/>
            </a:pPr>
            <a:r>
              <a:rPr lang="en-US" altLang="en-US" dirty="0"/>
              <a:t>Provides cellulose, hemicellulose, gum, lignin and pectin (all 5 types of dietary fiber necessary to maintain good health)</a:t>
            </a:r>
          </a:p>
          <a:p>
            <a:pPr eaLnBrk="1" hangingPunct="1">
              <a:spcBef>
                <a:spcPct val="0"/>
              </a:spcBef>
              <a:buFontTx/>
              <a:buChar char="•"/>
            </a:pPr>
            <a:r>
              <a:rPr lang="en-US" altLang="en-US" dirty="0"/>
              <a:t>Concentrated and delicious</a:t>
            </a:r>
            <a:r>
              <a:rPr lang="en-US" altLang="en-US" dirty="0">
                <a:sym typeface="Wingdings" panose="05000000000000000000" pitchFamily="2" charset="2"/>
              </a:rPr>
              <a:t>--&gt; 6g of dietary fiber plus added protein, fructose and complex carbohydrates</a:t>
            </a:r>
          </a:p>
          <a:p>
            <a:pPr eaLnBrk="1" hangingPunct="1">
              <a:spcBef>
                <a:spcPct val="0"/>
              </a:spcBef>
              <a:buFontTx/>
              <a:buChar char="•"/>
            </a:pPr>
            <a:r>
              <a:rPr lang="en-US" altLang="en-US" dirty="0">
                <a:sym typeface="Wingdings" panose="05000000000000000000" pitchFamily="2" charset="2"/>
              </a:rPr>
              <a:t>Exclusive Neo-</a:t>
            </a:r>
            <a:r>
              <a:rPr lang="en-US" altLang="en-US" dirty="0" err="1">
                <a:sym typeface="Wingdings" panose="05000000000000000000" pitchFamily="2" charset="2"/>
              </a:rPr>
              <a:t>Polyfibe</a:t>
            </a:r>
            <a:r>
              <a:rPr lang="en-US" altLang="en-US" dirty="0">
                <a:sym typeface="Wingdings" panose="05000000000000000000" pitchFamily="2" charset="2"/>
              </a:rPr>
              <a:t>: soy polysaccharide blended with specially selected whole oat and acerola cherry fiber to help absorb cholesterol and carry it out of the body without robbing trace nutrients</a:t>
            </a:r>
          </a:p>
          <a:p>
            <a:pPr eaLnBrk="1" hangingPunct="1">
              <a:spcBef>
                <a:spcPct val="0"/>
              </a:spcBef>
              <a:buFontTx/>
              <a:buChar char="•"/>
            </a:pPr>
            <a:r>
              <a:rPr lang="en-US" altLang="en-US" dirty="0">
                <a:sym typeface="Wingdings" panose="05000000000000000000" pitchFamily="2" charset="2"/>
              </a:rPr>
              <a:t>Contains no corn or wheat proteins, no preservatives and no sulfites</a:t>
            </a:r>
          </a:p>
          <a:p>
            <a:pPr eaLnBrk="1" hangingPunct="1">
              <a:spcBef>
                <a:spcPct val="0"/>
              </a:spcBef>
              <a:buFontTx/>
              <a:buChar char="•"/>
            </a:pPr>
            <a:r>
              <a:rPr lang="en-US" altLang="en-US" dirty="0">
                <a:sym typeface="Wingdings" panose="05000000000000000000" pitchFamily="2" charset="2"/>
              </a:rPr>
              <a:t>Less than 1 g of fat per serving, no cholesterol and no added salt. Naturally sweetened and flavored.</a:t>
            </a:r>
          </a:p>
          <a:p>
            <a:pPr eaLnBrk="1" hangingPunct="1">
              <a:spcBef>
                <a:spcPct val="0"/>
              </a:spcBef>
              <a:buFontTx/>
              <a:buChar char="•"/>
            </a:pPr>
            <a:endParaRPr lang="en-US" altLang="en-US" dirty="0">
              <a:sym typeface="Wingdings" panose="05000000000000000000" pitchFamily="2" charset="2"/>
            </a:endParaRPr>
          </a:p>
          <a:p>
            <a:pPr eaLnBrk="1" hangingPunct="1">
              <a:spcBef>
                <a:spcPct val="0"/>
              </a:spcBef>
              <a:buFontTx/>
              <a:buChar char="•"/>
            </a:pPr>
            <a:r>
              <a:rPr lang="en-US" altLang="en-US" dirty="0">
                <a:sym typeface="Wingdings" panose="05000000000000000000" pitchFamily="2" charset="2"/>
              </a:rPr>
              <a:t>Promotes gastrointestinal health</a:t>
            </a:r>
          </a:p>
          <a:p>
            <a:pPr eaLnBrk="1" hangingPunct="1">
              <a:spcBef>
                <a:spcPct val="0"/>
              </a:spcBef>
              <a:buFontTx/>
              <a:buChar char="•"/>
            </a:pPr>
            <a:r>
              <a:rPr lang="en-US" altLang="en-US" dirty="0">
                <a:sym typeface="Wingdings" panose="05000000000000000000" pitchFamily="2" charset="2"/>
              </a:rPr>
              <a:t>Supports heart health</a:t>
            </a:r>
          </a:p>
          <a:p>
            <a:pPr lvl="1" eaLnBrk="1" hangingPunct="1">
              <a:spcBef>
                <a:spcPct val="0"/>
              </a:spcBef>
              <a:buFontTx/>
              <a:buChar char="•"/>
            </a:pPr>
            <a:r>
              <a:rPr lang="en-US" altLang="en-US" dirty="0">
                <a:sym typeface="Wingdings" panose="05000000000000000000" pitchFamily="2" charset="2"/>
              </a:rPr>
              <a:t>Lowers blood cholesterol levels</a:t>
            </a:r>
          </a:p>
          <a:p>
            <a:pPr lvl="1" eaLnBrk="1" hangingPunct="1">
              <a:spcBef>
                <a:spcPct val="0"/>
              </a:spcBef>
              <a:buFontTx/>
              <a:buChar char="•"/>
            </a:pPr>
            <a:r>
              <a:rPr lang="en-US" altLang="en-US" dirty="0">
                <a:sym typeface="Wingdings" panose="05000000000000000000" pitchFamily="2" charset="2"/>
              </a:rPr>
              <a:t>Reduces blood pressure</a:t>
            </a:r>
          </a:p>
          <a:p>
            <a:pPr eaLnBrk="1" hangingPunct="1">
              <a:spcBef>
                <a:spcPct val="0"/>
              </a:spcBef>
              <a:buFontTx/>
              <a:buChar char="•"/>
            </a:pPr>
            <a:r>
              <a:rPr lang="en-US" altLang="en-US" dirty="0">
                <a:sym typeface="Wingdings" panose="05000000000000000000" pitchFamily="2" charset="2"/>
              </a:rPr>
              <a:t>Helps regulate blood sugar</a:t>
            </a:r>
          </a:p>
          <a:p>
            <a:pPr eaLnBrk="1" hangingPunct="1">
              <a:spcBef>
                <a:spcPct val="0"/>
              </a:spcBef>
              <a:buFontTx/>
              <a:buChar char="•"/>
            </a:pPr>
            <a:r>
              <a:rPr lang="en-US" altLang="en-US" dirty="0">
                <a:sym typeface="Wingdings" panose="05000000000000000000" pitchFamily="2" charset="2"/>
              </a:rPr>
              <a:t>Helps control weight by promoting satiety</a:t>
            </a:r>
          </a:p>
          <a:p>
            <a:pPr eaLnBrk="1" hangingPunct="1">
              <a:spcBef>
                <a:spcPct val="0"/>
              </a:spcBef>
              <a:buFontTx/>
              <a:buChar char="•"/>
            </a:pPr>
            <a:endParaRPr lang="en-US" altLang="en-US" dirty="0"/>
          </a:p>
          <a:p>
            <a:endParaRPr lang="en-US"/>
          </a:p>
        </p:txBody>
      </p:sp>
      <p:sp>
        <p:nvSpPr>
          <p:cNvPr id="4" name="Slide Number Placeholder 3">
            <a:extLst>
              <a:ext uri="{FF2B5EF4-FFF2-40B4-BE49-F238E27FC236}">
                <a16:creationId xmlns:a16="http://schemas.microsoft.com/office/drawing/2014/main" id="{2967CAB3-8969-9ACF-05AC-5F4311F3BC5C}"/>
              </a:ext>
            </a:extLst>
          </p:cNvPr>
          <p:cNvSpPr>
            <a:spLocks noGrp="1"/>
          </p:cNvSpPr>
          <p:nvPr>
            <p:ph type="sldNum" sz="quarter" idx="5"/>
          </p:nvPr>
        </p:nvSpPr>
        <p:spPr/>
        <p:txBody>
          <a:bodyPr/>
          <a:lstStyle/>
          <a:p>
            <a:fld id="{F88D6AB6-66D9-4BB1-8165-4782942CD73F}" type="slidenum">
              <a:rPr lang="en-US" smtClean="0"/>
              <a:t>31</a:t>
            </a:fld>
            <a:endParaRPr lang="en-US"/>
          </a:p>
        </p:txBody>
      </p:sp>
    </p:spTree>
    <p:extLst>
      <p:ext uri="{BB962C8B-B14F-4D97-AF65-F5344CB8AC3E}">
        <p14:creationId xmlns:p14="http://schemas.microsoft.com/office/powerpoint/2010/main" val="2226356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9A18-61EE-150C-4BA3-8BC9504DA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FB123-DB3F-4C65-5081-FA2C98A01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C9E11-4529-73A9-247E-D910BDAB05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F2A8F7-EF49-2810-BDDB-0BA1D98DAFB1}"/>
              </a:ext>
            </a:extLst>
          </p:cNvPr>
          <p:cNvSpPr>
            <a:spLocks noGrp="1"/>
          </p:cNvSpPr>
          <p:nvPr>
            <p:ph type="sldNum" sz="quarter" idx="5"/>
          </p:nvPr>
        </p:nvSpPr>
        <p:spPr/>
        <p:txBody>
          <a:bodyPr/>
          <a:lstStyle/>
          <a:p>
            <a:fld id="{F88D6AB6-66D9-4BB1-8165-4782942CD73F}" type="slidenum">
              <a:rPr lang="en-US" smtClean="0"/>
              <a:t>32</a:t>
            </a:fld>
            <a:endParaRPr lang="en-US"/>
          </a:p>
        </p:txBody>
      </p:sp>
    </p:spTree>
    <p:extLst>
      <p:ext uri="{BB962C8B-B14F-4D97-AF65-F5344CB8AC3E}">
        <p14:creationId xmlns:p14="http://schemas.microsoft.com/office/powerpoint/2010/main" val="1299687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0E543-A332-4A3D-42F5-E028D17B0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59B940-FD9D-D52C-2F4C-8453FD8C8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621B1-441E-30FC-C5A9-EBAF21CED3E9}"/>
              </a:ext>
            </a:extLst>
          </p:cNvPr>
          <p:cNvSpPr>
            <a:spLocks noGrp="1"/>
          </p:cNvSpPr>
          <p:nvPr>
            <p:ph type="body" idx="1"/>
          </p:nvPr>
        </p:nvSpPr>
        <p:spPr/>
        <p:txBody>
          <a:bodyPr/>
          <a:lstStyle/>
          <a:p>
            <a:pPr eaLnBrk="1" hangingPunct="1">
              <a:spcBef>
                <a:spcPct val="0"/>
              </a:spcBef>
            </a:pPr>
            <a:r>
              <a:rPr lang="en-US" altLang="en-US"/>
              <a:t>Senna—encourages softening of the stool and natural peristaltic action of the colon</a:t>
            </a:r>
          </a:p>
          <a:p>
            <a:pPr eaLnBrk="1" hangingPunct="1">
              <a:spcBef>
                <a:spcPct val="0"/>
              </a:spcBef>
            </a:pPr>
            <a:r>
              <a:rPr lang="en-US" altLang="en-US"/>
              <a:t>Buckthorn bark– assists softening of the stool. Supports blood cleansing and kidney function</a:t>
            </a:r>
          </a:p>
          <a:p>
            <a:pPr eaLnBrk="1" hangingPunct="1">
              <a:spcBef>
                <a:spcPct val="0"/>
              </a:spcBef>
            </a:pPr>
            <a:r>
              <a:rPr lang="en-US" altLang="en-US"/>
              <a:t>Licorice root– adds moisture to the stool. Promotes liver health and blood cleansing. Calms and soothes tissues in the digestive tract.</a:t>
            </a:r>
          </a:p>
          <a:p>
            <a:endParaRPr lang="en-US"/>
          </a:p>
        </p:txBody>
      </p:sp>
      <p:sp>
        <p:nvSpPr>
          <p:cNvPr id="4" name="Slide Number Placeholder 3">
            <a:extLst>
              <a:ext uri="{FF2B5EF4-FFF2-40B4-BE49-F238E27FC236}">
                <a16:creationId xmlns:a16="http://schemas.microsoft.com/office/drawing/2014/main" id="{F4B613C5-29D1-D516-6655-753BBE017823}"/>
              </a:ext>
            </a:extLst>
          </p:cNvPr>
          <p:cNvSpPr>
            <a:spLocks noGrp="1"/>
          </p:cNvSpPr>
          <p:nvPr>
            <p:ph type="sldNum" sz="quarter" idx="5"/>
          </p:nvPr>
        </p:nvSpPr>
        <p:spPr/>
        <p:txBody>
          <a:bodyPr/>
          <a:lstStyle/>
          <a:p>
            <a:fld id="{F88D6AB6-66D9-4BB1-8165-4782942CD73F}" type="slidenum">
              <a:rPr lang="en-US" smtClean="0"/>
              <a:t>33</a:t>
            </a:fld>
            <a:endParaRPr lang="en-US"/>
          </a:p>
        </p:txBody>
      </p:sp>
    </p:spTree>
    <p:extLst>
      <p:ext uri="{BB962C8B-B14F-4D97-AF65-F5344CB8AC3E}">
        <p14:creationId xmlns:p14="http://schemas.microsoft.com/office/powerpoint/2010/main" val="2058258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1A670-13E0-BBB3-E35B-80AA3254D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AB82D-96A2-D2B3-5BBD-89691D98C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06462-222E-0A29-319B-F112797A2E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6558C4-36CD-2365-B094-4D2C195FDC00}"/>
              </a:ext>
            </a:extLst>
          </p:cNvPr>
          <p:cNvSpPr>
            <a:spLocks noGrp="1"/>
          </p:cNvSpPr>
          <p:nvPr>
            <p:ph type="sldNum" sz="quarter" idx="5"/>
          </p:nvPr>
        </p:nvSpPr>
        <p:spPr/>
        <p:txBody>
          <a:bodyPr/>
          <a:lstStyle/>
          <a:p>
            <a:fld id="{F88D6AB6-66D9-4BB1-8165-4782942CD73F}" type="slidenum">
              <a:rPr lang="en-US" smtClean="0"/>
              <a:t>34</a:t>
            </a:fld>
            <a:endParaRPr lang="en-US"/>
          </a:p>
        </p:txBody>
      </p:sp>
    </p:spTree>
    <p:extLst>
      <p:ext uri="{BB962C8B-B14F-4D97-AF65-F5344CB8AC3E}">
        <p14:creationId xmlns:p14="http://schemas.microsoft.com/office/powerpoint/2010/main" val="8930381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8A47F-ED57-0A40-D1A2-1AE9DB7BC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55DE9-3DDB-E7A0-0514-719E53D998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B747A0-3E95-EA52-D9DA-3F48EF9EB689}"/>
              </a:ext>
            </a:extLst>
          </p:cNvPr>
          <p:cNvSpPr>
            <a:spLocks noGrp="1"/>
          </p:cNvSpPr>
          <p:nvPr>
            <p:ph type="body" idx="1"/>
          </p:nvPr>
        </p:nvSpPr>
        <p:spPr/>
        <p:txBody>
          <a:bodyPr/>
          <a:lstStyle/>
          <a:p>
            <a:pPr eaLnBrk="1" hangingPunct="1">
              <a:spcBef>
                <a:spcPct val="0"/>
              </a:spcBef>
            </a:pPr>
            <a:r>
              <a:rPr lang="en-US" altLang="en-US">
                <a:solidFill>
                  <a:srgbClr val="595959"/>
                </a:solidFill>
              </a:rPr>
              <a:t>Why Garlic Allium Complex?</a:t>
            </a:r>
          </a:p>
          <a:p>
            <a:pPr eaLnBrk="1" hangingPunct="1">
              <a:spcBef>
                <a:spcPct val="0"/>
              </a:spcBef>
            </a:pPr>
            <a:r>
              <a:rPr lang="en-US" altLang="en-US">
                <a:solidFill>
                  <a:srgbClr val="595959"/>
                </a:solidFill>
              </a:rPr>
              <a:t>Broad spectrum whole-food extracts and concentrates from garlic, onions, chives and leeks</a:t>
            </a:r>
          </a:p>
          <a:p>
            <a:pPr eaLnBrk="1" hangingPunct="1">
              <a:spcBef>
                <a:spcPct val="0"/>
              </a:spcBef>
            </a:pPr>
            <a:r>
              <a:rPr lang="en-US" altLang="en-US">
                <a:solidFill>
                  <a:srgbClr val="595959"/>
                </a:solidFill>
              </a:rPr>
              <a:t>Unique process to protect natural enzymes</a:t>
            </a:r>
          </a:p>
          <a:p>
            <a:pPr eaLnBrk="1" hangingPunct="1">
              <a:spcBef>
                <a:spcPct val="0"/>
              </a:spcBef>
            </a:pPr>
            <a:r>
              <a:rPr lang="en-US" altLang="en-US">
                <a:solidFill>
                  <a:srgbClr val="595959"/>
                </a:solidFill>
              </a:rPr>
              <a:t>Guaranteed high potency. One serving = 4,200 mcg of active allicin = 1 clove fresh garlic</a:t>
            </a:r>
          </a:p>
          <a:p>
            <a:pPr eaLnBrk="1" hangingPunct="1">
              <a:spcBef>
                <a:spcPct val="0"/>
              </a:spcBef>
            </a:pPr>
            <a:r>
              <a:rPr lang="en-US" altLang="en-US">
                <a:solidFill>
                  <a:srgbClr val="595959"/>
                </a:solidFill>
              </a:rPr>
              <a:t>Nutrient family approach—not only contains allicin, but also bother bioactive compounds</a:t>
            </a:r>
          </a:p>
          <a:p>
            <a:pPr eaLnBrk="1" hangingPunct="1">
              <a:spcBef>
                <a:spcPct val="0"/>
              </a:spcBef>
            </a:pPr>
            <a:r>
              <a:rPr lang="en-US" altLang="en-US">
                <a:solidFill>
                  <a:srgbClr val="595959"/>
                </a:solidFill>
              </a:rPr>
              <a:t>Targeted delivery technology - enteric coating maximizes absorption</a:t>
            </a:r>
          </a:p>
          <a:p>
            <a:pPr eaLnBrk="1" hangingPunct="1">
              <a:spcBef>
                <a:spcPct val="0"/>
              </a:spcBef>
            </a:pPr>
            <a:r>
              <a:rPr lang="en-US" altLang="en-US">
                <a:solidFill>
                  <a:srgbClr val="595959"/>
                </a:solidFill>
              </a:rPr>
              <a:t>Contains rosemary—potent antioxidant herb</a:t>
            </a:r>
          </a:p>
          <a:p>
            <a:pPr eaLnBrk="1" hangingPunct="1">
              <a:spcBef>
                <a:spcPct val="0"/>
              </a:spcBef>
            </a:pPr>
            <a:r>
              <a:rPr lang="en-US" altLang="en-US">
                <a:solidFill>
                  <a:srgbClr val="595959"/>
                </a:solidFill>
              </a:rPr>
              <a:t>Does not cause garlic breath</a:t>
            </a:r>
          </a:p>
          <a:p>
            <a:pPr eaLnBrk="1" hangingPunct="1">
              <a:spcBef>
                <a:spcPct val="0"/>
              </a:spcBef>
            </a:pPr>
            <a:endParaRPr lang="en-US" altLang="en-US"/>
          </a:p>
          <a:p>
            <a:pPr eaLnBrk="1" hangingPunct="1">
              <a:spcBef>
                <a:spcPct val="0"/>
              </a:spcBef>
            </a:pPr>
            <a:endParaRPr lang="en-US" altLang="en-US"/>
          </a:p>
          <a:p>
            <a:pPr eaLnBrk="1" hangingPunct="1">
              <a:spcBef>
                <a:spcPct val="0"/>
              </a:spcBef>
            </a:pPr>
            <a:r>
              <a:rPr lang="en-US" altLang="en-US">
                <a:solidFill>
                  <a:srgbClr val="262626"/>
                </a:solidFill>
              </a:rPr>
              <a:t>Functions as a natural antibiotic in the gut</a:t>
            </a:r>
          </a:p>
          <a:p>
            <a:pPr eaLnBrk="1" hangingPunct="1">
              <a:spcBef>
                <a:spcPct val="0"/>
              </a:spcBef>
            </a:pPr>
            <a:r>
              <a:rPr lang="en-US" altLang="en-US">
                <a:solidFill>
                  <a:srgbClr val="262626"/>
                </a:solidFill>
              </a:rPr>
              <a:t>Helps detoxify carcinogens</a:t>
            </a:r>
          </a:p>
          <a:p>
            <a:pPr eaLnBrk="1" hangingPunct="1">
              <a:spcBef>
                <a:spcPct val="0"/>
              </a:spcBef>
            </a:pPr>
            <a:r>
              <a:rPr lang="en-US" altLang="en-US">
                <a:solidFill>
                  <a:srgbClr val="262626"/>
                </a:solidFill>
              </a:rPr>
              <a:t>Supports healthy immune responses</a:t>
            </a:r>
          </a:p>
          <a:p>
            <a:pPr eaLnBrk="1" hangingPunct="1">
              <a:spcBef>
                <a:spcPct val="0"/>
              </a:spcBef>
            </a:pPr>
            <a:r>
              <a:rPr lang="en-US" altLang="en-US">
                <a:solidFill>
                  <a:srgbClr val="262626"/>
                </a:solidFill>
              </a:rPr>
              <a:t>Promotes normal cell growth and renewal (esp. in GI tract)</a:t>
            </a:r>
          </a:p>
          <a:p>
            <a:pPr eaLnBrk="1" hangingPunct="1">
              <a:spcBef>
                <a:spcPct val="0"/>
              </a:spcBef>
            </a:pPr>
            <a:endParaRPr lang="en-US" altLang="en-US"/>
          </a:p>
          <a:p>
            <a:endParaRPr lang="en-US"/>
          </a:p>
        </p:txBody>
      </p:sp>
      <p:sp>
        <p:nvSpPr>
          <p:cNvPr id="4" name="Slide Number Placeholder 3">
            <a:extLst>
              <a:ext uri="{FF2B5EF4-FFF2-40B4-BE49-F238E27FC236}">
                <a16:creationId xmlns:a16="http://schemas.microsoft.com/office/drawing/2014/main" id="{6C41E33B-F6EB-7DA4-1216-ED0297953824}"/>
              </a:ext>
            </a:extLst>
          </p:cNvPr>
          <p:cNvSpPr>
            <a:spLocks noGrp="1"/>
          </p:cNvSpPr>
          <p:nvPr>
            <p:ph type="sldNum" sz="quarter" idx="5"/>
          </p:nvPr>
        </p:nvSpPr>
        <p:spPr/>
        <p:txBody>
          <a:bodyPr/>
          <a:lstStyle/>
          <a:p>
            <a:fld id="{F88D6AB6-66D9-4BB1-8165-4782942CD73F}" type="slidenum">
              <a:rPr lang="en-US" smtClean="0"/>
              <a:t>35</a:t>
            </a:fld>
            <a:endParaRPr lang="en-US"/>
          </a:p>
        </p:txBody>
      </p:sp>
    </p:spTree>
    <p:extLst>
      <p:ext uri="{BB962C8B-B14F-4D97-AF65-F5344CB8AC3E}">
        <p14:creationId xmlns:p14="http://schemas.microsoft.com/office/powerpoint/2010/main" val="2571658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9BC9-7246-95E2-1802-EB9CCF4A0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65FC1-4A3A-F631-CEC1-CFA6A1E50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B095D-78FE-5549-4C37-0FCD9733C3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082DC1-2906-141E-114E-CBE097C058B7}"/>
              </a:ext>
            </a:extLst>
          </p:cNvPr>
          <p:cNvSpPr>
            <a:spLocks noGrp="1"/>
          </p:cNvSpPr>
          <p:nvPr>
            <p:ph type="sldNum" sz="quarter" idx="5"/>
          </p:nvPr>
        </p:nvSpPr>
        <p:spPr/>
        <p:txBody>
          <a:bodyPr/>
          <a:lstStyle/>
          <a:p>
            <a:fld id="{F88D6AB6-66D9-4BB1-8165-4782942CD73F}" type="slidenum">
              <a:rPr lang="en-US" smtClean="0"/>
              <a:t>36</a:t>
            </a:fld>
            <a:endParaRPr lang="en-US"/>
          </a:p>
        </p:txBody>
      </p:sp>
    </p:spTree>
    <p:extLst>
      <p:ext uri="{BB962C8B-B14F-4D97-AF65-F5344CB8AC3E}">
        <p14:creationId xmlns:p14="http://schemas.microsoft.com/office/powerpoint/2010/main" val="1068208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D2AF3-F31D-424A-EB41-0B36491CF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3A07E-FA9A-0F33-0CC3-346C03E33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E4A87-783A-5E4C-65AA-F783517ED8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42A76A-B628-158C-1E48-BDDD696230DD}"/>
              </a:ext>
            </a:extLst>
          </p:cNvPr>
          <p:cNvSpPr>
            <a:spLocks noGrp="1"/>
          </p:cNvSpPr>
          <p:nvPr>
            <p:ph type="sldNum" sz="quarter" idx="5"/>
          </p:nvPr>
        </p:nvSpPr>
        <p:spPr/>
        <p:txBody>
          <a:bodyPr/>
          <a:lstStyle/>
          <a:p>
            <a:fld id="{F88D6AB6-66D9-4BB1-8165-4782942CD73F}" type="slidenum">
              <a:rPr lang="en-US" smtClean="0"/>
              <a:t>37</a:t>
            </a:fld>
            <a:endParaRPr lang="en-US"/>
          </a:p>
        </p:txBody>
      </p:sp>
    </p:spTree>
    <p:extLst>
      <p:ext uri="{BB962C8B-B14F-4D97-AF65-F5344CB8AC3E}">
        <p14:creationId xmlns:p14="http://schemas.microsoft.com/office/powerpoint/2010/main" val="3569232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0EB7E-80D6-D13C-E5B5-FA6B575E5E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4DDA5-54C8-5CCC-38B2-41283261E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A0C0A-4F7E-E3CF-B320-C40BDE1BB1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B454C5-7D1E-DAE6-059E-43A90890748A}"/>
              </a:ext>
            </a:extLst>
          </p:cNvPr>
          <p:cNvSpPr>
            <a:spLocks noGrp="1"/>
          </p:cNvSpPr>
          <p:nvPr>
            <p:ph type="sldNum" sz="quarter" idx="5"/>
          </p:nvPr>
        </p:nvSpPr>
        <p:spPr/>
        <p:txBody>
          <a:bodyPr/>
          <a:lstStyle/>
          <a:p>
            <a:fld id="{F88D6AB6-66D9-4BB1-8165-4782942CD73F}" type="slidenum">
              <a:rPr lang="en-US" smtClean="0"/>
              <a:t>38</a:t>
            </a:fld>
            <a:endParaRPr lang="en-US"/>
          </a:p>
        </p:txBody>
      </p:sp>
    </p:spTree>
    <p:extLst>
      <p:ext uri="{BB962C8B-B14F-4D97-AF65-F5344CB8AC3E}">
        <p14:creationId xmlns:p14="http://schemas.microsoft.com/office/powerpoint/2010/main" val="2229021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8B55-4E18-7C5D-E227-CC56C3E01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00341-7CCE-867D-8069-DB7F2D6661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FFE29-A109-9503-5A61-FE92FE3527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ADCDDF-2F1A-0CC0-36D6-7D5B752F2F8E}"/>
              </a:ext>
            </a:extLst>
          </p:cNvPr>
          <p:cNvSpPr>
            <a:spLocks noGrp="1"/>
          </p:cNvSpPr>
          <p:nvPr>
            <p:ph type="sldNum" sz="quarter" idx="5"/>
          </p:nvPr>
        </p:nvSpPr>
        <p:spPr/>
        <p:txBody>
          <a:bodyPr/>
          <a:lstStyle/>
          <a:p>
            <a:fld id="{F88D6AB6-66D9-4BB1-8165-4782942CD73F}" type="slidenum">
              <a:rPr lang="en-US" smtClean="0"/>
              <a:t>39</a:t>
            </a:fld>
            <a:endParaRPr lang="en-US"/>
          </a:p>
        </p:txBody>
      </p:sp>
    </p:spTree>
    <p:extLst>
      <p:ext uri="{BB962C8B-B14F-4D97-AF65-F5344CB8AC3E}">
        <p14:creationId xmlns:p14="http://schemas.microsoft.com/office/powerpoint/2010/main" val="6532001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65C1-0350-E04C-D2D5-1C7C4A496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686F4-04AF-CD2C-0045-B7EC550AA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4FEED-6AC0-82E5-5605-99EA72275B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5A753E-B425-317E-FC80-96A26E1895AB}"/>
              </a:ext>
            </a:extLst>
          </p:cNvPr>
          <p:cNvSpPr>
            <a:spLocks noGrp="1"/>
          </p:cNvSpPr>
          <p:nvPr>
            <p:ph type="sldNum" sz="quarter" idx="5"/>
          </p:nvPr>
        </p:nvSpPr>
        <p:spPr/>
        <p:txBody>
          <a:bodyPr/>
          <a:lstStyle/>
          <a:p>
            <a:fld id="{F88D6AB6-66D9-4BB1-8165-4782942CD73F}" type="slidenum">
              <a:rPr lang="en-US" smtClean="0"/>
              <a:t>40</a:t>
            </a:fld>
            <a:endParaRPr lang="en-US"/>
          </a:p>
        </p:txBody>
      </p:sp>
    </p:spTree>
    <p:extLst>
      <p:ext uri="{BB962C8B-B14F-4D97-AF65-F5344CB8AC3E}">
        <p14:creationId xmlns:p14="http://schemas.microsoft.com/office/powerpoint/2010/main" val="13823196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7FFD9-E16F-5F89-2CAE-59809DD81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8248F-EB09-B2C4-D81B-91286AFDA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9A580A-8157-B0DA-A70C-1625D9065D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5F72BD-06C2-2A26-4A46-16442BFBE6DB}"/>
              </a:ext>
            </a:extLst>
          </p:cNvPr>
          <p:cNvSpPr>
            <a:spLocks noGrp="1"/>
          </p:cNvSpPr>
          <p:nvPr>
            <p:ph type="sldNum" sz="quarter" idx="5"/>
          </p:nvPr>
        </p:nvSpPr>
        <p:spPr/>
        <p:txBody>
          <a:bodyPr/>
          <a:lstStyle/>
          <a:p>
            <a:fld id="{F88D6AB6-66D9-4BB1-8165-4782942CD73F}" type="slidenum">
              <a:rPr lang="en-US" smtClean="0"/>
              <a:t>41</a:t>
            </a:fld>
            <a:endParaRPr lang="en-US"/>
          </a:p>
        </p:txBody>
      </p:sp>
    </p:spTree>
    <p:extLst>
      <p:ext uri="{BB962C8B-B14F-4D97-AF65-F5344CB8AC3E}">
        <p14:creationId xmlns:p14="http://schemas.microsoft.com/office/powerpoint/2010/main" val="33639262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B4522-53F5-603A-C845-8CA5BDF94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11E50-D7FF-B833-10D6-01F09E46F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9AFC5-01BF-6346-A397-59C7331490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4DEB68-5B87-1950-E1DD-34268796B016}"/>
              </a:ext>
            </a:extLst>
          </p:cNvPr>
          <p:cNvSpPr>
            <a:spLocks noGrp="1"/>
          </p:cNvSpPr>
          <p:nvPr>
            <p:ph type="sldNum" sz="quarter" idx="5"/>
          </p:nvPr>
        </p:nvSpPr>
        <p:spPr/>
        <p:txBody>
          <a:bodyPr/>
          <a:lstStyle/>
          <a:p>
            <a:fld id="{F88D6AB6-66D9-4BB1-8165-4782942CD73F}" type="slidenum">
              <a:rPr lang="en-US" smtClean="0"/>
              <a:t>42</a:t>
            </a:fld>
            <a:endParaRPr lang="en-US"/>
          </a:p>
        </p:txBody>
      </p:sp>
    </p:spTree>
    <p:extLst>
      <p:ext uri="{BB962C8B-B14F-4D97-AF65-F5344CB8AC3E}">
        <p14:creationId xmlns:p14="http://schemas.microsoft.com/office/powerpoint/2010/main" val="10811416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16607-31B5-1BB9-7996-20F308206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73729-921A-E2E9-628E-9006B48ED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5D67B-E294-1D32-2498-F01FE3CE75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CC652D-DA78-DE16-015C-DA18151FCCAA}"/>
              </a:ext>
            </a:extLst>
          </p:cNvPr>
          <p:cNvSpPr>
            <a:spLocks noGrp="1"/>
          </p:cNvSpPr>
          <p:nvPr>
            <p:ph type="sldNum" sz="quarter" idx="5"/>
          </p:nvPr>
        </p:nvSpPr>
        <p:spPr/>
        <p:txBody>
          <a:bodyPr/>
          <a:lstStyle/>
          <a:p>
            <a:fld id="{F88D6AB6-66D9-4BB1-8165-4782942CD73F}" type="slidenum">
              <a:rPr lang="en-US" smtClean="0"/>
              <a:t>43</a:t>
            </a:fld>
            <a:endParaRPr lang="en-US"/>
          </a:p>
        </p:txBody>
      </p:sp>
    </p:spTree>
    <p:extLst>
      <p:ext uri="{BB962C8B-B14F-4D97-AF65-F5344CB8AC3E}">
        <p14:creationId xmlns:p14="http://schemas.microsoft.com/office/powerpoint/2010/main" val="14304520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9ED84-AC00-814E-F575-D7655D17A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5D17C-0244-F28C-9DC0-428B255F3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1EC0E-A607-0C12-579E-87F6E28944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742719-726B-65B4-4286-E24C366E4878}"/>
              </a:ext>
            </a:extLst>
          </p:cNvPr>
          <p:cNvSpPr>
            <a:spLocks noGrp="1"/>
          </p:cNvSpPr>
          <p:nvPr>
            <p:ph type="sldNum" sz="quarter" idx="5"/>
          </p:nvPr>
        </p:nvSpPr>
        <p:spPr/>
        <p:txBody>
          <a:bodyPr/>
          <a:lstStyle/>
          <a:p>
            <a:fld id="{F88D6AB6-66D9-4BB1-8165-4782942CD73F}" type="slidenum">
              <a:rPr lang="en-US" smtClean="0"/>
              <a:t>44</a:t>
            </a:fld>
            <a:endParaRPr lang="en-US"/>
          </a:p>
        </p:txBody>
      </p:sp>
    </p:spTree>
    <p:extLst>
      <p:ext uri="{BB962C8B-B14F-4D97-AF65-F5344CB8AC3E}">
        <p14:creationId xmlns:p14="http://schemas.microsoft.com/office/powerpoint/2010/main" val="3698996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C0C3-7CC8-FB7E-7E88-9269E8DB9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E3CFC-DF69-6059-4C4A-E7E5A7656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5952D4-3AA7-1D4C-EFD4-36EB522B75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E27C08-DD1B-137D-7180-FCEA3B2ABF94}"/>
              </a:ext>
            </a:extLst>
          </p:cNvPr>
          <p:cNvSpPr>
            <a:spLocks noGrp="1"/>
          </p:cNvSpPr>
          <p:nvPr>
            <p:ph type="sldNum" sz="quarter" idx="5"/>
          </p:nvPr>
        </p:nvSpPr>
        <p:spPr/>
        <p:txBody>
          <a:bodyPr/>
          <a:lstStyle/>
          <a:p>
            <a:fld id="{F88D6AB6-66D9-4BB1-8165-4782942CD73F}" type="slidenum">
              <a:rPr lang="en-US" smtClean="0"/>
              <a:t>45</a:t>
            </a:fld>
            <a:endParaRPr lang="en-US"/>
          </a:p>
        </p:txBody>
      </p:sp>
    </p:spTree>
    <p:extLst>
      <p:ext uri="{BB962C8B-B14F-4D97-AF65-F5344CB8AC3E}">
        <p14:creationId xmlns:p14="http://schemas.microsoft.com/office/powerpoint/2010/main" val="19543104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A81C1-AE03-925E-52C5-78B87470D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A2CFC-6D14-0EEF-6C9A-4B63E217D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093E5-DC8A-98AD-16F4-6A8346DD09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7DB41B-C3DF-5536-AAA8-FC852D1AF430}"/>
              </a:ext>
            </a:extLst>
          </p:cNvPr>
          <p:cNvSpPr>
            <a:spLocks noGrp="1"/>
          </p:cNvSpPr>
          <p:nvPr>
            <p:ph type="sldNum" sz="quarter" idx="5"/>
          </p:nvPr>
        </p:nvSpPr>
        <p:spPr/>
        <p:txBody>
          <a:bodyPr/>
          <a:lstStyle/>
          <a:p>
            <a:fld id="{F88D6AB6-66D9-4BB1-8165-4782942CD73F}" type="slidenum">
              <a:rPr lang="en-US" smtClean="0"/>
              <a:t>46</a:t>
            </a:fld>
            <a:endParaRPr lang="en-US"/>
          </a:p>
        </p:txBody>
      </p:sp>
    </p:spTree>
    <p:extLst>
      <p:ext uri="{BB962C8B-B14F-4D97-AF65-F5344CB8AC3E}">
        <p14:creationId xmlns:p14="http://schemas.microsoft.com/office/powerpoint/2010/main" val="11286058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F086F-DC79-D513-E634-15DFD838A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A8163-763E-0A77-7DC8-545DF53E01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C92A2-7B4E-F0BC-A326-589A4DCF30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1D07E4-8251-D0C8-AEE9-C6AD21957D40}"/>
              </a:ext>
            </a:extLst>
          </p:cNvPr>
          <p:cNvSpPr>
            <a:spLocks noGrp="1"/>
          </p:cNvSpPr>
          <p:nvPr>
            <p:ph type="sldNum" sz="quarter" idx="5"/>
          </p:nvPr>
        </p:nvSpPr>
        <p:spPr/>
        <p:txBody>
          <a:bodyPr/>
          <a:lstStyle/>
          <a:p>
            <a:fld id="{F88D6AB6-66D9-4BB1-8165-4782942CD73F}" type="slidenum">
              <a:rPr lang="en-US" smtClean="0"/>
              <a:t>47</a:t>
            </a:fld>
            <a:endParaRPr lang="en-US"/>
          </a:p>
        </p:txBody>
      </p:sp>
    </p:spTree>
    <p:extLst>
      <p:ext uri="{BB962C8B-B14F-4D97-AF65-F5344CB8AC3E}">
        <p14:creationId xmlns:p14="http://schemas.microsoft.com/office/powerpoint/2010/main" val="36626814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EE2B0-3A60-50FF-F13D-C95E24E1C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30F6A-71D6-A903-0F42-305A40D0B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5EE50-A2C0-A8C2-BECC-6C63FF18E9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42317B-EFFC-4F20-D828-AB2C75E9BD25}"/>
              </a:ext>
            </a:extLst>
          </p:cNvPr>
          <p:cNvSpPr>
            <a:spLocks noGrp="1"/>
          </p:cNvSpPr>
          <p:nvPr>
            <p:ph type="sldNum" sz="quarter" idx="5"/>
          </p:nvPr>
        </p:nvSpPr>
        <p:spPr/>
        <p:txBody>
          <a:bodyPr/>
          <a:lstStyle/>
          <a:p>
            <a:fld id="{F88D6AB6-66D9-4BB1-8165-4782942CD73F}" type="slidenum">
              <a:rPr lang="en-US" smtClean="0"/>
              <a:t>48</a:t>
            </a:fld>
            <a:endParaRPr lang="en-US"/>
          </a:p>
        </p:txBody>
      </p:sp>
    </p:spTree>
    <p:extLst>
      <p:ext uri="{BB962C8B-B14F-4D97-AF65-F5344CB8AC3E}">
        <p14:creationId xmlns:p14="http://schemas.microsoft.com/office/powerpoint/2010/main" val="7227190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F549B-C8A2-CBBE-E348-8930C358A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0C121-2740-C5CC-BDEC-488D597196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2C170D-C685-C440-1A3A-887875497C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D51819-FC21-80B8-7EBC-19031E495F71}"/>
              </a:ext>
            </a:extLst>
          </p:cNvPr>
          <p:cNvSpPr>
            <a:spLocks noGrp="1"/>
          </p:cNvSpPr>
          <p:nvPr>
            <p:ph type="sldNum" sz="quarter" idx="5"/>
          </p:nvPr>
        </p:nvSpPr>
        <p:spPr/>
        <p:txBody>
          <a:bodyPr/>
          <a:lstStyle/>
          <a:p>
            <a:fld id="{F88D6AB6-66D9-4BB1-8165-4782942CD73F}" type="slidenum">
              <a:rPr lang="en-US" smtClean="0"/>
              <a:t>49</a:t>
            </a:fld>
            <a:endParaRPr lang="en-US"/>
          </a:p>
        </p:txBody>
      </p:sp>
    </p:spTree>
    <p:extLst>
      <p:ext uri="{BB962C8B-B14F-4D97-AF65-F5344CB8AC3E}">
        <p14:creationId xmlns:p14="http://schemas.microsoft.com/office/powerpoint/2010/main" val="1672574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2A5F3-66A0-206A-780F-242671132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CDE75-8383-09C4-9196-879B49BBD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27F7E5-D19C-2FF8-ACC8-6A8E40AFDC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4BDB27-4F89-BA3B-541A-93659F27F59F}"/>
              </a:ext>
            </a:extLst>
          </p:cNvPr>
          <p:cNvSpPr>
            <a:spLocks noGrp="1"/>
          </p:cNvSpPr>
          <p:nvPr>
            <p:ph type="sldNum" sz="quarter" idx="5"/>
          </p:nvPr>
        </p:nvSpPr>
        <p:spPr/>
        <p:txBody>
          <a:bodyPr/>
          <a:lstStyle/>
          <a:p>
            <a:fld id="{F88D6AB6-66D9-4BB1-8165-4782942CD73F}" type="slidenum">
              <a:rPr lang="en-US" smtClean="0"/>
              <a:t>50</a:t>
            </a:fld>
            <a:endParaRPr lang="en-US"/>
          </a:p>
        </p:txBody>
      </p:sp>
    </p:spTree>
    <p:extLst>
      <p:ext uri="{BB962C8B-B14F-4D97-AF65-F5344CB8AC3E}">
        <p14:creationId xmlns:p14="http://schemas.microsoft.com/office/powerpoint/2010/main" val="40622027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4D6E7-C00D-B131-F678-A26647F7C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BBF24-F569-696B-9026-AF9D37564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72983-5B6D-5DE0-58A1-81466888C1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456C8B-94DA-F458-13DA-5137FA3CB6A9}"/>
              </a:ext>
            </a:extLst>
          </p:cNvPr>
          <p:cNvSpPr>
            <a:spLocks noGrp="1"/>
          </p:cNvSpPr>
          <p:nvPr>
            <p:ph type="sldNum" sz="quarter" idx="5"/>
          </p:nvPr>
        </p:nvSpPr>
        <p:spPr/>
        <p:txBody>
          <a:bodyPr/>
          <a:lstStyle/>
          <a:p>
            <a:fld id="{F88D6AB6-66D9-4BB1-8165-4782942CD73F}" type="slidenum">
              <a:rPr lang="en-US" smtClean="0"/>
              <a:t>51</a:t>
            </a:fld>
            <a:endParaRPr lang="en-US"/>
          </a:p>
        </p:txBody>
      </p:sp>
    </p:spTree>
    <p:extLst>
      <p:ext uri="{BB962C8B-B14F-4D97-AF65-F5344CB8AC3E}">
        <p14:creationId xmlns:p14="http://schemas.microsoft.com/office/powerpoint/2010/main" val="37777621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472BC-9205-A5F0-19C1-CFD2F80E3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D3C33-544D-1F48-FE0D-2B726F923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AEA7D-6371-4E53-17FA-A476631EFB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21964A-858F-0A78-79F5-E1405AF66B0E}"/>
              </a:ext>
            </a:extLst>
          </p:cNvPr>
          <p:cNvSpPr>
            <a:spLocks noGrp="1"/>
          </p:cNvSpPr>
          <p:nvPr>
            <p:ph type="sldNum" sz="quarter" idx="5"/>
          </p:nvPr>
        </p:nvSpPr>
        <p:spPr/>
        <p:txBody>
          <a:bodyPr/>
          <a:lstStyle/>
          <a:p>
            <a:fld id="{F88D6AB6-66D9-4BB1-8165-4782942CD73F}" type="slidenum">
              <a:rPr lang="en-US" smtClean="0"/>
              <a:t>52</a:t>
            </a:fld>
            <a:endParaRPr lang="en-US"/>
          </a:p>
        </p:txBody>
      </p:sp>
    </p:spTree>
    <p:extLst>
      <p:ext uri="{BB962C8B-B14F-4D97-AF65-F5344CB8AC3E}">
        <p14:creationId xmlns:p14="http://schemas.microsoft.com/office/powerpoint/2010/main" val="2219440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02D5-2815-278E-2AC5-029380A45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C9D1C-4F3B-A0E4-ADBE-22EA6B21D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C120AF-4C24-653D-7D01-F6A0629E7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996BC7-42E5-28EA-0E14-591FEDB06B3F}"/>
              </a:ext>
            </a:extLst>
          </p:cNvPr>
          <p:cNvSpPr>
            <a:spLocks noGrp="1"/>
          </p:cNvSpPr>
          <p:nvPr>
            <p:ph type="sldNum" sz="quarter" idx="5"/>
          </p:nvPr>
        </p:nvSpPr>
        <p:spPr/>
        <p:txBody>
          <a:bodyPr/>
          <a:lstStyle/>
          <a:p>
            <a:fld id="{F88D6AB6-66D9-4BB1-8165-4782942CD73F}" type="slidenum">
              <a:rPr lang="en-US" smtClean="0"/>
              <a:t>53</a:t>
            </a:fld>
            <a:endParaRPr lang="en-US"/>
          </a:p>
        </p:txBody>
      </p:sp>
    </p:spTree>
    <p:extLst>
      <p:ext uri="{BB962C8B-B14F-4D97-AF65-F5344CB8AC3E}">
        <p14:creationId xmlns:p14="http://schemas.microsoft.com/office/powerpoint/2010/main" val="4114318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C248C-97BE-4577-8DE9-D3541CCBE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E50D7-1E45-FC01-892F-32B9DEF8C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AD54E-4AF9-3FC6-6018-2DFF2D22FC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990B0E-77F3-782B-75EB-354070BA4555}"/>
              </a:ext>
            </a:extLst>
          </p:cNvPr>
          <p:cNvSpPr>
            <a:spLocks noGrp="1"/>
          </p:cNvSpPr>
          <p:nvPr>
            <p:ph type="sldNum" sz="quarter" idx="5"/>
          </p:nvPr>
        </p:nvSpPr>
        <p:spPr/>
        <p:txBody>
          <a:bodyPr/>
          <a:lstStyle/>
          <a:p>
            <a:fld id="{F88D6AB6-66D9-4BB1-8165-4782942CD73F}" type="slidenum">
              <a:rPr lang="en-US" smtClean="0"/>
              <a:t>54</a:t>
            </a:fld>
            <a:endParaRPr lang="en-US"/>
          </a:p>
        </p:txBody>
      </p:sp>
    </p:spTree>
    <p:extLst>
      <p:ext uri="{BB962C8B-B14F-4D97-AF65-F5344CB8AC3E}">
        <p14:creationId xmlns:p14="http://schemas.microsoft.com/office/powerpoint/2010/main" val="1167718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506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928059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B8E4E70-1992-012A-1714-1BB6CEC9C290}"/>
              </a:ext>
            </a:extLst>
          </p:cNvPr>
          <p:cNvCxnSpPr/>
          <p:nvPr userDrawn="1"/>
        </p:nvCxnSpPr>
        <p:spPr>
          <a:xfrm>
            <a:off x="520700" y="6191250"/>
            <a:ext cx="111125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7186CA5E-2728-D6BF-A98B-59B5ACD151D3}"/>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chemeClr val="bg2"/>
                </a:solidFill>
                <a:latin typeface="Noto Sans" panose="020B0502040504020204" pitchFamily="34" charset="0"/>
                <a:ea typeface="Noto Sans" panose="020B0502040504020204" pitchFamily="34" charset="0"/>
                <a:cs typeface="Noto Sans" panose="020B0502040504020204" pitchFamily="34" charset="0"/>
              </a:rPr>
              <a:t>Digestive Health</a:t>
            </a:r>
          </a:p>
        </p:txBody>
      </p:sp>
    </p:spTree>
    <p:extLst>
      <p:ext uri="{BB962C8B-B14F-4D97-AF65-F5344CB8AC3E}">
        <p14:creationId xmlns:p14="http://schemas.microsoft.com/office/powerpoint/2010/main" val="1840286670"/>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47DAB00-D714-5676-47A3-B6839C284246}"/>
              </a:ext>
            </a:extLst>
          </p:cNvPr>
          <p:cNvCxnSpPr/>
          <p:nvPr userDrawn="1"/>
        </p:nvCxnSpPr>
        <p:spPr>
          <a:xfrm>
            <a:off x="520700" y="6191250"/>
            <a:ext cx="111125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53FA8EE-A7F2-9C4A-8CAB-12ADCFC56D76}"/>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chemeClr val="tx2"/>
                </a:solidFill>
                <a:latin typeface="Noto Sans" panose="020B0502040504020204" pitchFamily="34" charset="0"/>
                <a:ea typeface="Noto Sans" panose="020B0502040504020204" pitchFamily="34" charset="0"/>
                <a:cs typeface="Noto Sans" panose="020B0502040504020204" pitchFamily="34" charset="0"/>
              </a:rPr>
              <a:t>Event Name Here</a:t>
            </a:r>
          </a:p>
        </p:txBody>
      </p:sp>
      <p:pic>
        <p:nvPicPr>
          <p:cNvPr id="5" name="Picture 4">
            <a:extLst>
              <a:ext uri="{FF2B5EF4-FFF2-40B4-BE49-F238E27FC236}">
                <a16:creationId xmlns:a16="http://schemas.microsoft.com/office/drawing/2014/main" id="{5C3712F2-CCB2-CF3F-F718-B7A43733B726}"/>
              </a:ext>
            </a:extLst>
          </p:cNvPr>
          <p:cNvPicPr>
            <a:picLocks noChangeAspect="1"/>
          </p:cNvPicPr>
          <p:nvPr userDrawn="1"/>
        </p:nvPicPr>
        <p:blipFill>
          <a:blip r:embed="rId3"/>
          <a:stretch>
            <a:fillRect/>
          </a:stretch>
        </p:blipFill>
        <p:spPr>
          <a:xfrm>
            <a:off x="10542616" y="6378312"/>
            <a:ext cx="1090584" cy="238069"/>
          </a:xfrm>
          <a:prstGeom prst="rect">
            <a:avLst/>
          </a:prstGeom>
        </p:spPr>
      </p:pic>
      <p:pic>
        <p:nvPicPr>
          <p:cNvPr id="4" name="Picture 3">
            <a:extLst>
              <a:ext uri="{FF2B5EF4-FFF2-40B4-BE49-F238E27FC236}">
                <a16:creationId xmlns:a16="http://schemas.microsoft.com/office/drawing/2014/main" id="{26468506-6599-84A2-D1E3-C64EA01356A5}"/>
              </a:ext>
            </a:extLst>
          </p:cNvPr>
          <p:cNvPicPr>
            <a:picLocks noChangeAspect="1"/>
          </p:cNvPicPr>
          <p:nvPr userDrawn="1"/>
        </p:nvPicPr>
        <p:blipFill>
          <a:blip r:embed="rId4"/>
          <a:stretch>
            <a:fillRect/>
          </a:stretch>
        </p:blipFill>
        <p:spPr>
          <a:xfrm>
            <a:off x="10542616" y="6378313"/>
            <a:ext cx="1090584" cy="238069"/>
          </a:xfrm>
          <a:prstGeom prst="rect">
            <a:avLst/>
          </a:prstGeom>
        </p:spPr>
      </p:pic>
      <p:sp>
        <p:nvSpPr>
          <p:cNvPr id="8" name="Text Placeholder 2">
            <a:extLst>
              <a:ext uri="{FF2B5EF4-FFF2-40B4-BE49-F238E27FC236}">
                <a16:creationId xmlns:a16="http://schemas.microsoft.com/office/drawing/2014/main" id="{9C4ABB11-DB29-6413-F71E-6B3708836A9A}"/>
              </a:ext>
            </a:extLst>
          </p:cNvPr>
          <p:cNvSpPr txBox="1">
            <a:spLocks/>
          </p:cNvSpPr>
          <p:nvPr userDrawn="1"/>
        </p:nvSpPr>
        <p:spPr>
          <a:xfrm>
            <a:off x="428823" y="618914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chemeClr val="bg2"/>
                </a:solidFill>
                <a:latin typeface="Noto Sans" panose="020B0502040504020204" pitchFamily="34" charset="0"/>
                <a:ea typeface="Noto Sans" panose="020B0502040504020204" pitchFamily="34" charset="0"/>
                <a:cs typeface="Noto Sans" panose="020B0502040504020204" pitchFamily="34" charset="0"/>
              </a:rPr>
              <a:t>Digestive Health</a:t>
            </a:r>
          </a:p>
        </p:txBody>
      </p:sp>
    </p:spTree>
    <p:extLst>
      <p:ext uri="{BB962C8B-B14F-4D97-AF65-F5344CB8AC3E}">
        <p14:creationId xmlns:p14="http://schemas.microsoft.com/office/powerpoint/2010/main" val="2231966307"/>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18" Type="http://schemas.openxmlformats.org/officeDocument/2006/relationships/image" Target="../media/image21.jpeg"/><Relationship Id="rId3" Type="http://schemas.openxmlformats.org/officeDocument/2006/relationships/slideLayout" Target="../slideLayouts/slideLayout2.xml"/><Relationship Id="rId7" Type="http://schemas.openxmlformats.org/officeDocument/2006/relationships/image" Target="../media/image10.jpe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tags" Target="../tags/tag2.xml"/><Relationship Id="rId16" Type="http://schemas.openxmlformats.org/officeDocument/2006/relationships/image" Target="../media/image19.jpeg"/><Relationship Id="rId1" Type="http://schemas.openxmlformats.org/officeDocument/2006/relationships/tags" Target="../tags/tag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notesSlide" Target="../notesSlides/notesSlide3.xml"/><Relationship Id="rId9" Type="http://schemas.openxmlformats.org/officeDocument/2006/relationships/image" Target="../media/image12.jpeg"/><Relationship Id="rId14"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emf"/><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6.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61.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34.png"/><Relationship Id="rId4" Type="http://schemas.openxmlformats.org/officeDocument/2006/relationships/image" Target="../media/image87.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8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61.pn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1.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5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5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80F2-71C0-6BEC-FEBC-BAD58EF5DBC7}"/>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A429CF35-3E55-2EA2-7033-DF500EF2B065}"/>
              </a:ext>
            </a:extLst>
          </p:cNvPr>
          <p:cNvPicPr>
            <a:picLocks noChangeAspect="1"/>
          </p:cNvPicPr>
          <p:nvPr/>
        </p:nvPicPr>
        <p:blipFill>
          <a:blip r:embed="rId3"/>
          <a:stretch>
            <a:fillRect/>
          </a:stretch>
        </p:blipFill>
        <p:spPr>
          <a:xfrm>
            <a:off x="1328420" y="1957464"/>
            <a:ext cx="2377440" cy="518984"/>
          </a:xfrm>
          <a:prstGeom prst="rect">
            <a:avLst/>
          </a:prstGeom>
        </p:spPr>
      </p:pic>
      <p:sp>
        <p:nvSpPr>
          <p:cNvPr id="6" name="Text Placeholder 2">
            <a:extLst>
              <a:ext uri="{FF2B5EF4-FFF2-40B4-BE49-F238E27FC236}">
                <a16:creationId xmlns:a16="http://schemas.microsoft.com/office/drawing/2014/main" id="{A4583822-D37D-4F94-7701-A79AE6DA2DAB}"/>
              </a:ext>
            </a:extLst>
          </p:cNvPr>
          <p:cNvSpPr txBox="1">
            <a:spLocks/>
          </p:cNvSpPr>
          <p:nvPr/>
        </p:nvSpPr>
        <p:spPr>
          <a:xfrm>
            <a:off x="1220697" y="3187352"/>
            <a:ext cx="4821963" cy="194344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pPr>
            <a:r>
              <a:rPr lang="en-US" sz="6000" b="1" spc="-50" dirty="0">
                <a:solidFill>
                  <a:schemeClr val="accent1"/>
                </a:solidFill>
                <a:latin typeface="Poppins" pitchFamily="2" charset="77"/>
                <a:ea typeface="Noto Sans" panose="020B0502040504020204" pitchFamily="34" charset="0"/>
                <a:cs typeface="Poppins" pitchFamily="2" charset="77"/>
              </a:rPr>
              <a:t>Digestive</a:t>
            </a:r>
          </a:p>
          <a:p>
            <a:pPr>
              <a:lnSpc>
                <a:spcPct val="90000"/>
              </a:lnSpc>
              <a:spcBef>
                <a:spcPts val="0"/>
              </a:spcBef>
            </a:pPr>
            <a:r>
              <a:rPr lang="en-US" sz="6000" b="1" spc="-50" dirty="0">
                <a:solidFill>
                  <a:schemeClr val="accent1"/>
                </a:solidFill>
                <a:latin typeface="Poppins" pitchFamily="2" charset="77"/>
                <a:ea typeface="Noto Sans" panose="020B0502040504020204" pitchFamily="34" charset="0"/>
                <a:cs typeface="Poppins" pitchFamily="2" charset="77"/>
              </a:rPr>
              <a:t>Health</a:t>
            </a:r>
          </a:p>
        </p:txBody>
      </p:sp>
      <p:pic>
        <p:nvPicPr>
          <p:cNvPr id="5" name="Picture 4" descr="A person in a red top and orange pants holding her hands on her stomach&#10;&#10;AI-generated content may be incorrect.">
            <a:extLst>
              <a:ext uri="{FF2B5EF4-FFF2-40B4-BE49-F238E27FC236}">
                <a16:creationId xmlns:a16="http://schemas.microsoft.com/office/drawing/2014/main" id="{A5BD4678-9331-6801-3A25-FC4486338DA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588000" y="883920"/>
            <a:ext cx="6042660" cy="4895592"/>
          </a:xfrm>
          <a:prstGeom prst="rect">
            <a:avLst/>
          </a:prstGeom>
        </p:spPr>
      </p:pic>
    </p:spTree>
    <p:extLst>
      <p:ext uri="{BB962C8B-B14F-4D97-AF65-F5344CB8AC3E}">
        <p14:creationId xmlns:p14="http://schemas.microsoft.com/office/powerpoint/2010/main" val="2371498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B17B0-EAB3-D3F8-78D4-D918FD4A052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79E6C004-81F2-D51A-F679-CA9DF3D3C6ED}"/>
              </a:ext>
            </a:extLst>
          </p:cNvPr>
          <p:cNvSpPr txBox="1">
            <a:spLocks/>
          </p:cNvSpPr>
          <p:nvPr/>
        </p:nvSpPr>
        <p:spPr>
          <a:xfrm>
            <a:off x="5863151" y="1430708"/>
            <a:ext cx="5097692" cy="10584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Glorious Past – Prosperous Future</a:t>
            </a:r>
          </a:p>
        </p:txBody>
      </p:sp>
      <p:sp>
        <p:nvSpPr>
          <p:cNvPr id="7" name="Text Placeholder 2">
            <a:extLst>
              <a:ext uri="{FF2B5EF4-FFF2-40B4-BE49-F238E27FC236}">
                <a16:creationId xmlns:a16="http://schemas.microsoft.com/office/drawing/2014/main" id="{DE761A1E-B457-A6E0-6500-46DD8BDF0BD2}"/>
              </a:ext>
            </a:extLst>
          </p:cNvPr>
          <p:cNvSpPr txBox="1">
            <a:spLocks/>
          </p:cNvSpPr>
          <p:nvPr/>
        </p:nvSpPr>
        <p:spPr>
          <a:xfrm>
            <a:off x="5863151" y="2798127"/>
            <a:ext cx="4894492" cy="216870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0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Heritage &amp; Philosophy</a:t>
            </a:r>
          </a:p>
          <a:p>
            <a:pPr marL="171450" indent="-171450">
              <a:lnSpc>
                <a:spcPct val="10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More than 60 Years</a:t>
            </a:r>
          </a:p>
          <a:p>
            <a:pPr marL="171450" indent="-171450">
              <a:lnSpc>
                <a:spcPct val="10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Pioneers in Cellular Nutrition</a:t>
            </a:r>
          </a:p>
          <a:p>
            <a:pPr marL="171450" indent="-171450">
              <a:lnSpc>
                <a:spcPct val="10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Whole-Food-Derived Nutrition &amp; Health</a:t>
            </a:r>
          </a:p>
          <a:p>
            <a:pPr marL="171450" indent="-171450">
              <a:lnSpc>
                <a:spcPct val="10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100’s of Milestone Achievements</a:t>
            </a:r>
          </a:p>
        </p:txBody>
      </p:sp>
      <p:cxnSp>
        <p:nvCxnSpPr>
          <p:cNvPr id="8" name="Straight Connector 7">
            <a:extLst>
              <a:ext uri="{FF2B5EF4-FFF2-40B4-BE49-F238E27FC236}">
                <a16:creationId xmlns:a16="http://schemas.microsoft.com/office/drawing/2014/main" id="{EF84427E-FE63-3008-A44E-9302DE2F03E9}"/>
              </a:ext>
            </a:extLst>
          </p:cNvPr>
          <p:cNvCxnSpPr>
            <a:cxnSpLocks/>
          </p:cNvCxnSpPr>
          <p:nvPr/>
        </p:nvCxnSpPr>
        <p:spPr>
          <a:xfrm>
            <a:off x="5944343" y="2617377"/>
            <a:ext cx="48133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descr="A black background with a black square&#10;&#10;AI-generated content may be incorrect.">
            <a:extLst>
              <a:ext uri="{FF2B5EF4-FFF2-40B4-BE49-F238E27FC236}">
                <a16:creationId xmlns:a16="http://schemas.microsoft.com/office/drawing/2014/main" id="{D87A4292-C32F-AFC6-0C65-0F004EC01A0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16180" y="5230415"/>
            <a:ext cx="2372444" cy="758059"/>
          </a:xfrm>
          <a:prstGeom prst="rect">
            <a:avLst/>
          </a:prstGeom>
        </p:spPr>
      </p:pic>
      <p:pic>
        <p:nvPicPr>
          <p:cNvPr id="17" name="Picture 16" descr="A black background with green text&#10;&#10;AI-generated content may be incorrect.">
            <a:extLst>
              <a:ext uri="{FF2B5EF4-FFF2-40B4-BE49-F238E27FC236}">
                <a16:creationId xmlns:a16="http://schemas.microsoft.com/office/drawing/2014/main" id="{C81D91BE-2083-A654-763F-43D92C5C2C0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77034" y="4944666"/>
            <a:ext cx="2712300" cy="1329559"/>
          </a:xfrm>
          <a:prstGeom prst="rect">
            <a:avLst/>
          </a:prstGeom>
        </p:spPr>
      </p:pic>
      <p:pic>
        <p:nvPicPr>
          <p:cNvPr id="3" name="Picture 2" descr="A person and person smiling&#10;&#10;AI-generated content may be incorrect.">
            <a:extLst>
              <a:ext uri="{FF2B5EF4-FFF2-40B4-BE49-F238E27FC236}">
                <a16:creationId xmlns:a16="http://schemas.microsoft.com/office/drawing/2014/main" id="{5057C97E-ED15-6C0A-7977-62B55280781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211199" y="1470312"/>
            <a:ext cx="4309986" cy="3017500"/>
          </a:xfrm>
          <a:prstGeom prst="rect">
            <a:avLst/>
          </a:prstGeom>
        </p:spPr>
      </p:pic>
      <p:sp>
        <p:nvSpPr>
          <p:cNvPr id="2" name="Text Placeholder 2">
            <a:extLst>
              <a:ext uri="{FF2B5EF4-FFF2-40B4-BE49-F238E27FC236}">
                <a16:creationId xmlns:a16="http://schemas.microsoft.com/office/drawing/2014/main" id="{B18FAB9D-2FE9-DE8C-6E1F-ED43FB4E55B3}"/>
              </a:ext>
            </a:extLst>
          </p:cNvPr>
          <p:cNvSpPr txBox="1">
            <a:spLocks/>
          </p:cNvSpPr>
          <p:nvPr/>
        </p:nvSpPr>
        <p:spPr>
          <a:xfrm>
            <a:off x="1016043" y="4581063"/>
            <a:ext cx="4700297" cy="31662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800"/>
              </a:spcBef>
            </a:pPr>
            <a:r>
              <a:rPr lang="en-US" sz="1300" dirty="0">
                <a:solidFill>
                  <a:schemeClr val="bg2"/>
                </a:solidFill>
                <a:latin typeface="Noto Sans" panose="020B0502040504020204" pitchFamily="34" charset="0"/>
                <a:ea typeface="Noto Sans" panose="020B0502040504020204" pitchFamily="34" charset="0"/>
                <a:cs typeface="Noto Sans" panose="020B0502040504020204" pitchFamily="34" charset="0"/>
              </a:rPr>
              <a:t>CEO, Kendra Brassfield and Founder, Jerry Brassfield</a:t>
            </a:r>
          </a:p>
        </p:txBody>
      </p:sp>
    </p:spTree>
    <p:extLst>
      <p:ext uri="{BB962C8B-B14F-4D97-AF65-F5344CB8AC3E}">
        <p14:creationId xmlns:p14="http://schemas.microsoft.com/office/powerpoint/2010/main" val="1503105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5B338-0358-34FC-28BA-6B76FF66ADF2}"/>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12D3FB8C-8C8F-4553-062D-EE157629A6F2}"/>
              </a:ext>
            </a:extLst>
          </p:cNvPr>
          <p:cNvSpPr txBox="1">
            <a:spLocks/>
          </p:cNvSpPr>
          <p:nvPr/>
        </p:nvSpPr>
        <p:spPr>
          <a:xfrm>
            <a:off x="1012188" y="2712328"/>
            <a:ext cx="4467286" cy="108473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Whole-Food-Derived Nutrition</a:t>
            </a:r>
          </a:p>
        </p:txBody>
      </p:sp>
      <p:grpSp>
        <p:nvGrpSpPr>
          <p:cNvPr id="2" name="Group 21">
            <a:extLst>
              <a:ext uri="{FF2B5EF4-FFF2-40B4-BE49-F238E27FC236}">
                <a16:creationId xmlns:a16="http://schemas.microsoft.com/office/drawing/2014/main" id="{39B91AE7-FFD3-AE44-5A39-879254A44AAE}"/>
              </a:ext>
            </a:extLst>
          </p:cNvPr>
          <p:cNvGrpSpPr>
            <a:grpSpLocks/>
          </p:cNvGrpSpPr>
          <p:nvPr>
            <p:custDataLst>
              <p:tags r:id="rId1"/>
            </p:custDataLst>
          </p:nvPr>
        </p:nvGrpSpPr>
        <p:grpSpPr bwMode="auto">
          <a:xfrm>
            <a:off x="5322156" y="1050767"/>
            <a:ext cx="6327282" cy="4481007"/>
            <a:chOff x="738894" y="1219200"/>
            <a:chExt cx="8065381" cy="5562600"/>
          </a:xfrm>
        </p:grpSpPr>
        <p:grpSp>
          <p:nvGrpSpPr>
            <p:cNvPr id="3" name="Group 19">
              <a:extLst>
                <a:ext uri="{FF2B5EF4-FFF2-40B4-BE49-F238E27FC236}">
                  <a16:creationId xmlns:a16="http://schemas.microsoft.com/office/drawing/2014/main" id="{D9E5731A-B376-02EC-FBE2-F8172D9D64D5}"/>
                </a:ext>
              </a:extLst>
            </p:cNvPr>
            <p:cNvGrpSpPr>
              <a:grpSpLocks/>
            </p:cNvGrpSpPr>
            <p:nvPr>
              <p:custDataLst>
                <p:tags r:id="rId2"/>
              </p:custDataLst>
            </p:nvPr>
          </p:nvGrpSpPr>
          <p:grpSpPr bwMode="auto">
            <a:xfrm>
              <a:off x="738894" y="1219200"/>
              <a:ext cx="8065381" cy="4595812"/>
              <a:chOff x="574675" y="1916934"/>
              <a:chExt cx="8065381" cy="4597344"/>
            </a:xfrm>
          </p:grpSpPr>
          <p:grpSp>
            <p:nvGrpSpPr>
              <p:cNvPr id="14" name="Group 8">
                <a:extLst>
                  <a:ext uri="{FF2B5EF4-FFF2-40B4-BE49-F238E27FC236}">
                    <a16:creationId xmlns:a16="http://schemas.microsoft.com/office/drawing/2014/main" id="{E7C1FC8A-987F-5396-FED5-204560AFA6D7}"/>
                  </a:ext>
                </a:extLst>
              </p:cNvPr>
              <p:cNvGrpSpPr>
                <a:grpSpLocks/>
              </p:cNvGrpSpPr>
              <p:nvPr/>
            </p:nvGrpSpPr>
            <p:grpSpPr bwMode="auto">
              <a:xfrm>
                <a:off x="2286000" y="1916934"/>
                <a:ext cx="5791200" cy="2883666"/>
                <a:chOff x="304800" y="3402012"/>
                <a:chExt cx="5943600" cy="3101975"/>
              </a:xfrm>
            </p:grpSpPr>
            <p:pic>
              <p:nvPicPr>
                <p:cNvPr id="21" name="Picture 2" descr="http://www.thedailygreen.com/cm/thedailygreen/images/Fz/carrots-pf-lg.jpg">
                  <a:extLst>
                    <a:ext uri="{FF2B5EF4-FFF2-40B4-BE49-F238E27FC236}">
                      <a16:creationId xmlns:a16="http://schemas.microsoft.com/office/drawing/2014/main" id="{E2F2B130-FACA-8950-563A-7982AD95BCF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4800" y="3402012"/>
                  <a:ext cx="2427633"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 descr="http://vegetarianorganicblog.com/pix/organic_tomatoes.jpg">
                  <a:extLst>
                    <a:ext uri="{FF2B5EF4-FFF2-40B4-BE49-F238E27FC236}">
                      <a16:creationId xmlns:a16="http://schemas.microsoft.com/office/drawing/2014/main" id="{B535EC63-5777-9CA0-8CEE-78301E850EB8}"/>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92510" y="3962400"/>
                  <a:ext cx="159369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http://vindicatethevegetable.files.wordpress.com/2008/05/spinach-dd-02.jpg">
                  <a:extLst>
                    <a:ext uri="{FF2B5EF4-FFF2-40B4-BE49-F238E27FC236}">
                      <a16:creationId xmlns:a16="http://schemas.microsoft.com/office/drawing/2014/main" id="{7462B370-BAD3-FE01-B52E-E20DCEC4F7CF}"/>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rot="1318738">
                  <a:off x="3932645" y="4364747"/>
                  <a:ext cx="1179275" cy="129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descr="http://casualvegetarianism.files.wordpress.com/2009/05/red-bell-pepper.jpg">
                  <a:extLst>
                    <a:ext uri="{FF2B5EF4-FFF2-40B4-BE49-F238E27FC236}">
                      <a16:creationId xmlns:a16="http://schemas.microsoft.com/office/drawing/2014/main" id="{361CFF9B-8D72-2283-BB63-227820C243E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519" y="4267200"/>
                  <a:ext cx="103388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http://www.kidsandfruit.org.au/cms/images/stories/apricot-full.jpg">
                  <a:extLst>
                    <a:ext uri="{FF2B5EF4-FFF2-40B4-BE49-F238E27FC236}">
                      <a16:creationId xmlns:a16="http://schemas.microsoft.com/office/drawing/2014/main" id="{B975A80A-BE21-C04C-4A6C-D70E3ECDFD4F}"/>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106575">
                  <a:off x="3214527" y="5287717"/>
                  <a:ext cx="1330325" cy="108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descr="http://rachelmallino.files.wordpress.com/2009/07/strawberry.jpg">
                  <a:extLst>
                    <a:ext uri="{FF2B5EF4-FFF2-40B4-BE49-F238E27FC236}">
                      <a16:creationId xmlns:a16="http://schemas.microsoft.com/office/drawing/2014/main" id="{635DFE8B-2153-E5F2-79C2-6AB4E4850E55}"/>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95800" y="5171308"/>
                  <a:ext cx="997315" cy="93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4" descr="http://beertalking.files.wordpress.com/2008/08/the-peach.jpg">
                  <a:extLst>
                    <a:ext uri="{FF2B5EF4-FFF2-40B4-BE49-F238E27FC236}">
                      <a16:creationId xmlns:a16="http://schemas.microsoft.com/office/drawing/2014/main" id="{578BAF3F-537A-8660-589C-F132ED090ABE}"/>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81200" y="5410200"/>
                  <a:ext cx="920044" cy="908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8">
                <a:extLst>
                  <a:ext uri="{FF2B5EF4-FFF2-40B4-BE49-F238E27FC236}">
                    <a16:creationId xmlns:a16="http://schemas.microsoft.com/office/drawing/2014/main" id="{F680A879-F898-CAFE-A0B8-C3169F9E8FB2}"/>
                  </a:ext>
                </a:extLst>
              </p:cNvPr>
              <p:cNvGrpSpPr>
                <a:grpSpLocks/>
              </p:cNvGrpSpPr>
              <p:nvPr/>
            </p:nvGrpSpPr>
            <p:grpSpPr bwMode="auto">
              <a:xfrm>
                <a:off x="574675" y="2298061"/>
                <a:ext cx="8065381" cy="4216217"/>
                <a:chOff x="574675" y="2298061"/>
                <a:chExt cx="8065381" cy="4216217"/>
              </a:xfrm>
            </p:grpSpPr>
            <p:pic>
              <p:nvPicPr>
                <p:cNvPr id="16" name="Picture 1" descr="C:\Documents and Settings\anjanas.GNLD-USA\Local Settings\Temporary Internet Files\Content.Outlook\S68NACRP\art.png">
                  <a:extLst>
                    <a:ext uri="{FF2B5EF4-FFF2-40B4-BE49-F238E27FC236}">
                      <a16:creationId xmlns:a16="http://schemas.microsoft.com/office/drawing/2014/main" id="{E2639C1C-5441-D3EB-4611-5EFD8EE20580}"/>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597781" y="3237679"/>
                  <a:ext cx="8042275" cy="327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http://www.foodsubs.com/Photos/rice-bhutanesered.jpg">
                  <a:extLst>
                    <a:ext uri="{FF2B5EF4-FFF2-40B4-BE49-F238E27FC236}">
                      <a16:creationId xmlns:a16="http://schemas.microsoft.com/office/drawing/2014/main" id="{CCD90F04-0EC3-78C9-9B2B-7CEC34F049D0}"/>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74675" y="3670052"/>
                  <a:ext cx="1558925" cy="1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http://www.dow.com/renuva/images/soybeans.jpg">
                  <a:extLst>
                    <a:ext uri="{FF2B5EF4-FFF2-40B4-BE49-F238E27FC236}">
                      <a16:creationId xmlns:a16="http://schemas.microsoft.com/office/drawing/2014/main" id="{1E9A80B4-C65A-D66A-D7E2-0F2D89AACE92}"/>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0181" y="2298061"/>
                  <a:ext cx="1166106" cy="116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 name="Group 20">
              <a:extLst>
                <a:ext uri="{FF2B5EF4-FFF2-40B4-BE49-F238E27FC236}">
                  <a16:creationId xmlns:a16="http://schemas.microsoft.com/office/drawing/2014/main" id="{EBA79705-8F47-807F-865C-0F5BA203875D}"/>
                </a:ext>
              </a:extLst>
            </p:cNvPr>
            <p:cNvGrpSpPr>
              <a:grpSpLocks/>
            </p:cNvGrpSpPr>
            <p:nvPr/>
          </p:nvGrpSpPr>
          <p:grpSpPr bwMode="auto">
            <a:xfrm>
              <a:off x="1455319" y="1666700"/>
              <a:ext cx="5495136" cy="5115100"/>
              <a:chOff x="1455319" y="1666700"/>
              <a:chExt cx="5495136" cy="5115100"/>
            </a:xfrm>
          </p:grpSpPr>
          <p:pic>
            <p:nvPicPr>
              <p:cNvPr id="5" name="Picture 17" descr="http://www.molliekatzen.com/images/pomegranate_slice_istock_000005016318.jpg">
                <a:extLst>
                  <a:ext uri="{FF2B5EF4-FFF2-40B4-BE49-F238E27FC236}">
                    <a16:creationId xmlns:a16="http://schemas.microsoft.com/office/drawing/2014/main" id="{4931F520-A34E-EE0B-706B-CB000D9CA830}"/>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367611">
                <a:off x="1455319" y="5196688"/>
                <a:ext cx="1989802"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1" descr="http://www.the-perfectshape.com/wp-content/uploads/2011/01/acai.jpg">
                <a:extLst>
                  <a:ext uri="{FF2B5EF4-FFF2-40B4-BE49-F238E27FC236}">
                    <a16:creationId xmlns:a16="http://schemas.microsoft.com/office/drawing/2014/main" id="{C24173B6-0B7D-90F4-B078-937A4059BD28}"/>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29000" y="5199693"/>
                <a:ext cx="2365386" cy="158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3" descr="http://www.gardeningblog.net/grow-pictures/grapes.jpg">
                <a:extLst>
                  <a:ext uri="{FF2B5EF4-FFF2-40B4-BE49-F238E27FC236}">
                    <a16:creationId xmlns:a16="http://schemas.microsoft.com/office/drawing/2014/main" id="{BEA6FD5D-7E40-D650-A0A8-05B74DEB014E}"/>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503087" y="1666700"/>
                <a:ext cx="1468713" cy="15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5" descr="http://1.bp.blogspot.com/_3DCs5bz7mdM/SiXI32l6e5I/AAAAAAAABr8/-KdiFZH8qHE/s320/Green+Tea+Leaves.jpg">
                <a:extLst>
                  <a:ext uri="{FF2B5EF4-FFF2-40B4-BE49-F238E27FC236}">
                    <a16:creationId xmlns:a16="http://schemas.microsoft.com/office/drawing/2014/main" id="{2A0AFC0E-EEED-665B-90F3-F3B55A2F05A8}"/>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715000" y="5280003"/>
                <a:ext cx="1235455" cy="11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23336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6B542-BCEB-FBB3-0563-18F5054A8DA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FA4CB6E5-D37D-9605-EFC0-13BF0791D617}"/>
              </a:ext>
            </a:extLst>
          </p:cNvPr>
          <p:cNvSpPr txBox="1">
            <a:spLocks/>
          </p:cNvSpPr>
          <p:nvPr/>
        </p:nvSpPr>
        <p:spPr>
          <a:xfrm>
            <a:off x="977288" y="1040925"/>
            <a:ext cx="6274850" cy="61798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Scientific Advisory Board</a:t>
            </a:r>
          </a:p>
        </p:txBody>
      </p:sp>
      <p:sp>
        <p:nvSpPr>
          <p:cNvPr id="2" name="Text Placeholder 2">
            <a:extLst>
              <a:ext uri="{FF2B5EF4-FFF2-40B4-BE49-F238E27FC236}">
                <a16:creationId xmlns:a16="http://schemas.microsoft.com/office/drawing/2014/main" id="{92A73C92-7471-EF4D-7E13-37EDF5CC91EA}"/>
              </a:ext>
            </a:extLst>
          </p:cNvPr>
          <p:cNvSpPr txBox="1">
            <a:spLocks/>
          </p:cNvSpPr>
          <p:nvPr/>
        </p:nvSpPr>
        <p:spPr>
          <a:xfrm>
            <a:off x="998307" y="1633509"/>
            <a:ext cx="8145693" cy="56223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rPr>
              <a:t>World Renowned Scientists &amp; Nutrition Experts Active, Published, Respected</a:t>
            </a:r>
          </a:p>
        </p:txBody>
      </p:sp>
      <p:pic>
        <p:nvPicPr>
          <p:cNvPr id="5" name="Picture 4" descr="A black circle with white text&#10;&#10;AI-generated content may be incorrect.">
            <a:extLst>
              <a:ext uri="{FF2B5EF4-FFF2-40B4-BE49-F238E27FC236}">
                <a16:creationId xmlns:a16="http://schemas.microsoft.com/office/drawing/2014/main" id="{8489BEFA-5205-9421-8647-EC3FBC6039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600558" y="381819"/>
            <a:ext cx="1885950" cy="1905000"/>
          </a:xfrm>
          <a:prstGeom prst="rect">
            <a:avLst/>
          </a:prstGeom>
        </p:spPr>
      </p:pic>
      <p:grpSp>
        <p:nvGrpSpPr>
          <p:cNvPr id="10" name="Group 9">
            <a:extLst>
              <a:ext uri="{FF2B5EF4-FFF2-40B4-BE49-F238E27FC236}">
                <a16:creationId xmlns:a16="http://schemas.microsoft.com/office/drawing/2014/main" id="{F499E714-E007-3855-787B-EBCBAC2D8C63}"/>
              </a:ext>
            </a:extLst>
          </p:cNvPr>
          <p:cNvGrpSpPr/>
          <p:nvPr/>
        </p:nvGrpSpPr>
        <p:grpSpPr>
          <a:xfrm>
            <a:off x="1414131" y="2302483"/>
            <a:ext cx="9303881" cy="2849616"/>
            <a:chOff x="1414131" y="5945314"/>
            <a:chExt cx="9303881" cy="2849616"/>
          </a:xfrm>
          <a:solidFill>
            <a:srgbClr val="FFFFFF"/>
          </a:solidFill>
        </p:grpSpPr>
        <p:sp>
          <p:nvSpPr>
            <p:cNvPr id="11" name="Oval 10">
              <a:extLst>
                <a:ext uri="{FF2B5EF4-FFF2-40B4-BE49-F238E27FC236}">
                  <a16:creationId xmlns:a16="http://schemas.microsoft.com/office/drawing/2014/main" id="{04F0EDDB-04EA-66D5-3C9F-28FF9CE51F38}"/>
                </a:ext>
              </a:extLst>
            </p:cNvPr>
            <p:cNvSpPr/>
            <p:nvPr/>
          </p:nvSpPr>
          <p:spPr>
            <a:xfrm>
              <a:off x="831349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Oval 11">
              <a:extLst>
                <a:ext uri="{FF2B5EF4-FFF2-40B4-BE49-F238E27FC236}">
                  <a16:creationId xmlns:a16="http://schemas.microsoft.com/office/drawing/2014/main" id="{64812AAC-4C55-C58F-E59B-7A54F658D74F}"/>
                </a:ext>
              </a:extLst>
            </p:cNvPr>
            <p:cNvSpPr/>
            <p:nvPr/>
          </p:nvSpPr>
          <p:spPr>
            <a:xfrm>
              <a:off x="1419606" y="5988963"/>
              <a:ext cx="1510228" cy="1510228"/>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Oval 12">
              <a:extLst>
                <a:ext uri="{FF2B5EF4-FFF2-40B4-BE49-F238E27FC236}">
                  <a16:creationId xmlns:a16="http://schemas.microsoft.com/office/drawing/2014/main" id="{97E8562B-2244-95AC-3426-2AC6888D96D8}"/>
                </a:ext>
              </a:extLst>
            </p:cNvPr>
            <p:cNvSpPr/>
            <p:nvPr/>
          </p:nvSpPr>
          <p:spPr>
            <a:xfrm>
              <a:off x="7627682"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Oval 13">
              <a:extLst>
                <a:ext uri="{FF2B5EF4-FFF2-40B4-BE49-F238E27FC236}">
                  <a16:creationId xmlns:a16="http://schemas.microsoft.com/office/drawing/2014/main" id="{C6F92D63-50EC-6E81-45CA-912B3F863F03}"/>
                </a:ext>
              </a:extLst>
            </p:cNvPr>
            <p:cNvSpPr/>
            <p:nvPr/>
          </p:nvSpPr>
          <p:spPr>
            <a:xfrm>
              <a:off x="693757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5" name="Oval 14">
              <a:extLst>
                <a:ext uri="{FF2B5EF4-FFF2-40B4-BE49-F238E27FC236}">
                  <a16:creationId xmlns:a16="http://schemas.microsoft.com/office/drawing/2014/main" id="{DB3F6210-21B9-2239-94D4-DAF2243FEAA4}"/>
                </a:ext>
              </a:extLst>
            </p:cNvPr>
            <p:cNvSpPr/>
            <p:nvPr/>
          </p:nvSpPr>
          <p:spPr>
            <a:xfrm>
              <a:off x="6265373"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6" name="Oval 15">
              <a:extLst>
                <a:ext uri="{FF2B5EF4-FFF2-40B4-BE49-F238E27FC236}">
                  <a16:creationId xmlns:a16="http://schemas.microsoft.com/office/drawing/2014/main" id="{D04FC41E-F038-1ED8-7982-428172715AD4}"/>
                </a:ext>
              </a:extLst>
            </p:cNvPr>
            <p:cNvSpPr/>
            <p:nvPr/>
          </p:nvSpPr>
          <p:spPr>
            <a:xfrm>
              <a:off x="8989992" y="5945314"/>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7" name="Oval 16">
              <a:extLst>
                <a:ext uri="{FF2B5EF4-FFF2-40B4-BE49-F238E27FC236}">
                  <a16:creationId xmlns:a16="http://schemas.microsoft.com/office/drawing/2014/main" id="{18EDD367-8C97-650C-3913-A6A4B9348530}"/>
                </a:ext>
              </a:extLst>
            </p:cNvPr>
            <p:cNvSpPr/>
            <p:nvPr/>
          </p:nvSpPr>
          <p:spPr>
            <a:xfrm>
              <a:off x="2794003"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709A23E-CBC8-7A85-6054-F1A26E5366BB}"/>
                </a:ext>
              </a:extLst>
            </p:cNvPr>
            <p:cNvSpPr/>
            <p:nvPr/>
          </p:nvSpPr>
          <p:spPr>
            <a:xfrm>
              <a:off x="9703408"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3DE7998-7231-9CD4-66FE-453B8A55783C}"/>
                </a:ext>
              </a:extLst>
            </p:cNvPr>
            <p:cNvSpPr/>
            <p:nvPr/>
          </p:nvSpPr>
          <p:spPr>
            <a:xfrm>
              <a:off x="1414131"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9C37D12-1A92-C989-C177-D34BAB265DAD}"/>
                </a:ext>
              </a:extLst>
            </p:cNvPr>
            <p:cNvSpPr/>
            <p:nvPr/>
          </p:nvSpPr>
          <p:spPr>
            <a:xfrm>
              <a:off x="5553747"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C19D27B-97BC-DAC1-216A-6C5CEB0CF48A}"/>
                </a:ext>
              </a:extLst>
            </p:cNvPr>
            <p:cNvSpPr/>
            <p:nvPr/>
          </p:nvSpPr>
          <p:spPr>
            <a:xfrm>
              <a:off x="4173875" y="7780326"/>
              <a:ext cx="1014604" cy="1014604"/>
            </a:xfrm>
            <a:prstGeom prst="ellipse">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 Placeholder 2">
            <a:extLst>
              <a:ext uri="{FF2B5EF4-FFF2-40B4-BE49-F238E27FC236}">
                <a16:creationId xmlns:a16="http://schemas.microsoft.com/office/drawing/2014/main" id="{1C9AE58C-33D1-9F14-D5CA-F969293E0FAD}"/>
              </a:ext>
            </a:extLst>
          </p:cNvPr>
          <p:cNvSpPr txBox="1">
            <a:spLocks/>
          </p:cNvSpPr>
          <p:nvPr/>
        </p:nvSpPr>
        <p:spPr>
          <a:xfrm>
            <a:off x="3060472" y="2407944"/>
            <a:ext cx="2845609" cy="1559167"/>
          </a:xfrm>
          <a:prstGeom prst="rect">
            <a:avLst/>
          </a:prstGeom>
        </p:spPr>
        <p:txBody>
          <a:bodyPr vert="horz" lIns="91440" tIns="45720" rIns="91440" bIns="45720" rtlCol="0">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960"/>
              </a:lnSpc>
            </a:pPr>
            <a:r>
              <a:rPr lang="en-US" sz="2000" b="1">
                <a:latin typeface="Noto Sans SemiBold" panose="020B0502040504020204" pitchFamily="34" charset="0"/>
                <a:ea typeface="Noto Sans SemiBold" panose="020B0502040504020204" pitchFamily="34" charset="0"/>
                <a:cs typeface="Noto Sans SemiBold" panose="020B0502040504020204" pitchFamily="34" charset="0"/>
              </a:rPr>
              <a:t>Arthur Furst</a:t>
            </a:r>
          </a:p>
          <a:p>
            <a:pPr marL="0" indent="0">
              <a:lnSpc>
                <a:spcPts val="1880"/>
              </a:lnSpc>
              <a:spcBef>
                <a:spcPts val="0"/>
              </a:spcBef>
              <a:buNone/>
            </a:pPr>
            <a:r>
              <a:rPr lang="en-US" sz="1100" i="1" dirty="0">
                <a:latin typeface="Noto Sans" panose="020B0502040504020204" pitchFamily="34" charset="0"/>
                <a:ea typeface="Noto Sans" panose="020B0502040504020204" pitchFamily="34" charset="0"/>
                <a:cs typeface="Noto Sans" panose="020B0502040504020204" pitchFamily="34" charset="0"/>
              </a:rPr>
              <a:t>1914-2005</a:t>
            </a:r>
          </a:p>
          <a:p>
            <a:pPr marL="0" indent="0">
              <a:lnSpc>
                <a:spcPts val="1380"/>
              </a:lnSpc>
              <a:spcBef>
                <a:spcPts val="0"/>
              </a:spcBef>
              <a:buNone/>
            </a:pPr>
            <a:r>
              <a:rPr lang="en-US" sz="1100" dirty="0">
                <a:latin typeface="Noto Sans" panose="020B0502040504020204" pitchFamily="34" charset="0"/>
                <a:ea typeface="Noto Sans" panose="020B0502040504020204" pitchFamily="34" charset="0"/>
                <a:cs typeface="Noto Sans" panose="020B0502040504020204" pitchFamily="34" charset="0"/>
              </a:rPr>
              <a:t>Founding Member Emeritus, SAB</a:t>
            </a:r>
          </a:p>
          <a:p>
            <a:pPr marL="0" indent="0">
              <a:lnSpc>
                <a:spcPts val="1380"/>
              </a:lnSpc>
              <a:spcBef>
                <a:spcPts val="0"/>
              </a:spcBef>
              <a:buNone/>
            </a:pPr>
            <a:r>
              <a:rPr lang="en-US" sz="1100" dirty="0">
                <a:latin typeface="Noto Sans" panose="020B0502040504020204" pitchFamily="34" charset="0"/>
                <a:ea typeface="Noto Sans" panose="020B0502040504020204" pitchFamily="34" charset="0"/>
                <a:cs typeface="Noto Sans" panose="020B0502040504020204" pitchFamily="34" charset="0"/>
              </a:rPr>
              <a:t>Ph.D., Sc.D., D-A.T.S.,</a:t>
            </a:r>
          </a:p>
          <a:p>
            <a:pPr marL="0" indent="0">
              <a:lnSpc>
                <a:spcPts val="1380"/>
              </a:lnSpc>
              <a:spcBef>
                <a:spcPts val="0"/>
              </a:spcBef>
              <a:buNone/>
            </a:pPr>
            <a:r>
              <a:rPr lang="en-US" sz="1100" dirty="0">
                <a:latin typeface="Noto Sans" panose="020B0502040504020204" pitchFamily="34" charset="0"/>
                <a:ea typeface="Noto Sans" panose="020B0502040504020204" pitchFamily="34" charset="0"/>
                <a:cs typeface="Noto Sans" panose="020B0502040504020204" pitchFamily="34" charset="0"/>
              </a:rPr>
              <a:t>Toxicologist, Pharmacologist</a:t>
            </a:r>
          </a:p>
        </p:txBody>
      </p:sp>
      <p:sp>
        <p:nvSpPr>
          <p:cNvPr id="23" name="Content Placeholder 2">
            <a:extLst>
              <a:ext uri="{FF2B5EF4-FFF2-40B4-BE49-F238E27FC236}">
                <a16:creationId xmlns:a16="http://schemas.microsoft.com/office/drawing/2014/main" id="{BA4FC7F8-B777-CC5A-3C99-58A6E5D7F30B}"/>
              </a:ext>
            </a:extLst>
          </p:cNvPr>
          <p:cNvSpPr txBox="1">
            <a:spLocks/>
          </p:cNvSpPr>
          <p:nvPr/>
        </p:nvSpPr>
        <p:spPr>
          <a:xfrm>
            <a:off x="5292347"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John R. Miller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Director of the SAB, Product Technologist, Researcher</a:t>
            </a:r>
          </a:p>
        </p:txBody>
      </p:sp>
      <p:sp>
        <p:nvSpPr>
          <p:cNvPr id="24" name="Content Placeholder 2">
            <a:extLst>
              <a:ext uri="{FF2B5EF4-FFF2-40B4-BE49-F238E27FC236}">
                <a16:creationId xmlns:a16="http://schemas.microsoft.com/office/drawing/2014/main" id="{493BEE7F-88DD-54AD-7B9A-861D26756B8C}"/>
              </a:ext>
            </a:extLst>
          </p:cNvPr>
          <p:cNvSpPr txBox="1">
            <a:spLocks/>
          </p:cNvSpPr>
          <p:nvPr/>
        </p:nvSpPr>
        <p:spPr>
          <a:xfrm>
            <a:off x="2521540"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Fred G. Hooper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Biochemist, Nutritionist</a:t>
            </a:r>
          </a:p>
        </p:txBody>
      </p:sp>
      <p:sp>
        <p:nvSpPr>
          <p:cNvPr id="25" name="Content Placeholder 2">
            <a:extLst>
              <a:ext uri="{FF2B5EF4-FFF2-40B4-BE49-F238E27FC236}">
                <a16:creationId xmlns:a16="http://schemas.microsoft.com/office/drawing/2014/main" id="{5B254190-0AB9-19F3-9015-A9F962541D55}"/>
              </a:ext>
            </a:extLst>
          </p:cNvPr>
          <p:cNvSpPr txBox="1">
            <a:spLocks/>
          </p:cNvSpPr>
          <p:nvPr/>
        </p:nvSpPr>
        <p:spPr>
          <a:xfrm>
            <a:off x="8728590" y="327916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Ariana Carughi</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C.N.S., Nutritional Scientist, Researcher</a:t>
            </a:r>
          </a:p>
        </p:txBody>
      </p:sp>
      <p:sp>
        <p:nvSpPr>
          <p:cNvPr id="26" name="Content Placeholder 2">
            <a:extLst>
              <a:ext uri="{FF2B5EF4-FFF2-40B4-BE49-F238E27FC236}">
                <a16:creationId xmlns:a16="http://schemas.microsoft.com/office/drawing/2014/main" id="{F50E86E8-5813-CCFC-85D9-56056A661B4E}"/>
              </a:ext>
            </a:extLst>
          </p:cNvPr>
          <p:cNvSpPr txBox="1">
            <a:spLocks/>
          </p:cNvSpPr>
          <p:nvPr/>
        </p:nvSpPr>
        <p:spPr>
          <a:xfrm>
            <a:off x="8063154"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David Shepherd</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Microbial Biochemist, Food Technologist</a:t>
            </a:r>
          </a:p>
        </p:txBody>
      </p:sp>
      <p:sp>
        <p:nvSpPr>
          <p:cNvPr id="27" name="Content Placeholder 2">
            <a:extLst>
              <a:ext uri="{FF2B5EF4-FFF2-40B4-BE49-F238E27FC236}">
                <a16:creationId xmlns:a16="http://schemas.microsoft.com/office/drawing/2014/main" id="{2841A21D-1C52-FDB2-CC73-1C612EBA88BE}"/>
              </a:ext>
            </a:extLst>
          </p:cNvPr>
          <p:cNvSpPr txBox="1">
            <a:spLocks/>
          </p:cNvSpPr>
          <p:nvPr/>
        </p:nvSpPr>
        <p:spPr>
          <a:xfrm>
            <a:off x="1152731"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Diane E. Clayton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RNutr., Biochemist, Health Practitioner</a:t>
            </a:r>
          </a:p>
        </p:txBody>
      </p:sp>
      <p:sp>
        <p:nvSpPr>
          <p:cNvPr id="28" name="Content Placeholder 2">
            <a:extLst>
              <a:ext uri="{FF2B5EF4-FFF2-40B4-BE49-F238E27FC236}">
                <a16:creationId xmlns:a16="http://schemas.microsoft.com/office/drawing/2014/main" id="{78E21152-1673-DD91-3186-E484EE4FA1AF}"/>
              </a:ext>
            </a:extLst>
          </p:cNvPr>
          <p:cNvSpPr txBox="1">
            <a:spLocks/>
          </p:cNvSpPr>
          <p:nvPr/>
        </p:nvSpPr>
        <p:spPr>
          <a:xfrm>
            <a:off x="3912475"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Mark Lowman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C.F.S., Food Scientist, Quality Expert, Formulator</a:t>
            </a:r>
          </a:p>
        </p:txBody>
      </p:sp>
      <p:sp>
        <p:nvSpPr>
          <p:cNvPr id="29" name="Content Placeholder 2">
            <a:extLst>
              <a:ext uri="{FF2B5EF4-FFF2-40B4-BE49-F238E27FC236}">
                <a16:creationId xmlns:a16="http://schemas.microsoft.com/office/drawing/2014/main" id="{816B3F97-E713-0DC7-B7FF-6B87F1332F02}"/>
              </a:ext>
            </a:extLst>
          </p:cNvPr>
          <p:cNvSpPr txBox="1">
            <a:spLocks/>
          </p:cNvSpPr>
          <p:nvPr/>
        </p:nvSpPr>
        <p:spPr>
          <a:xfrm>
            <a:off x="6003973" y="327916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Liz Applegate</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Nutritional Scientist, Sports Nutritionist</a:t>
            </a:r>
          </a:p>
        </p:txBody>
      </p:sp>
      <p:sp>
        <p:nvSpPr>
          <p:cNvPr id="30" name="Content Placeholder 2">
            <a:extLst>
              <a:ext uri="{FF2B5EF4-FFF2-40B4-BE49-F238E27FC236}">
                <a16:creationId xmlns:a16="http://schemas.microsoft.com/office/drawing/2014/main" id="{25157E3C-0E5F-A919-C4F6-AFBA8AEA9039}"/>
              </a:ext>
            </a:extLst>
          </p:cNvPr>
          <p:cNvSpPr txBox="1">
            <a:spLocks/>
          </p:cNvSpPr>
          <p:nvPr/>
        </p:nvSpPr>
        <p:spPr>
          <a:xfrm>
            <a:off x="7366282" y="3279163"/>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Susan Beck</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Head of the SAB, Ph.D., L.Ac., Dipl. O.M., CNS, Nutritional Scientist</a:t>
            </a:r>
          </a:p>
        </p:txBody>
      </p:sp>
      <p:sp>
        <p:nvSpPr>
          <p:cNvPr id="31" name="Content Placeholder 2">
            <a:extLst>
              <a:ext uri="{FF2B5EF4-FFF2-40B4-BE49-F238E27FC236}">
                <a16:creationId xmlns:a16="http://schemas.microsoft.com/office/drawing/2014/main" id="{2B178AE6-BB0D-77A4-6430-3653A21D1E0E}"/>
              </a:ext>
            </a:extLst>
          </p:cNvPr>
          <p:cNvSpPr txBox="1">
            <a:spLocks/>
          </p:cNvSpPr>
          <p:nvPr/>
        </p:nvSpPr>
        <p:spPr>
          <a:xfrm>
            <a:off x="6676171" y="5183427"/>
            <a:ext cx="1537404" cy="7844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Todd Miller</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Exercise &amp; Sports Scientist, Researcher</a:t>
            </a:r>
          </a:p>
        </p:txBody>
      </p:sp>
      <p:sp>
        <p:nvSpPr>
          <p:cNvPr id="32" name="Content Placeholder 2">
            <a:extLst>
              <a:ext uri="{FF2B5EF4-FFF2-40B4-BE49-F238E27FC236}">
                <a16:creationId xmlns:a16="http://schemas.microsoft.com/office/drawing/2014/main" id="{6F4A4C39-884A-1A87-280E-CFFE6B07937F}"/>
              </a:ext>
            </a:extLst>
          </p:cNvPr>
          <p:cNvSpPr txBox="1">
            <a:spLocks/>
          </p:cNvSpPr>
          <p:nvPr/>
        </p:nvSpPr>
        <p:spPr>
          <a:xfrm>
            <a:off x="9481043" y="5183427"/>
            <a:ext cx="1537404" cy="7358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300"/>
              </a:spcAft>
              <a:buNone/>
            </a:pPr>
            <a:r>
              <a:rPr lang="en-US" sz="1100" b="1" spc="30" dirty="0">
                <a:latin typeface="Noto Sans" panose="020B0502040504020204" pitchFamily="34" charset="0"/>
                <a:ea typeface="Noto Sans" panose="020B0502040504020204" pitchFamily="34" charset="0"/>
                <a:cs typeface="Noto Sans" panose="020B0502040504020204" pitchFamily="34" charset="0"/>
              </a:rPr>
              <a:t>Abbie Smith-Ryan</a:t>
            </a:r>
          </a:p>
          <a:p>
            <a:pPr marL="0" indent="0" algn="ctr">
              <a:lnSpc>
                <a:spcPct val="100000"/>
              </a:lnSpc>
              <a:spcBef>
                <a:spcPts val="0"/>
              </a:spcBef>
              <a:spcAft>
                <a:spcPts val="300"/>
              </a:spcAft>
              <a:buNone/>
            </a:pPr>
            <a:r>
              <a:rPr lang="en-US" sz="900" spc="30" dirty="0">
                <a:latin typeface="Noto Sans" panose="020B0502040504020204" pitchFamily="34" charset="0"/>
                <a:ea typeface="Noto Sans" panose="020B0502040504020204" pitchFamily="34" charset="0"/>
                <a:cs typeface="Noto Sans" panose="020B0502040504020204" pitchFamily="34" charset="0"/>
              </a:rPr>
              <a:t>Ph.D., Exercise Physiologist, Nutrition Scientist</a:t>
            </a:r>
          </a:p>
        </p:txBody>
      </p:sp>
      <p:sp>
        <p:nvSpPr>
          <p:cNvPr id="33" name="Oval 32">
            <a:extLst>
              <a:ext uri="{FF2B5EF4-FFF2-40B4-BE49-F238E27FC236}">
                <a16:creationId xmlns:a16="http://schemas.microsoft.com/office/drawing/2014/main" id="{658820BA-3DF0-B24E-86D3-A7356289E6BA}"/>
              </a:ext>
            </a:extLst>
          </p:cNvPr>
          <p:cNvSpPr/>
          <p:nvPr/>
        </p:nvSpPr>
        <p:spPr>
          <a:xfrm>
            <a:off x="8313491" y="4137495"/>
            <a:ext cx="1014604" cy="1014604"/>
          </a:xfrm>
          <a:prstGeom prst="ellipse">
            <a:avLst/>
          </a:prstGeom>
          <a:blipFill>
            <a:blip r:embed="rId4"/>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4" name="Oval 33">
            <a:extLst>
              <a:ext uri="{FF2B5EF4-FFF2-40B4-BE49-F238E27FC236}">
                <a16:creationId xmlns:a16="http://schemas.microsoft.com/office/drawing/2014/main" id="{A0BC19D1-5442-A23E-2314-ED6299056EB2}"/>
              </a:ext>
            </a:extLst>
          </p:cNvPr>
          <p:cNvSpPr/>
          <p:nvPr/>
        </p:nvSpPr>
        <p:spPr>
          <a:xfrm>
            <a:off x="1419606" y="2346132"/>
            <a:ext cx="1510228" cy="1510228"/>
          </a:xfrm>
          <a:prstGeom prst="ellipse">
            <a:avLst/>
          </a:prstGeom>
          <a:blipFill>
            <a:blip r:embed="rId5"/>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5" name="Oval 34">
            <a:extLst>
              <a:ext uri="{FF2B5EF4-FFF2-40B4-BE49-F238E27FC236}">
                <a16:creationId xmlns:a16="http://schemas.microsoft.com/office/drawing/2014/main" id="{6707DEF1-31E3-37AE-BD90-B50CD8F574EB}"/>
              </a:ext>
            </a:extLst>
          </p:cNvPr>
          <p:cNvSpPr/>
          <p:nvPr/>
        </p:nvSpPr>
        <p:spPr>
          <a:xfrm>
            <a:off x="7627682" y="2242849"/>
            <a:ext cx="1014604" cy="1014604"/>
          </a:xfrm>
          <a:prstGeom prst="ellipse">
            <a:avLst/>
          </a:prstGeom>
          <a:blipFill>
            <a:blip r:embed="rId6"/>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6" name="Oval 35">
            <a:extLst>
              <a:ext uri="{FF2B5EF4-FFF2-40B4-BE49-F238E27FC236}">
                <a16:creationId xmlns:a16="http://schemas.microsoft.com/office/drawing/2014/main" id="{A4E33416-77B1-D277-1232-AE16FBAE9D3C}"/>
              </a:ext>
            </a:extLst>
          </p:cNvPr>
          <p:cNvSpPr/>
          <p:nvPr/>
        </p:nvSpPr>
        <p:spPr>
          <a:xfrm>
            <a:off x="6937571" y="4137495"/>
            <a:ext cx="1014604" cy="1014604"/>
          </a:xfrm>
          <a:prstGeom prst="ellipse">
            <a:avLst/>
          </a:prstGeom>
          <a:blipFill>
            <a:blip r:embed="rId7"/>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7" name="Oval 36">
            <a:extLst>
              <a:ext uri="{FF2B5EF4-FFF2-40B4-BE49-F238E27FC236}">
                <a16:creationId xmlns:a16="http://schemas.microsoft.com/office/drawing/2014/main" id="{54B62454-6AE4-D3F2-4B79-266D72189B43}"/>
              </a:ext>
            </a:extLst>
          </p:cNvPr>
          <p:cNvSpPr/>
          <p:nvPr/>
        </p:nvSpPr>
        <p:spPr>
          <a:xfrm>
            <a:off x="6265373" y="2242849"/>
            <a:ext cx="1014604" cy="1014604"/>
          </a:xfrm>
          <a:prstGeom prst="ellipse">
            <a:avLst/>
          </a:prstGeom>
          <a:blipFill>
            <a:blip r:embed="rId8"/>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8" name="Oval 37">
            <a:extLst>
              <a:ext uri="{FF2B5EF4-FFF2-40B4-BE49-F238E27FC236}">
                <a16:creationId xmlns:a16="http://schemas.microsoft.com/office/drawing/2014/main" id="{762CE2BB-EDD3-AD77-C96B-0C8A6DB8A8FA}"/>
              </a:ext>
            </a:extLst>
          </p:cNvPr>
          <p:cNvSpPr/>
          <p:nvPr/>
        </p:nvSpPr>
        <p:spPr>
          <a:xfrm>
            <a:off x="8989992" y="2242849"/>
            <a:ext cx="1014604" cy="1014604"/>
          </a:xfrm>
          <a:prstGeom prst="ellipse">
            <a:avLst/>
          </a:prstGeom>
          <a:blipFill>
            <a:blip r:embed="rId9"/>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9" name="Oval 38">
            <a:extLst>
              <a:ext uri="{FF2B5EF4-FFF2-40B4-BE49-F238E27FC236}">
                <a16:creationId xmlns:a16="http://schemas.microsoft.com/office/drawing/2014/main" id="{2313558F-3370-E19E-D74B-799920093E28}"/>
              </a:ext>
            </a:extLst>
          </p:cNvPr>
          <p:cNvSpPr/>
          <p:nvPr/>
        </p:nvSpPr>
        <p:spPr>
          <a:xfrm>
            <a:off x="2794003" y="4137495"/>
            <a:ext cx="1014604" cy="1014604"/>
          </a:xfrm>
          <a:prstGeom prst="ellipse">
            <a:avLst/>
          </a:prstGeom>
          <a:blipFill>
            <a:blip r:embed="rId10"/>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E973A6E-DBF0-1EFB-DB67-1661909DC653}"/>
              </a:ext>
            </a:extLst>
          </p:cNvPr>
          <p:cNvSpPr/>
          <p:nvPr/>
        </p:nvSpPr>
        <p:spPr>
          <a:xfrm>
            <a:off x="9703408" y="4137495"/>
            <a:ext cx="1014604" cy="1014604"/>
          </a:xfrm>
          <a:prstGeom prst="ellipse">
            <a:avLst/>
          </a:prstGeom>
          <a:blipFill>
            <a:blip r:embed="rId11"/>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A2B55530-5DB1-86AE-0CEC-101076EF1D2C}"/>
              </a:ext>
            </a:extLst>
          </p:cNvPr>
          <p:cNvSpPr/>
          <p:nvPr/>
        </p:nvSpPr>
        <p:spPr>
          <a:xfrm>
            <a:off x="1414131" y="4137495"/>
            <a:ext cx="1014604" cy="1014604"/>
          </a:xfrm>
          <a:prstGeom prst="ellipse">
            <a:avLst/>
          </a:prstGeom>
          <a:blipFill>
            <a:blip r:embed="rId12"/>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1B31E36-1AE4-1E71-B333-6EEABAB1CF77}"/>
              </a:ext>
            </a:extLst>
          </p:cNvPr>
          <p:cNvSpPr/>
          <p:nvPr/>
        </p:nvSpPr>
        <p:spPr>
          <a:xfrm>
            <a:off x="5553747" y="4137495"/>
            <a:ext cx="1014604" cy="1014604"/>
          </a:xfrm>
          <a:prstGeom prst="ellipse">
            <a:avLst/>
          </a:prstGeom>
          <a:blipFill>
            <a:blip r:embed="rId13"/>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5D57048-7481-A3E0-B9A8-9F7B01B3AE60}"/>
              </a:ext>
            </a:extLst>
          </p:cNvPr>
          <p:cNvSpPr/>
          <p:nvPr/>
        </p:nvSpPr>
        <p:spPr>
          <a:xfrm>
            <a:off x="4173875" y="4137495"/>
            <a:ext cx="1014604" cy="1014604"/>
          </a:xfrm>
          <a:prstGeom prst="ellipse">
            <a:avLst/>
          </a:prstGeom>
          <a:blipFill>
            <a:blip r:embed="rId14"/>
            <a:stretch>
              <a:fillRect/>
            </a:stretch>
          </a:blip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2">
            <a:extLst>
              <a:ext uri="{FF2B5EF4-FFF2-40B4-BE49-F238E27FC236}">
                <a16:creationId xmlns:a16="http://schemas.microsoft.com/office/drawing/2014/main" id="{9C396B16-F8D6-2C25-3A66-5E6104AC91A1}"/>
              </a:ext>
            </a:extLst>
          </p:cNvPr>
          <p:cNvSpPr txBox="1">
            <a:spLocks/>
          </p:cNvSpPr>
          <p:nvPr/>
        </p:nvSpPr>
        <p:spPr>
          <a:xfrm>
            <a:off x="998307" y="660427"/>
            <a:ext cx="3395017" cy="359076"/>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400" spc="300" dirty="0">
                <a:solidFill>
                  <a:schemeClr val="bg2"/>
                </a:solidFill>
                <a:latin typeface="Noto Sans" panose="020B0502040504020204" pitchFamily="34" charset="0"/>
                <a:ea typeface="Noto Sans" panose="020B0502040504020204" pitchFamily="34" charset="0"/>
                <a:cs typeface="Noto Sans" panose="020B0502040504020204" pitchFamily="34" charset="0"/>
              </a:rPr>
              <a:t>RICH SCIENTIFIC HERITAGE</a:t>
            </a:r>
          </a:p>
        </p:txBody>
      </p:sp>
    </p:spTree>
    <p:extLst>
      <p:ext uri="{BB962C8B-B14F-4D97-AF65-F5344CB8AC3E}">
        <p14:creationId xmlns:p14="http://schemas.microsoft.com/office/powerpoint/2010/main" val="137439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45CCA-C8ED-55D0-DAD1-C1D029DB2E8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F1BA86-1740-F265-2F09-6BAAEC25E06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19" name="Picture 18" descr="A close-up of a plant in a glass container&#10;&#10;AI-generated content may be incorrect.">
            <a:extLst>
              <a:ext uri="{FF2B5EF4-FFF2-40B4-BE49-F238E27FC236}">
                <a16:creationId xmlns:a16="http://schemas.microsoft.com/office/drawing/2014/main" id="{D1F93DF3-AB6B-D7F0-2BA0-437EA59E58B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81254" y="650004"/>
            <a:ext cx="6910746" cy="5373894"/>
          </a:xfrm>
          <a:prstGeom prst="rect">
            <a:avLst/>
          </a:prstGeom>
        </p:spPr>
      </p:pic>
      <p:sp>
        <p:nvSpPr>
          <p:cNvPr id="6" name="Text Placeholder 2">
            <a:extLst>
              <a:ext uri="{FF2B5EF4-FFF2-40B4-BE49-F238E27FC236}">
                <a16:creationId xmlns:a16="http://schemas.microsoft.com/office/drawing/2014/main" id="{AB4174D5-EB66-AC04-206B-BD2B20E921A7}"/>
              </a:ext>
            </a:extLst>
          </p:cNvPr>
          <p:cNvSpPr txBox="1">
            <a:spLocks/>
          </p:cNvSpPr>
          <p:nvPr/>
        </p:nvSpPr>
        <p:spPr>
          <a:xfrm>
            <a:off x="1014269" y="1009394"/>
            <a:ext cx="8734271"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Based in Nature, Backed by Science</a:t>
            </a:r>
          </a:p>
        </p:txBody>
      </p:sp>
      <p:sp>
        <p:nvSpPr>
          <p:cNvPr id="3" name="Text Placeholder 2">
            <a:extLst>
              <a:ext uri="{FF2B5EF4-FFF2-40B4-BE49-F238E27FC236}">
                <a16:creationId xmlns:a16="http://schemas.microsoft.com/office/drawing/2014/main" id="{1A7092CE-5C72-60EC-C427-36CB31B9B758}"/>
              </a:ext>
            </a:extLst>
          </p:cNvPr>
          <p:cNvSpPr txBox="1">
            <a:spLocks/>
          </p:cNvSpPr>
          <p:nvPr/>
        </p:nvSpPr>
        <p:spPr>
          <a:xfrm>
            <a:off x="1035288" y="1839310"/>
            <a:ext cx="5244838" cy="369398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Based in Nature</a:t>
            </a:r>
          </a:p>
          <a:p>
            <a:pPr marL="171450" indent="-1714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Includes both whole food-derived and bioactive nutrients to support your health*</a:t>
            </a:r>
          </a:p>
          <a:p>
            <a:pPr>
              <a:lnSpc>
                <a:spcPct val="120000"/>
              </a:lnSpc>
              <a:spcBef>
                <a:spcPts val="20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Backed by Science</a:t>
            </a:r>
          </a:p>
          <a:p>
            <a:pPr marL="171450" indent="-1714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Delivered in highly bio-efficient forms in exclusive formulas</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Maximum nutrient absorption</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Utilization</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Benefits</a:t>
            </a:r>
            <a:endParaRPr lang="en-US"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2" name="Picture 1" descr="A black circle with white text&#10;&#10;AI-generated content may be incorrect.">
            <a:extLst>
              <a:ext uri="{FF2B5EF4-FFF2-40B4-BE49-F238E27FC236}">
                <a16:creationId xmlns:a16="http://schemas.microsoft.com/office/drawing/2014/main" id="{79A4E9E1-A0FF-29BF-363F-D19C62826DA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19693" y="4370427"/>
            <a:ext cx="1270900" cy="1283737"/>
          </a:xfrm>
          <a:prstGeom prst="rect">
            <a:avLst/>
          </a:prstGeom>
        </p:spPr>
      </p:pic>
    </p:spTree>
    <p:extLst>
      <p:ext uri="{BB962C8B-B14F-4D97-AF65-F5344CB8AC3E}">
        <p14:creationId xmlns:p14="http://schemas.microsoft.com/office/powerpoint/2010/main" val="4210772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4967-5A58-311D-7FA7-9EE4E3DD5EE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26A68591-3F8B-1AB9-F639-2439C83D7021}"/>
              </a:ext>
            </a:extLst>
          </p:cNvPr>
          <p:cNvSpPr txBox="1">
            <a:spLocks/>
          </p:cNvSpPr>
          <p:nvPr/>
        </p:nvSpPr>
        <p:spPr>
          <a:xfrm>
            <a:off x="1014269" y="1717090"/>
            <a:ext cx="6212031" cy="65781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Personalized Nutrition</a:t>
            </a:r>
          </a:p>
        </p:txBody>
      </p:sp>
      <p:sp>
        <p:nvSpPr>
          <p:cNvPr id="3" name="Text Placeholder 2">
            <a:extLst>
              <a:ext uri="{FF2B5EF4-FFF2-40B4-BE49-F238E27FC236}">
                <a16:creationId xmlns:a16="http://schemas.microsoft.com/office/drawing/2014/main" id="{1C2CB87A-67C8-EB35-3A4D-6EBE1E20CF82}"/>
              </a:ext>
            </a:extLst>
          </p:cNvPr>
          <p:cNvSpPr txBox="1">
            <a:spLocks/>
          </p:cNvSpPr>
          <p:nvPr/>
        </p:nvSpPr>
        <p:spPr>
          <a:xfrm>
            <a:off x="1035288" y="2547006"/>
            <a:ext cx="4938751" cy="22912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START:</a:t>
            </a:r>
          </a:p>
          <a:p>
            <a:pPr marL="171450" indent="-171450">
              <a:lnSpc>
                <a:spcPct val="120000"/>
              </a:lnSpc>
              <a:spcBef>
                <a:spcPts val="800"/>
              </a:spcBef>
              <a:buFont typeface="Arial" panose="020B0604020202020204" pitchFamily="34" charset="0"/>
              <a:buChar char="•"/>
            </a:pPr>
            <a:r>
              <a:rPr lang="en-US" sz="1800" u="sng" dirty="0">
                <a:solidFill>
                  <a:schemeClr val="bg2"/>
                </a:solidFill>
                <a:latin typeface="Noto Sans" panose="020B0502040504020204" pitchFamily="34" charset="0"/>
                <a:ea typeface="Noto Sans" panose="020B0502040504020204" pitchFamily="34" charset="0"/>
                <a:cs typeface="Noto Sans" panose="020B0502040504020204" pitchFamily="34" charset="0"/>
              </a:rPr>
              <a:t>Core Nutrition</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 Foundation Products</a:t>
            </a:r>
          </a:p>
          <a:p>
            <a:pPr>
              <a:lnSpc>
                <a:spcPct val="120000"/>
              </a:lnSpc>
              <a:spcBef>
                <a:spcPts val="20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ADD:</a:t>
            </a:r>
          </a:p>
          <a:p>
            <a:pPr marL="171450" indent="-1714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Personalized </a:t>
            </a:r>
            <a:r>
              <a:rPr lang="en-US" sz="1800" u="sng" dirty="0">
                <a:solidFill>
                  <a:schemeClr val="bg2"/>
                </a:solidFill>
                <a:latin typeface="Noto Sans" panose="020B0502040504020204" pitchFamily="34" charset="0"/>
                <a:ea typeface="Noto Sans" panose="020B0502040504020204" pitchFamily="34" charset="0"/>
                <a:cs typeface="Noto Sans" panose="020B0502040504020204" pitchFamily="34" charset="0"/>
              </a:rPr>
              <a:t>Targeted Solutions</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for specific health needs</a:t>
            </a:r>
            <a:endParaRPr lang="en-US"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4">
            <a:extLst>
              <a:ext uri="{FF2B5EF4-FFF2-40B4-BE49-F238E27FC236}">
                <a16:creationId xmlns:a16="http://schemas.microsoft.com/office/drawing/2014/main" id="{47BD2043-6591-D666-84AC-ABEB094E67D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035628" y="1181099"/>
            <a:ext cx="4638736" cy="4136733"/>
          </a:xfrm>
          <a:prstGeom prst="ellipse">
            <a:avLst/>
          </a:prstGeom>
          <a:noFill/>
          <a:ln w="9525">
            <a:noFill/>
            <a:miter lim="800000"/>
            <a:headEnd/>
            <a:tailEnd/>
          </a:ln>
        </p:spPr>
      </p:pic>
    </p:spTree>
    <p:extLst>
      <p:ext uri="{BB962C8B-B14F-4D97-AF65-F5344CB8AC3E}">
        <p14:creationId xmlns:p14="http://schemas.microsoft.com/office/powerpoint/2010/main" val="509012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B12B6-8089-7AC0-4E95-EB7BE3F69D9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51422639-FDA2-07FC-2D23-8548B0C72159}"/>
              </a:ext>
            </a:extLst>
          </p:cNvPr>
          <p:cNvSpPr txBox="1">
            <a:spLocks/>
          </p:cNvSpPr>
          <p:nvPr/>
        </p:nvSpPr>
        <p:spPr>
          <a:xfrm>
            <a:off x="1014270" y="2680536"/>
            <a:ext cx="5328704" cy="74846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Targeted Solutions</a:t>
            </a:r>
          </a:p>
        </p:txBody>
      </p:sp>
      <p:sp>
        <p:nvSpPr>
          <p:cNvPr id="3" name="Text Placeholder 2">
            <a:extLst>
              <a:ext uri="{FF2B5EF4-FFF2-40B4-BE49-F238E27FC236}">
                <a16:creationId xmlns:a16="http://schemas.microsoft.com/office/drawing/2014/main" id="{6B96002F-E85F-6EC2-8B1F-4A11B3B65B8A}"/>
              </a:ext>
            </a:extLst>
          </p:cNvPr>
          <p:cNvSpPr txBox="1">
            <a:spLocks/>
          </p:cNvSpPr>
          <p:nvPr/>
        </p:nvSpPr>
        <p:spPr>
          <a:xfrm>
            <a:off x="1035288" y="3378635"/>
            <a:ext cx="4230395" cy="78039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Digestive Health</a:t>
            </a:r>
          </a:p>
        </p:txBody>
      </p:sp>
      <p:pic>
        <p:nvPicPr>
          <p:cNvPr id="7" name="Picture 6" descr="A glowing stomach with water in it&#10;&#10;AI-generated content may be incorrect.">
            <a:extLst>
              <a:ext uri="{FF2B5EF4-FFF2-40B4-BE49-F238E27FC236}">
                <a16:creationId xmlns:a16="http://schemas.microsoft.com/office/drawing/2014/main" id="{3E6BFA2E-EEEC-D449-B53A-1E1FEEC9BE8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342973" y="920287"/>
            <a:ext cx="4550979" cy="4825612"/>
          </a:xfrm>
          <a:prstGeom prst="rect">
            <a:avLst/>
          </a:prstGeom>
        </p:spPr>
      </p:pic>
    </p:spTree>
    <p:extLst>
      <p:ext uri="{BB962C8B-B14F-4D97-AF65-F5344CB8AC3E}">
        <p14:creationId xmlns:p14="http://schemas.microsoft.com/office/powerpoint/2010/main" val="3743378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8C499-6D01-E51E-333B-F4BBA1963285}"/>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C2E091E0-6966-F7E3-CDF2-20D300A15AA1}"/>
              </a:ext>
            </a:extLst>
          </p:cNvPr>
          <p:cNvSpPr txBox="1">
            <a:spLocks/>
          </p:cNvSpPr>
          <p:nvPr/>
        </p:nvSpPr>
        <p:spPr>
          <a:xfrm>
            <a:off x="1559495" y="2627986"/>
            <a:ext cx="3463138" cy="118726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Six Stages of Nutrition</a:t>
            </a:r>
          </a:p>
        </p:txBody>
      </p:sp>
      <p:grpSp>
        <p:nvGrpSpPr>
          <p:cNvPr id="30" name="Group 29">
            <a:extLst>
              <a:ext uri="{FF2B5EF4-FFF2-40B4-BE49-F238E27FC236}">
                <a16:creationId xmlns:a16="http://schemas.microsoft.com/office/drawing/2014/main" id="{16430EF2-073B-B64B-2445-8E6CD28E81F0}"/>
              </a:ext>
            </a:extLst>
          </p:cNvPr>
          <p:cNvGrpSpPr/>
          <p:nvPr/>
        </p:nvGrpSpPr>
        <p:grpSpPr>
          <a:xfrm>
            <a:off x="5895010" y="1529256"/>
            <a:ext cx="2002221" cy="3970960"/>
            <a:chOff x="5712373" y="1660636"/>
            <a:chExt cx="1571296" cy="3116316"/>
          </a:xfrm>
          <a:gradFill>
            <a:gsLst>
              <a:gs pos="51000">
                <a:schemeClr val="accent2"/>
              </a:gs>
              <a:gs pos="0">
                <a:schemeClr val="accent3"/>
              </a:gs>
              <a:gs pos="100000">
                <a:schemeClr val="accent1"/>
              </a:gs>
            </a:gsLst>
            <a:lin ang="5400000" scaled="1"/>
          </a:gradFill>
        </p:grpSpPr>
        <p:sp>
          <p:nvSpPr>
            <p:cNvPr id="24" name="Chevron 23">
              <a:extLst>
                <a:ext uri="{FF2B5EF4-FFF2-40B4-BE49-F238E27FC236}">
                  <a16:creationId xmlns:a16="http://schemas.microsoft.com/office/drawing/2014/main" id="{63766CB9-E5EE-2DCE-E156-0F72DF519196}"/>
                </a:ext>
              </a:extLst>
            </p:cNvPr>
            <p:cNvSpPr/>
            <p:nvPr/>
          </p:nvSpPr>
          <p:spPr>
            <a:xfrm rot="5400000">
              <a:off x="6216870" y="3710153"/>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hevron 24">
              <a:extLst>
                <a:ext uri="{FF2B5EF4-FFF2-40B4-BE49-F238E27FC236}">
                  <a16:creationId xmlns:a16="http://schemas.microsoft.com/office/drawing/2014/main" id="{2BE97AB2-2E4B-1E9B-7107-7A713471CF23}"/>
                </a:ext>
              </a:extLst>
            </p:cNvPr>
            <p:cNvSpPr/>
            <p:nvPr/>
          </p:nvSpPr>
          <p:spPr>
            <a:xfrm rot="5400000">
              <a:off x="6216870" y="3199351"/>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hevron 25">
              <a:extLst>
                <a:ext uri="{FF2B5EF4-FFF2-40B4-BE49-F238E27FC236}">
                  <a16:creationId xmlns:a16="http://schemas.microsoft.com/office/drawing/2014/main" id="{FA1CEF8B-1EC7-CE6D-A095-DCEA4F507F8C}"/>
                </a:ext>
              </a:extLst>
            </p:cNvPr>
            <p:cNvSpPr/>
            <p:nvPr/>
          </p:nvSpPr>
          <p:spPr>
            <a:xfrm rot="5400000">
              <a:off x="6216870" y="2688548"/>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47C24380-19E7-1FB8-20EF-144461BD2BEA}"/>
                </a:ext>
              </a:extLst>
            </p:cNvPr>
            <p:cNvSpPr/>
            <p:nvPr/>
          </p:nvSpPr>
          <p:spPr>
            <a:xfrm rot="5400000">
              <a:off x="6216870" y="2177745"/>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Chevron 27">
              <a:extLst>
                <a:ext uri="{FF2B5EF4-FFF2-40B4-BE49-F238E27FC236}">
                  <a16:creationId xmlns:a16="http://schemas.microsoft.com/office/drawing/2014/main" id="{9A0A2518-E8EB-40F9-41BB-730A00836D48}"/>
                </a:ext>
              </a:extLst>
            </p:cNvPr>
            <p:cNvSpPr/>
            <p:nvPr/>
          </p:nvSpPr>
          <p:spPr>
            <a:xfrm rot="5400000">
              <a:off x="6216870" y="1666942"/>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hevron 28">
              <a:extLst>
                <a:ext uri="{FF2B5EF4-FFF2-40B4-BE49-F238E27FC236}">
                  <a16:creationId xmlns:a16="http://schemas.microsoft.com/office/drawing/2014/main" id="{6096B6C4-0C29-E5E5-F230-776977AF0505}"/>
                </a:ext>
              </a:extLst>
            </p:cNvPr>
            <p:cNvSpPr/>
            <p:nvPr/>
          </p:nvSpPr>
          <p:spPr>
            <a:xfrm rot="5400000">
              <a:off x="6216870" y="1156139"/>
              <a:ext cx="562302" cy="1571296"/>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1" name="Text Placeholder 2">
            <a:extLst>
              <a:ext uri="{FF2B5EF4-FFF2-40B4-BE49-F238E27FC236}">
                <a16:creationId xmlns:a16="http://schemas.microsoft.com/office/drawing/2014/main" id="{E0CA8646-CFFE-6838-AF01-59EE16DA9C40}"/>
              </a:ext>
            </a:extLst>
          </p:cNvPr>
          <p:cNvSpPr txBox="1">
            <a:spLocks/>
          </p:cNvSpPr>
          <p:nvPr/>
        </p:nvSpPr>
        <p:spPr>
          <a:xfrm>
            <a:off x="8138971" y="1466196"/>
            <a:ext cx="2201895" cy="433551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Diet</a:t>
            </a:r>
          </a:p>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Digestion</a:t>
            </a:r>
          </a:p>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Absorption</a:t>
            </a:r>
          </a:p>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Circulation</a:t>
            </a:r>
          </a:p>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Assimilation</a:t>
            </a:r>
          </a:p>
          <a:p>
            <a:pPr>
              <a:lnSpc>
                <a:spcPct val="120000"/>
              </a:lnSpc>
              <a:spcBef>
                <a:spcPts val="22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Elimination</a:t>
            </a:r>
          </a:p>
        </p:txBody>
      </p:sp>
    </p:spTree>
    <p:extLst>
      <p:ext uri="{BB962C8B-B14F-4D97-AF65-F5344CB8AC3E}">
        <p14:creationId xmlns:p14="http://schemas.microsoft.com/office/powerpoint/2010/main" val="103794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76724-3C50-69BA-1F14-288367026336}"/>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02B8119D-2B62-BDD7-D21B-988245D7A558}"/>
              </a:ext>
            </a:extLst>
          </p:cNvPr>
          <p:cNvSpPr txBox="1">
            <a:spLocks/>
          </p:cNvSpPr>
          <p:nvPr/>
        </p:nvSpPr>
        <p:spPr>
          <a:xfrm>
            <a:off x="1014269" y="1555931"/>
            <a:ext cx="5403601"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The Digestive System</a:t>
            </a:r>
          </a:p>
        </p:txBody>
      </p:sp>
      <p:sp>
        <p:nvSpPr>
          <p:cNvPr id="3" name="Text Placeholder 2">
            <a:extLst>
              <a:ext uri="{FF2B5EF4-FFF2-40B4-BE49-F238E27FC236}">
                <a16:creationId xmlns:a16="http://schemas.microsoft.com/office/drawing/2014/main" id="{F28918C8-90C0-E0A7-FF9E-748ECCA779B5}"/>
              </a:ext>
            </a:extLst>
          </p:cNvPr>
          <p:cNvSpPr txBox="1">
            <a:spLocks/>
          </p:cNvSpPr>
          <p:nvPr/>
        </p:nvSpPr>
        <p:spPr>
          <a:xfrm>
            <a:off x="1035288" y="2385847"/>
            <a:ext cx="3442119" cy="307953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Mouth</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Esophagus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Stomach</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Small Intestine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Colon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Rectum</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Anus</a:t>
            </a:r>
          </a:p>
        </p:txBody>
      </p:sp>
      <p:pic>
        <p:nvPicPr>
          <p:cNvPr id="5" name="Picture 4" descr="A blue glowing human body with digestive system&#10;&#10;AI-generated content may be incorrect.">
            <a:extLst>
              <a:ext uri="{FF2B5EF4-FFF2-40B4-BE49-F238E27FC236}">
                <a16:creationId xmlns:a16="http://schemas.microsoft.com/office/drawing/2014/main" id="{4158D48D-BB60-40CC-606B-8AEE00B8D31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26225" y="1108841"/>
            <a:ext cx="4530487" cy="4640317"/>
          </a:xfrm>
          <a:prstGeom prst="rect">
            <a:avLst/>
          </a:prstGeom>
        </p:spPr>
      </p:pic>
    </p:spTree>
    <p:extLst>
      <p:ext uri="{BB962C8B-B14F-4D97-AF65-F5344CB8AC3E}">
        <p14:creationId xmlns:p14="http://schemas.microsoft.com/office/powerpoint/2010/main" val="2816044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2B253-A71C-FB72-81B6-6306070F41DC}"/>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0C86AEC4-6C10-73CE-D0A2-D7D98DA853B8}"/>
              </a:ext>
            </a:extLst>
          </p:cNvPr>
          <p:cNvSpPr txBox="1">
            <a:spLocks/>
          </p:cNvSpPr>
          <p:nvPr/>
        </p:nvSpPr>
        <p:spPr>
          <a:xfrm>
            <a:off x="1014269" y="1997365"/>
            <a:ext cx="5403601"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The Digestive System</a:t>
            </a:r>
          </a:p>
        </p:txBody>
      </p:sp>
      <p:sp>
        <p:nvSpPr>
          <p:cNvPr id="3" name="Text Placeholder 2">
            <a:extLst>
              <a:ext uri="{FF2B5EF4-FFF2-40B4-BE49-F238E27FC236}">
                <a16:creationId xmlns:a16="http://schemas.microsoft.com/office/drawing/2014/main" id="{9110146E-C878-6C9C-8E28-46FCD3375627}"/>
              </a:ext>
            </a:extLst>
          </p:cNvPr>
          <p:cNvSpPr txBox="1">
            <a:spLocks/>
          </p:cNvSpPr>
          <p:nvPr/>
        </p:nvSpPr>
        <p:spPr>
          <a:xfrm>
            <a:off x="1035289" y="2827281"/>
            <a:ext cx="3715388" cy="245942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Digestive Secretions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Salivary glands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Gall Bladder</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Liver</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Pancreas</a:t>
            </a:r>
          </a:p>
        </p:txBody>
      </p:sp>
      <p:pic>
        <p:nvPicPr>
          <p:cNvPr id="5" name="Picture 4" descr="A blue glowing human body with digestive system&#10;&#10;AI-generated content may be incorrect.">
            <a:extLst>
              <a:ext uri="{FF2B5EF4-FFF2-40B4-BE49-F238E27FC236}">
                <a16:creationId xmlns:a16="http://schemas.microsoft.com/office/drawing/2014/main" id="{1B7D3529-7C28-1F74-F53D-5ADAA1AAF4D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26225" y="1108841"/>
            <a:ext cx="4530487" cy="4640317"/>
          </a:xfrm>
          <a:prstGeom prst="rect">
            <a:avLst/>
          </a:prstGeom>
        </p:spPr>
      </p:pic>
    </p:spTree>
    <p:extLst>
      <p:ext uri="{BB962C8B-B14F-4D97-AF65-F5344CB8AC3E}">
        <p14:creationId xmlns:p14="http://schemas.microsoft.com/office/powerpoint/2010/main" val="2811209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D77AD-D685-223F-BE20-504F24EE6106}"/>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B8280854-D53C-6BBD-7F5D-F9529A2800DD}"/>
              </a:ext>
            </a:extLst>
          </p:cNvPr>
          <p:cNvSpPr txBox="1">
            <a:spLocks/>
          </p:cNvSpPr>
          <p:nvPr/>
        </p:nvSpPr>
        <p:spPr>
          <a:xfrm>
            <a:off x="1014269" y="1618993"/>
            <a:ext cx="8734271"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Digestive Process</a:t>
            </a:r>
          </a:p>
        </p:txBody>
      </p:sp>
      <p:sp>
        <p:nvSpPr>
          <p:cNvPr id="3" name="Text Placeholder 2">
            <a:extLst>
              <a:ext uri="{FF2B5EF4-FFF2-40B4-BE49-F238E27FC236}">
                <a16:creationId xmlns:a16="http://schemas.microsoft.com/office/drawing/2014/main" id="{713AF170-3D00-DF77-E928-2B608155317D}"/>
              </a:ext>
            </a:extLst>
          </p:cNvPr>
          <p:cNvSpPr txBox="1">
            <a:spLocks/>
          </p:cNvSpPr>
          <p:nvPr/>
        </p:nvSpPr>
        <p:spPr>
          <a:xfrm>
            <a:off x="1035288" y="3195247"/>
            <a:ext cx="4062229" cy="202849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Mechanical breakdown of food</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Chewing</a:t>
            </a:r>
          </a:p>
          <a:p>
            <a:pPr marL="171450" indent="-1714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Churning</a:t>
            </a:r>
          </a:p>
        </p:txBody>
      </p:sp>
      <p:sp>
        <p:nvSpPr>
          <p:cNvPr id="4" name="Text Placeholder 2">
            <a:extLst>
              <a:ext uri="{FF2B5EF4-FFF2-40B4-BE49-F238E27FC236}">
                <a16:creationId xmlns:a16="http://schemas.microsoft.com/office/drawing/2014/main" id="{A4D7DFF1-8F87-8C7B-267C-AF04BC738108}"/>
              </a:ext>
            </a:extLst>
          </p:cNvPr>
          <p:cNvSpPr txBox="1">
            <a:spLocks/>
          </p:cNvSpPr>
          <p:nvPr/>
        </p:nvSpPr>
        <p:spPr>
          <a:xfrm>
            <a:off x="5323508" y="3184738"/>
            <a:ext cx="5244838" cy="24909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Physical &amp; chemical breakdown of food</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Mouth – salivary juices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Stomach – gastric juices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Intestine – enzymes &amp; bile salts, beneficial microorganisms</a:t>
            </a:r>
          </a:p>
        </p:txBody>
      </p:sp>
      <p:pic>
        <p:nvPicPr>
          <p:cNvPr id="5" name="Picture 4">
            <a:extLst>
              <a:ext uri="{FF2B5EF4-FFF2-40B4-BE49-F238E27FC236}">
                <a16:creationId xmlns:a16="http://schemas.microsoft.com/office/drawing/2014/main" id="{96CD9B22-3586-DE18-3271-A3BAEA1E7A5C}"/>
              </a:ext>
            </a:extLst>
          </p:cNvPr>
          <p:cNvPicPr>
            <a:picLocks noChangeAspect="1"/>
          </p:cNvPicPr>
          <p:nvPr/>
        </p:nvPicPr>
        <p:blipFill>
          <a:blip r:embed="rId3"/>
          <a:stretch>
            <a:fillRect/>
          </a:stretch>
        </p:blipFill>
        <p:spPr>
          <a:xfrm>
            <a:off x="1142482" y="2556222"/>
            <a:ext cx="537676" cy="506506"/>
          </a:xfrm>
          <a:prstGeom prst="rect">
            <a:avLst/>
          </a:prstGeom>
        </p:spPr>
      </p:pic>
      <p:pic>
        <p:nvPicPr>
          <p:cNvPr id="7" name="Picture 6">
            <a:extLst>
              <a:ext uri="{FF2B5EF4-FFF2-40B4-BE49-F238E27FC236}">
                <a16:creationId xmlns:a16="http://schemas.microsoft.com/office/drawing/2014/main" id="{0A2A8F47-D353-3E58-5526-1F090B704411}"/>
              </a:ext>
            </a:extLst>
          </p:cNvPr>
          <p:cNvPicPr>
            <a:picLocks noChangeAspect="1"/>
          </p:cNvPicPr>
          <p:nvPr/>
        </p:nvPicPr>
        <p:blipFill>
          <a:blip r:embed="rId4"/>
          <a:stretch>
            <a:fillRect/>
          </a:stretch>
        </p:blipFill>
        <p:spPr>
          <a:xfrm>
            <a:off x="5433954" y="2516809"/>
            <a:ext cx="546432" cy="521017"/>
          </a:xfrm>
          <a:prstGeom prst="rect">
            <a:avLst/>
          </a:prstGeom>
        </p:spPr>
      </p:pic>
    </p:spTree>
    <p:extLst>
      <p:ext uri="{BB962C8B-B14F-4D97-AF65-F5344CB8AC3E}">
        <p14:creationId xmlns:p14="http://schemas.microsoft.com/office/powerpoint/2010/main" val="13357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4E88-A813-1481-10C9-58D82E0E6B00}"/>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AB730AB-D06A-4BD8-C43F-32E0697A6527}"/>
              </a:ext>
            </a:extLst>
          </p:cNvPr>
          <p:cNvSpPr txBox="1">
            <a:spLocks/>
          </p:cNvSpPr>
          <p:nvPr/>
        </p:nvSpPr>
        <p:spPr>
          <a:xfrm>
            <a:off x="1014269" y="2012712"/>
            <a:ext cx="5207855"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Digestive Health</a:t>
            </a:r>
          </a:p>
        </p:txBody>
      </p:sp>
      <p:sp>
        <p:nvSpPr>
          <p:cNvPr id="3" name="Text Placeholder 2">
            <a:extLst>
              <a:ext uri="{FF2B5EF4-FFF2-40B4-BE49-F238E27FC236}">
                <a16:creationId xmlns:a16="http://schemas.microsoft.com/office/drawing/2014/main" id="{18EE4376-44EC-B351-72F0-ED78F3DCAAC3}"/>
              </a:ext>
            </a:extLst>
          </p:cNvPr>
          <p:cNvSpPr txBox="1">
            <a:spLocks/>
          </p:cNvSpPr>
          <p:nvPr/>
        </p:nvSpPr>
        <p:spPr>
          <a:xfrm>
            <a:off x="1035288" y="2874333"/>
            <a:ext cx="5817457" cy="20914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Optimal health depends on:</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Good food choices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Proper breakdown of nutrients and absorption</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Good balance of healthy gut flora</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Healthy elimination</a:t>
            </a:r>
          </a:p>
        </p:txBody>
      </p:sp>
      <p:pic>
        <p:nvPicPr>
          <p:cNvPr id="8" name="Picture 7" descr="A person holding a knife and fork and a plate of food&#10;&#10;AI-generated content may be incorrect.">
            <a:extLst>
              <a:ext uri="{FF2B5EF4-FFF2-40B4-BE49-F238E27FC236}">
                <a16:creationId xmlns:a16="http://schemas.microsoft.com/office/drawing/2014/main" id="{4EA63C3B-85DD-0F2D-5F9E-CFCD305B924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747641" y="796898"/>
            <a:ext cx="4162097" cy="4673336"/>
          </a:xfrm>
          <a:prstGeom prst="rect">
            <a:avLst/>
          </a:prstGeom>
        </p:spPr>
      </p:pic>
    </p:spTree>
    <p:extLst>
      <p:ext uri="{BB962C8B-B14F-4D97-AF65-F5344CB8AC3E}">
        <p14:creationId xmlns:p14="http://schemas.microsoft.com/office/powerpoint/2010/main" val="33890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3CB76-75D8-1965-D05D-C1A44030232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5CC0327B-D78B-A859-40A7-A16FA0A3FC8B}"/>
              </a:ext>
            </a:extLst>
          </p:cNvPr>
          <p:cNvSpPr txBox="1">
            <a:spLocks/>
          </p:cNvSpPr>
          <p:nvPr/>
        </p:nvSpPr>
        <p:spPr>
          <a:xfrm>
            <a:off x="1014269" y="1712797"/>
            <a:ext cx="6836959" cy="10926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Factors that Impact/Impair</a:t>
            </a:r>
          </a:p>
          <a:p>
            <a:pPr>
              <a:lnSpc>
                <a:spcPct val="90000"/>
              </a:lnSpc>
              <a:spcBef>
                <a:spcPts val="2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Healthy Digestion</a:t>
            </a:r>
          </a:p>
        </p:txBody>
      </p:sp>
      <p:sp>
        <p:nvSpPr>
          <p:cNvPr id="3" name="Text Placeholder 2">
            <a:extLst>
              <a:ext uri="{FF2B5EF4-FFF2-40B4-BE49-F238E27FC236}">
                <a16:creationId xmlns:a16="http://schemas.microsoft.com/office/drawing/2014/main" id="{5BAC9D28-D385-7322-796D-651481656497}"/>
              </a:ext>
            </a:extLst>
          </p:cNvPr>
          <p:cNvSpPr txBox="1">
            <a:spLocks/>
          </p:cNvSpPr>
          <p:nvPr/>
        </p:nvSpPr>
        <p:spPr>
          <a:xfrm>
            <a:off x="1035288" y="3100654"/>
            <a:ext cx="5060712" cy="171912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Poor eating habits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Aging</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Stress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Excess alcohol consumption, smoking</a:t>
            </a:r>
          </a:p>
        </p:txBody>
      </p:sp>
      <p:sp>
        <p:nvSpPr>
          <p:cNvPr id="4" name="Text Placeholder 2">
            <a:extLst>
              <a:ext uri="{FF2B5EF4-FFF2-40B4-BE49-F238E27FC236}">
                <a16:creationId xmlns:a16="http://schemas.microsoft.com/office/drawing/2014/main" id="{50FC3738-281A-A8DF-E62D-BEC9014FE795}"/>
              </a:ext>
            </a:extLst>
          </p:cNvPr>
          <p:cNvSpPr txBox="1">
            <a:spLocks/>
          </p:cNvSpPr>
          <p:nvPr/>
        </p:nvSpPr>
        <p:spPr>
          <a:xfrm>
            <a:off x="5911874" y="3090145"/>
            <a:ext cx="5244838" cy="153440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Illness/disease</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Use of certain drugs such as antibiotics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Genetics</a:t>
            </a:r>
          </a:p>
        </p:txBody>
      </p:sp>
    </p:spTree>
    <p:extLst>
      <p:ext uri="{BB962C8B-B14F-4D97-AF65-F5344CB8AC3E}">
        <p14:creationId xmlns:p14="http://schemas.microsoft.com/office/powerpoint/2010/main" val="133690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ABE4A-ED68-461F-88BE-AB645FF6111C}"/>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A444B51-C1CC-FC3A-1419-0B2B2EEC65CE}"/>
              </a:ext>
            </a:extLst>
          </p:cNvPr>
          <p:cNvSpPr txBox="1">
            <a:spLocks/>
          </p:cNvSpPr>
          <p:nvPr/>
        </p:nvSpPr>
        <p:spPr>
          <a:xfrm>
            <a:off x="1014269" y="1933514"/>
            <a:ext cx="8224324" cy="10926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Common Problems with Digestion Include Occasional:</a:t>
            </a:r>
          </a:p>
        </p:txBody>
      </p:sp>
      <p:sp>
        <p:nvSpPr>
          <p:cNvPr id="3" name="Text Placeholder 2">
            <a:extLst>
              <a:ext uri="{FF2B5EF4-FFF2-40B4-BE49-F238E27FC236}">
                <a16:creationId xmlns:a16="http://schemas.microsoft.com/office/drawing/2014/main" id="{D0816A80-BB81-31B6-9ABE-FFD4348DCC60}"/>
              </a:ext>
            </a:extLst>
          </p:cNvPr>
          <p:cNvSpPr txBox="1">
            <a:spLocks/>
          </p:cNvSpPr>
          <p:nvPr/>
        </p:nvSpPr>
        <p:spPr>
          <a:xfrm>
            <a:off x="1035288" y="3321371"/>
            <a:ext cx="1897098" cy="171912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Heartburn</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Flatulence</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Bloating</a:t>
            </a:r>
          </a:p>
        </p:txBody>
      </p:sp>
      <p:sp>
        <p:nvSpPr>
          <p:cNvPr id="4" name="Text Placeholder 2">
            <a:extLst>
              <a:ext uri="{FF2B5EF4-FFF2-40B4-BE49-F238E27FC236}">
                <a16:creationId xmlns:a16="http://schemas.microsoft.com/office/drawing/2014/main" id="{D2167A28-8811-F6B2-9087-8E3CDF9FEA33}"/>
              </a:ext>
            </a:extLst>
          </p:cNvPr>
          <p:cNvSpPr txBox="1">
            <a:spLocks/>
          </p:cNvSpPr>
          <p:nvPr/>
        </p:nvSpPr>
        <p:spPr>
          <a:xfrm>
            <a:off x="3505005" y="3310862"/>
            <a:ext cx="2937836" cy="153440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Diarrhea</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Constipation</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Upset stomach</a:t>
            </a:r>
          </a:p>
        </p:txBody>
      </p:sp>
      <p:pic>
        <p:nvPicPr>
          <p:cNvPr id="9" name="Picture 8">
            <a:extLst>
              <a:ext uri="{FF2B5EF4-FFF2-40B4-BE49-F238E27FC236}">
                <a16:creationId xmlns:a16="http://schemas.microsoft.com/office/drawing/2014/main" id="{AEA07AF6-900A-E156-5E8E-25516EDC4461}"/>
              </a:ext>
            </a:extLst>
          </p:cNvPr>
          <p:cNvPicPr>
            <a:picLocks noChangeAspect="1"/>
          </p:cNvPicPr>
          <p:nvPr/>
        </p:nvPicPr>
        <p:blipFill>
          <a:blip r:embed="rId3"/>
          <a:stretch>
            <a:fillRect/>
          </a:stretch>
        </p:blipFill>
        <p:spPr>
          <a:xfrm>
            <a:off x="7713716" y="3026190"/>
            <a:ext cx="946807" cy="1434134"/>
          </a:xfrm>
          <a:prstGeom prst="rect">
            <a:avLst/>
          </a:prstGeom>
        </p:spPr>
      </p:pic>
    </p:spTree>
    <p:extLst>
      <p:ext uri="{BB962C8B-B14F-4D97-AF65-F5344CB8AC3E}">
        <p14:creationId xmlns:p14="http://schemas.microsoft.com/office/powerpoint/2010/main" val="3750334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67F1C-7E2D-34A6-426D-0C3E69817AB9}"/>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D6FA171E-2469-FC64-9CC5-2803FD27C9D4}"/>
              </a:ext>
            </a:extLst>
          </p:cNvPr>
          <p:cNvSpPr txBox="1">
            <a:spLocks/>
          </p:cNvSpPr>
          <p:nvPr/>
        </p:nvSpPr>
        <p:spPr>
          <a:xfrm>
            <a:off x="1014269" y="1476041"/>
            <a:ext cx="5533459" cy="10926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Common Reasons for Digestive Concerns</a:t>
            </a:r>
          </a:p>
        </p:txBody>
      </p:sp>
      <p:sp>
        <p:nvSpPr>
          <p:cNvPr id="3" name="Text Placeholder 2">
            <a:extLst>
              <a:ext uri="{FF2B5EF4-FFF2-40B4-BE49-F238E27FC236}">
                <a16:creationId xmlns:a16="http://schemas.microsoft.com/office/drawing/2014/main" id="{E2B10204-407F-C70A-056C-174C67065EF4}"/>
              </a:ext>
            </a:extLst>
          </p:cNvPr>
          <p:cNvSpPr txBox="1">
            <a:spLocks/>
          </p:cNvSpPr>
          <p:nvPr/>
        </p:nvSpPr>
        <p:spPr>
          <a:xfrm>
            <a:off x="1035287" y="2863898"/>
            <a:ext cx="4104271" cy="262748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Too little HCl</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Overburdened enzyme supplies</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Too little lactase</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Unbalanced intestinal flora</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Not enough fiber</a:t>
            </a:r>
          </a:p>
          <a:p>
            <a:pPr marL="17145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Stress induced imbalance</a:t>
            </a:r>
          </a:p>
        </p:txBody>
      </p:sp>
      <p:pic>
        <p:nvPicPr>
          <p:cNvPr id="12" name="Picture 11" descr="A glass of milk being poured into a glass&#10;&#10;AI-generated content may be incorrect.">
            <a:extLst>
              <a:ext uri="{FF2B5EF4-FFF2-40B4-BE49-F238E27FC236}">
                <a16:creationId xmlns:a16="http://schemas.microsoft.com/office/drawing/2014/main" id="{D5B76939-1B51-EB46-AD0D-35FAA1BE13B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179748" y="1555521"/>
            <a:ext cx="2417380" cy="3561158"/>
          </a:xfrm>
          <a:prstGeom prst="rect">
            <a:avLst/>
          </a:prstGeom>
        </p:spPr>
      </p:pic>
      <p:pic>
        <p:nvPicPr>
          <p:cNvPr id="14" name="Picture 13" descr="A person sitting at a desk with her head in her hand&#10;&#10;AI-generated content may be incorrect.">
            <a:extLst>
              <a:ext uri="{FF2B5EF4-FFF2-40B4-BE49-F238E27FC236}">
                <a16:creationId xmlns:a16="http://schemas.microsoft.com/office/drawing/2014/main" id="{B878BC81-714E-28F2-EAA0-AAE4A0D4EA9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594418" y="1555521"/>
            <a:ext cx="2417380" cy="3561158"/>
          </a:xfrm>
          <a:prstGeom prst="rect">
            <a:avLst/>
          </a:prstGeom>
        </p:spPr>
      </p:pic>
    </p:spTree>
    <p:extLst>
      <p:ext uri="{BB962C8B-B14F-4D97-AF65-F5344CB8AC3E}">
        <p14:creationId xmlns:p14="http://schemas.microsoft.com/office/powerpoint/2010/main" val="279890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102D-1A9E-0D0E-7323-DAC1B206C6B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DDAB50C2-A19B-8E69-085E-D02BBCF34B30}"/>
              </a:ext>
            </a:extLst>
          </p:cNvPr>
          <p:cNvSpPr txBox="1">
            <a:spLocks/>
          </p:cNvSpPr>
          <p:nvPr/>
        </p:nvSpPr>
        <p:spPr>
          <a:xfrm>
            <a:off x="1014269" y="1045970"/>
            <a:ext cx="8734271" cy="60919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Approaches to Healthy Digestion</a:t>
            </a:r>
          </a:p>
        </p:txBody>
      </p:sp>
      <p:sp>
        <p:nvSpPr>
          <p:cNvPr id="3" name="Text Placeholder 2">
            <a:extLst>
              <a:ext uri="{FF2B5EF4-FFF2-40B4-BE49-F238E27FC236}">
                <a16:creationId xmlns:a16="http://schemas.microsoft.com/office/drawing/2014/main" id="{F940CFF6-BEF6-9685-1847-81CE29043DC8}"/>
              </a:ext>
            </a:extLst>
          </p:cNvPr>
          <p:cNvSpPr txBox="1">
            <a:spLocks/>
          </p:cNvSpPr>
          <p:nvPr/>
        </p:nvSpPr>
        <p:spPr>
          <a:xfrm>
            <a:off x="1035288" y="1839310"/>
            <a:ext cx="4341384" cy="384216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b="1" dirty="0">
                <a:solidFill>
                  <a:schemeClr val="accent2"/>
                </a:solidFill>
                <a:latin typeface="Noto Sans" panose="020B0502040504020204" pitchFamily="34" charset="0"/>
                <a:ea typeface="Noto Sans" panose="020B0502040504020204" pitchFamily="34" charset="0"/>
                <a:cs typeface="Noto Sans" panose="020B0502040504020204" pitchFamily="34" charset="0"/>
              </a:rPr>
              <a:t>Well Balanced Diet</a:t>
            </a:r>
          </a:p>
          <a:p>
            <a:pPr>
              <a:lnSpc>
                <a:spcPct val="120000"/>
              </a:lnSpc>
              <a:spcBef>
                <a:spcPts val="8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High in:</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Fresh fruits &amp; vegetables</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Legumes</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Whole grains</a:t>
            </a:r>
          </a:p>
          <a:p>
            <a:pPr>
              <a:lnSpc>
                <a:spcPct val="120000"/>
              </a:lnSpc>
              <a:spcBef>
                <a:spcPts val="800"/>
              </a:spcBef>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Low in:</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High fat foods</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Preserved, cured &amp; salted foods</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Red meat</a:t>
            </a:r>
          </a:p>
          <a:p>
            <a:pPr marL="354330" indent="-1714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Problem foods</a:t>
            </a:r>
          </a:p>
        </p:txBody>
      </p:sp>
      <p:pic>
        <p:nvPicPr>
          <p:cNvPr id="5" name="Picture 4" descr="A colorful pyramid with black background&#10;&#10;AI-generated content may be incorrect.">
            <a:extLst>
              <a:ext uri="{FF2B5EF4-FFF2-40B4-BE49-F238E27FC236}">
                <a16:creationId xmlns:a16="http://schemas.microsoft.com/office/drawing/2014/main" id="{A92FE07D-7D65-24F7-DFA0-4B6AAD6B5DD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45777" y="2219835"/>
            <a:ext cx="3101236" cy="2865699"/>
          </a:xfrm>
          <a:prstGeom prst="rect">
            <a:avLst/>
          </a:prstGeom>
        </p:spPr>
      </p:pic>
      <p:graphicFrame>
        <p:nvGraphicFramePr>
          <p:cNvPr id="11" name="Diagram 10">
            <a:extLst>
              <a:ext uri="{FF2B5EF4-FFF2-40B4-BE49-F238E27FC236}">
                <a16:creationId xmlns:a16="http://schemas.microsoft.com/office/drawing/2014/main" id="{64249646-6832-AACF-F5AC-BD52F562DEF6}"/>
              </a:ext>
            </a:extLst>
          </p:cNvPr>
          <p:cNvGraphicFramePr/>
          <p:nvPr>
            <p:extLst>
              <p:ext uri="{D42A27DB-BD31-4B8C-83A1-F6EECF244321}">
                <p14:modId xmlns:p14="http://schemas.microsoft.com/office/powerpoint/2010/main" val="1907699783"/>
              </p:ext>
            </p:extLst>
          </p:nvPr>
        </p:nvGraphicFramePr>
        <p:xfrm>
          <a:off x="7788731" y="2669114"/>
          <a:ext cx="3367981" cy="19671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9857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49D5-1388-23AB-ADFE-7D404D7F5A92}"/>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A3E9A299-2714-B850-ACB9-572484779B7D}"/>
              </a:ext>
            </a:extLst>
          </p:cNvPr>
          <p:cNvSpPr txBox="1">
            <a:spLocks/>
          </p:cNvSpPr>
          <p:nvPr/>
        </p:nvSpPr>
        <p:spPr>
          <a:xfrm>
            <a:off x="1014269" y="1797983"/>
            <a:ext cx="5081731" cy="133536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Approaches to Healthy Digestion</a:t>
            </a:r>
          </a:p>
        </p:txBody>
      </p:sp>
      <p:sp>
        <p:nvSpPr>
          <p:cNvPr id="3" name="Text Placeholder 2">
            <a:extLst>
              <a:ext uri="{FF2B5EF4-FFF2-40B4-BE49-F238E27FC236}">
                <a16:creationId xmlns:a16="http://schemas.microsoft.com/office/drawing/2014/main" id="{AA8B29A9-CC0D-A6B2-A0DB-ACA978DDB7A1}"/>
              </a:ext>
            </a:extLst>
          </p:cNvPr>
          <p:cNvSpPr txBox="1">
            <a:spLocks/>
          </p:cNvSpPr>
          <p:nvPr/>
        </p:nvSpPr>
        <p:spPr>
          <a:xfrm>
            <a:off x="1035288" y="3229617"/>
            <a:ext cx="5219207" cy="217143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Promoting healthy digestive process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Stomach</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Intestine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Colon</a:t>
            </a:r>
          </a:p>
        </p:txBody>
      </p:sp>
      <p:pic>
        <p:nvPicPr>
          <p:cNvPr id="2" name="Picture 9" descr="dreamstime_13063309 [Converted].png">
            <a:extLst>
              <a:ext uri="{FF2B5EF4-FFF2-40B4-BE49-F238E27FC236}">
                <a16:creationId xmlns:a16="http://schemas.microsoft.com/office/drawing/2014/main" id="{E4A390BE-C995-BDE8-28C7-C6737FE88FF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112127" y="1006475"/>
            <a:ext cx="1508125"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570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609ED-8952-D4CF-89D7-80C2F62F1EB5}"/>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DBA60132-CBFE-3D24-A136-611689705C8E}"/>
              </a:ext>
            </a:extLst>
          </p:cNvPr>
          <p:cNvGrpSpPr/>
          <p:nvPr/>
        </p:nvGrpSpPr>
        <p:grpSpPr>
          <a:xfrm>
            <a:off x="8395520" y="527094"/>
            <a:ext cx="1752600" cy="1399241"/>
            <a:chOff x="7566660" y="869942"/>
            <a:chExt cx="1752600" cy="1399241"/>
          </a:xfrm>
        </p:grpSpPr>
        <p:pic>
          <p:nvPicPr>
            <p:cNvPr id="8" name="Picture 12" descr="dreamstime_13063309 [Converted].png">
              <a:extLst>
                <a:ext uri="{FF2B5EF4-FFF2-40B4-BE49-F238E27FC236}">
                  <a16:creationId xmlns:a16="http://schemas.microsoft.com/office/drawing/2014/main" id="{2DEF81BE-8148-A613-7F4D-D4931D3B03B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566660" y="869942"/>
              <a:ext cx="17526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E7CE486F-AB43-0F48-DC06-95175D3AAB8F}"/>
                </a:ext>
              </a:extLst>
            </p:cNvPr>
            <p:cNvCxnSpPr>
              <a:cxnSpLocks noChangeShapeType="1"/>
            </p:cNvCxnSpPr>
            <p:nvPr/>
          </p:nvCxnSpPr>
          <p:spPr bwMode="auto">
            <a:xfrm flipH="1" flipV="1">
              <a:off x="8903336" y="1990717"/>
              <a:ext cx="415924" cy="278466"/>
            </a:xfrm>
            <a:prstGeom prst="straightConnector1">
              <a:avLst/>
            </a:prstGeom>
            <a:noFill/>
            <a:ln w="25400">
              <a:solidFill>
                <a:schemeClr val="tx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pic>
        <p:nvPicPr>
          <p:cNvPr id="13" name="Picture 12" descr="A white bottle with a label&#10;&#10;AI-generated content may be incorrect.">
            <a:extLst>
              <a:ext uri="{FF2B5EF4-FFF2-40B4-BE49-F238E27FC236}">
                <a16:creationId xmlns:a16="http://schemas.microsoft.com/office/drawing/2014/main" id="{8F6AD45B-418B-6C3E-D694-A407345DC40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07740" y="1542681"/>
            <a:ext cx="4069991" cy="4788225"/>
          </a:xfrm>
          <a:prstGeom prst="rect">
            <a:avLst/>
          </a:prstGeom>
        </p:spPr>
      </p:pic>
      <p:sp>
        <p:nvSpPr>
          <p:cNvPr id="6" name="Text Placeholder 2">
            <a:extLst>
              <a:ext uri="{FF2B5EF4-FFF2-40B4-BE49-F238E27FC236}">
                <a16:creationId xmlns:a16="http://schemas.microsoft.com/office/drawing/2014/main" id="{65584502-00BD-247E-E22F-DBD82E1F1413}"/>
              </a:ext>
            </a:extLst>
          </p:cNvPr>
          <p:cNvSpPr txBox="1">
            <a:spLocks/>
          </p:cNvSpPr>
          <p:nvPr/>
        </p:nvSpPr>
        <p:spPr>
          <a:xfrm>
            <a:off x="1099613" y="986081"/>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Beta-Gest® Digestive Aid</a:t>
            </a:r>
          </a:p>
        </p:txBody>
      </p:sp>
      <p:sp>
        <p:nvSpPr>
          <p:cNvPr id="3" name="Text Placeholder 2">
            <a:extLst>
              <a:ext uri="{FF2B5EF4-FFF2-40B4-BE49-F238E27FC236}">
                <a16:creationId xmlns:a16="http://schemas.microsoft.com/office/drawing/2014/main" id="{9F931429-768C-2535-E058-A32D2EF50B7D}"/>
              </a:ext>
            </a:extLst>
          </p:cNvPr>
          <p:cNvSpPr txBox="1">
            <a:spLocks/>
          </p:cNvSpPr>
          <p:nvPr/>
        </p:nvSpPr>
        <p:spPr>
          <a:xfrm>
            <a:off x="1120632" y="2297874"/>
            <a:ext cx="6206760" cy="332873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the body’s natural digestive process*:</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rPr>
              <a:t>Controlled release </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HCl</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100% plant-sourced, acid-stable enzymes that break down protein and lactose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Addresses </a:t>
            </a:r>
            <a:r>
              <a:rPr lang="en-US" sz="1800" b="1" i="1" dirty="0">
                <a:solidFill>
                  <a:schemeClr val="bg2"/>
                </a:solidFill>
                <a:latin typeface="Noto Sans Bold" panose="020B0502040504020204" pitchFamily="34" charset="0"/>
                <a:ea typeface="Noto Sans Bold" panose="020B0502040504020204" pitchFamily="34" charset="0"/>
                <a:cs typeface="Noto Sans Bold" panose="020B0502040504020204" pitchFamily="34" charset="0"/>
              </a:rPr>
              <a:t>causes</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of occasional indigestion, not just symptoms*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Maximizes digestive potential and absorption of nutrients*</a:t>
            </a:r>
          </a:p>
        </p:txBody>
      </p:sp>
      <p:sp>
        <p:nvSpPr>
          <p:cNvPr id="4" name="Text Placeholder 2">
            <a:extLst>
              <a:ext uri="{FF2B5EF4-FFF2-40B4-BE49-F238E27FC236}">
                <a16:creationId xmlns:a16="http://schemas.microsoft.com/office/drawing/2014/main" id="{B9BFFDFA-426C-863A-BAA6-9AA5A4B45E50}"/>
              </a:ext>
            </a:extLst>
          </p:cNvPr>
          <p:cNvSpPr txBox="1">
            <a:spLocks/>
          </p:cNvSpPr>
          <p:nvPr/>
        </p:nvSpPr>
        <p:spPr>
          <a:xfrm>
            <a:off x="1099613" y="1609344"/>
            <a:ext cx="4264867" cy="56230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b="1" dirty="0">
                <a:solidFill>
                  <a:schemeClr val="accent2"/>
                </a:solidFill>
                <a:latin typeface="Poppins SemiBold" pitchFamily="2" charset="77"/>
                <a:ea typeface="Noto Sans" panose="020B0502040504020204" pitchFamily="34" charset="0"/>
                <a:cs typeface="Poppins SemiBold" pitchFamily="2" charset="77"/>
              </a:rPr>
              <a:t>STOMACH TARGETED</a:t>
            </a:r>
          </a:p>
        </p:txBody>
      </p:sp>
      <p:pic>
        <p:nvPicPr>
          <p:cNvPr id="2" name="Picture 1">
            <a:extLst>
              <a:ext uri="{FF2B5EF4-FFF2-40B4-BE49-F238E27FC236}">
                <a16:creationId xmlns:a16="http://schemas.microsoft.com/office/drawing/2014/main" id="{C9F430E5-FB66-E269-84A9-879857ED73D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2306294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D5834-A770-9E83-32F6-E207319B2234}"/>
            </a:ext>
          </a:extLst>
        </p:cNvPr>
        <p:cNvGrpSpPr/>
        <p:nvPr/>
      </p:nvGrpSpPr>
      <p:grpSpPr>
        <a:xfrm>
          <a:off x="0" y="0"/>
          <a:ext cx="0" cy="0"/>
          <a:chOff x="0" y="0"/>
          <a:chExt cx="0" cy="0"/>
        </a:xfrm>
      </p:grpSpPr>
      <p:pic>
        <p:nvPicPr>
          <p:cNvPr id="5" name="Picture 4" descr="A white bottle with a white label&#10;&#10;AI-generated content may be incorrect.">
            <a:extLst>
              <a:ext uri="{FF2B5EF4-FFF2-40B4-BE49-F238E27FC236}">
                <a16:creationId xmlns:a16="http://schemas.microsoft.com/office/drawing/2014/main" id="{F16EA8AC-9592-0A21-4F89-4090CE87B8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07741" y="1542681"/>
            <a:ext cx="4069990" cy="4788223"/>
          </a:xfrm>
          <a:prstGeom prst="rect">
            <a:avLst/>
          </a:prstGeom>
        </p:spPr>
      </p:pic>
      <p:sp>
        <p:nvSpPr>
          <p:cNvPr id="6" name="Text Placeholder 2">
            <a:extLst>
              <a:ext uri="{FF2B5EF4-FFF2-40B4-BE49-F238E27FC236}">
                <a16:creationId xmlns:a16="http://schemas.microsoft.com/office/drawing/2014/main" id="{573FA9B9-97F5-ABD1-D8D5-8234B77817EC}"/>
              </a:ext>
            </a:extLst>
          </p:cNvPr>
          <p:cNvSpPr txBox="1">
            <a:spLocks/>
          </p:cNvSpPr>
          <p:nvPr/>
        </p:nvSpPr>
        <p:spPr>
          <a:xfrm>
            <a:off x="1099613" y="1266497"/>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Enzyme Digestive Aid</a:t>
            </a:r>
          </a:p>
        </p:txBody>
      </p:sp>
      <p:sp>
        <p:nvSpPr>
          <p:cNvPr id="3" name="Text Placeholder 2">
            <a:extLst>
              <a:ext uri="{FF2B5EF4-FFF2-40B4-BE49-F238E27FC236}">
                <a16:creationId xmlns:a16="http://schemas.microsoft.com/office/drawing/2014/main" id="{B95AFF29-E8B3-DAA4-DC55-D957B301BCE3}"/>
              </a:ext>
            </a:extLst>
          </p:cNvPr>
          <p:cNvSpPr txBox="1">
            <a:spLocks/>
          </p:cNvSpPr>
          <p:nvPr/>
        </p:nvSpPr>
        <p:spPr>
          <a:xfrm>
            <a:off x="1120632" y="2578290"/>
            <a:ext cx="5548392" cy="301321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the body’s natural digestive process with*:</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Potent, broad-spectrum, plant-sourced digestive enzymes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Targeted delivery enteric coating technology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Addresses </a:t>
            </a:r>
            <a:r>
              <a:rPr lang="en-US" sz="1800" b="1" i="1" dirty="0">
                <a:solidFill>
                  <a:schemeClr val="bg2"/>
                </a:solidFill>
                <a:latin typeface="Noto Sans Bold" panose="020B0502040504020204" pitchFamily="34" charset="0"/>
                <a:ea typeface="Noto Sans Bold" panose="020B0502040504020204" pitchFamily="34" charset="0"/>
                <a:cs typeface="Noto Sans Bold" panose="020B0502040504020204" pitchFamily="34" charset="0"/>
              </a:rPr>
              <a:t>causes</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of occasional intestinal indigestion, not just symptoms*</a:t>
            </a:r>
          </a:p>
        </p:txBody>
      </p:sp>
      <p:sp>
        <p:nvSpPr>
          <p:cNvPr id="4" name="Text Placeholder 2">
            <a:extLst>
              <a:ext uri="{FF2B5EF4-FFF2-40B4-BE49-F238E27FC236}">
                <a16:creationId xmlns:a16="http://schemas.microsoft.com/office/drawing/2014/main" id="{04CE3C32-F61A-2831-E3EC-4D6B02D8ECE1}"/>
              </a:ext>
            </a:extLst>
          </p:cNvPr>
          <p:cNvSpPr txBox="1">
            <a:spLocks/>
          </p:cNvSpPr>
          <p:nvPr/>
        </p:nvSpPr>
        <p:spPr>
          <a:xfrm>
            <a:off x="1099613" y="1889760"/>
            <a:ext cx="4264867" cy="56230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b="1" dirty="0">
                <a:solidFill>
                  <a:schemeClr val="accent2"/>
                </a:solidFill>
                <a:latin typeface="Poppins SemiBold" pitchFamily="2" charset="77"/>
                <a:ea typeface="Noto Sans" panose="020B0502040504020204" pitchFamily="34" charset="0"/>
                <a:cs typeface="Poppins SemiBold" pitchFamily="2" charset="77"/>
              </a:rPr>
              <a:t>INTESTINE TARGETED</a:t>
            </a:r>
          </a:p>
        </p:txBody>
      </p:sp>
      <p:pic>
        <p:nvPicPr>
          <p:cNvPr id="10" name="Picture 12" descr="dreamstime_13063309 [Converted].png">
            <a:extLst>
              <a:ext uri="{FF2B5EF4-FFF2-40B4-BE49-F238E27FC236}">
                <a16:creationId xmlns:a16="http://schemas.microsoft.com/office/drawing/2014/main" id="{4BA3145C-9CEA-EDBD-8CFC-244DD018039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8266176" y="527096"/>
            <a:ext cx="1509713" cy="148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17806BFE-E616-9054-D9F1-D667854AA61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2081682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77306-DF1D-C845-D9F2-4ACB892D4C94}"/>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C534557-33DD-1211-FE8B-0DC2CC006233}"/>
              </a:ext>
            </a:extLst>
          </p:cNvPr>
          <p:cNvSpPr txBox="1">
            <a:spLocks/>
          </p:cNvSpPr>
          <p:nvPr/>
        </p:nvSpPr>
        <p:spPr>
          <a:xfrm>
            <a:off x="1099613" y="1548584"/>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Beta-Zyme® Digestive Aid</a:t>
            </a:r>
          </a:p>
        </p:txBody>
      </p:sp>
      <p:sp>
        <p:nvSpPr>
          <p:cNvPr id="3" name="Text Placeholder 2">
            <a:extLst>
              <a:ext uri="{FF2B5EF4-FFF2-40B4-BE49-F238E27FC236}">
                <a16:creationId xmlns:a16="http://schemas.microsoft.com/office/drawing/2014/main" id="{DA066FA9-D633-76E2-C5C5-9AC4D701F333}"/>
              </a:ext>
            </a:extLst>
          </p:cNvPr>
          <p:cNvSpPr txBox="1">
            <a:spLocks/>
          </p:cNvSpPr>
          <p:nvPr/>
        </p:nvSpPr>
        <p:spPr>
          <a:xfrm>
            <a:off x="1120632" y="2383219"/>
            <a:ext cx="5548392" cy="279838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The combination of Enzyme Digestive Aid and Beta-Gest</a:t>
            </a:r>
            <a:r>
              <a:rPr lang="en-US" sz="2000" b="1" baseline="30000" dirty="0">
                <a:solidFill>
                  <a:schemeClr val="bg2"/>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Convenient packets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Plant-based enzymes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Targeted Delivery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Broad-spectrum</a:t>
            </a:r>
          </a:p>
        </p:txBody>
      </p:sp>
      <p:pic>
        <p:nvPicPr>
          <p:cNvPr id="7" name="Picture 6">
            <a:extLst>
              <a:ext uri="{FF2B5EF4-FFF2-40B4-BE49-F238E27FC236}">
                <a16:creationId xmlns:a16="http://schemas.microsoft.com/office/drawing/2014/main" id="{B88C6049-BDE6-B5EB-9177-8FF6748E34E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8" name="Picture 7" descr="A white box with a picture of a person&#10;&#10;AI-generated content may be incorrect.">
            <a:extLst>
              <a:ext uri="{FF2B5EF4-FFF2-40B4-BE49-F238E27FC236}">
                <a16:creationId xmlns:a16="http://schemas.microsoft.com/office/drawing/2014/main" id="{FE1B64D2-4B3E-A986-CA7A-DAE36D3BFB2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69024" y="1487624"/>
            <a:ext cx="4960939" cy="4141305"/>
          </a:xfrm>
          <a:prstGeom prst="rect">
            <a:avLst/>
          </a:prstGeom>
        </p:spPr>
      </p:pic>
    </p:spTree>
    <p:extLst>
      <p:ext uri="{BB962C8B-B14F-4D97-AF65-F5344CB8AC3E}">
        <p14:creationId xmlns:p14="http://schemas.microsoft.com/office/powerpoint/2010/main" val="3945759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AB447-5694-7A9E-4827-0247801F4295}"/>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5C564F19-494E-2743-2A78-EFAAEFC71B89}"/>
              </a:ext>
            </a:extLst>
          </p:cNvPr>
          <p:cNvSpPr txBox="1">
            <a:spLocks/>
          </p:cNvSpPr>
          <p:nvPr/>
        </p:nvSpPr>
        <p:spPr>
          <a:xfrm>
            <a:off x="1099613" y="1548584"/>
            <a:ext cx="7239715"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Healthy Gut Flora - Probiotics</a:t>
            </a:r>
          </a:p>
        </p:txBody>
      </p:sp>
      <p:sp>
        <p:nvSpPr>
          <p:cNvPr id="3" name="Text Placeholder 2">
            <a:extLst>
              <a:ext uri="{FF2B5EF4-FFF2-40B4-BE49-F238E27FC236}">
                <a16:creationId xmlns:a16="http://schemas.microsoft.com/office/drawing/2014/main" id="{114B4C12-D106-4B56-5C57-A73CDE75841B}"/>
              </a:ext>
            </a:extLst>
          </p:cNvPr>
          <p:cNvSpPr txBox="1">
            <a:spLocks/>
          </p:cNvSpPr>
          <p:nvPr/>
        </p:nvSpPr>
        <p:spPr>
          <a:xfrm>
            <a:off x="1120632" y="2383219"/>
            <a:ext cx="5548392" cy="279838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Regulate intestinal function</a:t>
            </a:r>
            <a:endParaRPr lang="en-US" sz="2000" b="1" baseline="30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Aid in digestion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Improve lactose intolerance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Inhibit growth of pathogenic bacteria</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Aid in the absorption of minerals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Prevent diarrhea</a:t>
            </a:r>
          </a:p>
        </p:txBody>
      </p:sp>
      <p:pic>
        <p:nvPicPr>
          <p:cNvPr id="2" name="Picture 9" descr="dreamstime_13063309 [Converted].png">
            <a:extLst>
              <a:ext uri="{FF2B5EF4-FFF2-40B4-BE49-F238E27FC236}">
                <a16:creationId xmlns:a16="http://schemas.microsoft.com/office/drawing/2014/main" id="{3136193D-A20D-E30F-1682-69C0CAFF530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879967" y="1006475"/>
            <a:ext cx="1508125"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16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E4882-4A5E-E39B-7E56-D0A6705E60C4}"/>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F88E46E-A8FF-E116-619F-09D90CC452BB}"/>
              </a:ext>
            </a:extLst>
          </p:cNvPr>
          <p:cNvSpPr txBox="1">
            <a:spLocks/>
          </p:cNvSpPr>
          <p:nvPr/>
        </p:nvSpPr>
        <p:spPr>
          <a:xfrm>
            <a:off x="1099613" y="1548584"/>
            <a:ext cx="7239715"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Benefits of Probiotics</a:t>
            </a:r>
          </a:p>
        </p:txBody>
      </p:sp>
      <p:sp>
        <p:nvSpPr>
          <p:cNvPr id="3" name="Text Placeholder 2">
            <a:extLst>
              <a:ext uri="{FF2B5EF4-FFF2-40B4-BE49-F238E27FC236}">
                <a16:creationId xmlns:a16="http://schemas.microsoft.com/office/drawing/2014/main" id="{8ED2E15D-82B5-1122-AFB4-0BBD1D1819EB}"/>
              </a:ext>
            </a:extLst>
          </p:cNvPr>
          <p:cNvSpPr txBox="1">
            <a:spLocks/>
          </p:cNvSpPr>
          <p:nvPr/>
        </p:nvSpPr>
        <p:spPr>
          <a:xfrm>
            <a:off x="1120632" y="2383218"/>
            <a:ext cx="5548392" cy="346830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Promote colon health</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Detoxification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 healthy colon cells</a:t>
            </a:r>
          </a:p>
          <a:p>
            <a:pPr>
              <a:lnSpc>
                <a:spcPct val="120000"/>
              </a:lnSpc>
              <a:spcBef>
                <a:spcPts val="20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 a balanced immune response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Improve gut barrier function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Naturally guards against infection</a:t>
            </a:r>
          </a:p>
        </p:txBody>
      </p:sp>
      <p:pic>
        <p:nvPicPr>
          <p:cNvPr id="5" name="Picture 4">
            <a:extLst>
              <a:ext uri="{FF2B5EF4-FFF2-40B4-BE49-F238E27FC236}">
                <a16:creationId xmlns:a16="http://schemas.microsoft.com/office/drawing/2014/main" id="{1EE30C18-869F-C664-A13C-AEA35F64EACB}"/>
              </a:ext>
            </a:extLst>
          </p:cNvPr>
          <p:cNvPicPr>
            <a:picLocks noChangeAspect="1"/>
          </p:cNvPicPr>
          <p:nvPr/>
        </p:nvPicPr>
        <p:blipFill>
          <a:blip r:embed="rId3"/>
          <a:stretch>
            <a:fillRect/>
          </a:stretch>
        </p:blipFill>
        <p:spPr>
          <a:xfrm>
            <a:off x="6917690" y="1484693"/>
            <a:ext cx="3751342" cy="3674784"/>
          </a:xfrm>
          <a:prstGeom prst="rect">
            <a:avLst/>
          </a:prstGeom>
        </p:spPr>
      </p:pic>
    </p:spTree>
    <p:extLst>
      <p:ext uri="{BB962C8B-B14F-4D97-AF65-F5344CB8AC3E}">
        <p14:creationId xmlns:p14="http://schemas.microsoft.com/office/powerpoint/2010/main" val="897601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08564-5EAA-C0F5-4A2D-D3212200E08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B67A59DC-4BAD-CB4B-36AF-39F37184FBAC}"/>
              </a:ext>
            </a:extLst>
          </p:cNvPr>
          <p:cNvSpPr txBox="1">
            <a:spLocks/>
          </p:cNvSpPr>
          <p:nvPr/>
        </p:nvSpPr>
        <p:spPr>
          <a:xfrm>
            <a:off x="1014269" y="1082546"/>
            <a:ext cx="10531555" cy="67310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More Benefits of a Healthy Gut Microbiome</a:t>
            </a:r>
          </a:p>
        </p:txBody>
      </p:sp>
      <p:sp>
        <p:nvSpPr>
          <p:cNvPr id="3" name="Text Placeholder 2">
            <a:extLst>
              <a:ext uri="{FF2B5EF4-FFF2-40B4-BE49-F238E27FC236}">
                <a16:creationId xmlns:a16="http://schemas.microsoft.com/office/drawing/2014/main" id="{B3AEC5C5-0D1F-4C89-EDA1-894ABB8F8A14}"/>
              </a:ext>
            </a:extLst>
          </p:cNvPr>
          <p:cNvSpPr txBox="1">
            <a:spLocks/>
          </p:cNvSpPr>
          <p:nvPr/>
        </p:nvSpPr>
        <p:spPr>
          <a:xfrm>
            <a:off x="1035288" y="1756405"/>
            <a:ext cx="5243592" cy="67310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A Foundation for Good Health</a:t>
            </a:r>
            <a:endParaRPr lang="en-US" sz="1800" dirty="0">
              <a:solidFill>
                <a:schemeClr val="accen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AutoShape 3">
            <a:extLst>
              <a:ext uri="{FF2B5EF4-FFF2-40B4-BE49-F238E27FC236}">
                <a16:creationId xmlns:a16="http://schemas.microsoft.com/office/drawing/2014/main" id="{94D528E8-B28C-2D6A-7021-13CFDD4FB764}"/>
              </a:ext>
            </a:extLst>
          </p:cNvPr>
          <p:cNvSpPr>
            <a:spLocks noChangeArrowheads="1"/>
          </p:cNvSpPr>
          <p:nvPr/>
        </p:nvSpPr>
        <p:spPr bwMode="auto">
          <a:xfrm rot="-5400000">
            <a:off x="3541562" y="2642912"/>
            <a:ext cx="1076761" cy="1373230"/>
          </a:xfrm>
          <a:prstGeom prst="rightArrow">
            <a:avLst>
              <a:gd name="adj1" fmla="val 50000"/>
              <a:gd name="adj2" fmla="val 50005"/>
            </a:avLst>
          </a:prstGeom>
          <a:gradFill rotWithShape="1">
            <a:gsLst>
              <a:gs pos="0">
                <a:srgbClr val="FFFFFF"/>
              </a:gs>
              <a:gs pos="100000">
                <a:schemeClr val="accent2"/>
              </a:gs>
            </a:gsLst>
            <a:lin ang="18900000" scaled="1"/>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endParaRPr lang="en-US" altLang="en-US" sz="1800">
              <a:latin typeface="Arial" panose="020B0604020202020204" pitchFamily="34" charset="0"/>
              <a:cs typeface="Arial" panose="020B0604020202020204" pitchFamily="34" charset="0"/>
            </a:endParaRPr>
          </a:p>
        </p:txBody>
      </p:sp>
      <p:sp>
        <p:nvSpPr>
          <p:cNvPr id="4" name="AutoShape 6">
            <a:extLst>
              <a:ext uri="{FF2B5EF4-FFF2-40B4-BE49-F238E27FC236}">
                <a16:creationId xmlns:a16="http://schemas.microsoft.com/office/drawing/2014/main" id="{DED5678B-DA15-8491-3D4C-7C10856A75F5}"/>
              </a:ext>
            </a:extLst>
          </p:cNvPr>
          <p:cNvSpPr>
            <a:spLocks noChangeArrowheads="1"/>
          </p:cNvSpPr>
          <p:nvPr/>
        </p:nvSpPr>
        <p:spPr bwMode="auto">
          <a:xfrm rot="16200000" flipH="1">
            <a:off x="7301077" y="2702161"/>
            <a:ext cx="1076759" cy="1254744"/>
          </a:xfrm>
          <a:prstGeom prst="rightArrow">
            <a:avLst>
              <a:gd name="adj1" fmla="val 50000"/>
              <a:gd name="adj2" fmla="val 50005"/>
            </a:avLst>
          </a:prstGeom>
          <a:gradFill rotWithShape="0">
            <a:gsLst>
              <a:gs pos="0">
                <a:srgbClr val="FFFFFF"/>
              </a:gs>
              <a:gs pos="100000">
                <a:schemeClr val="accent5"/>
              </a:gs>
            </a:gsLst>
            <a:lin ang="5400000" scaled="1"/>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endParaRPr lang="en-US" altLang="en-US" sz="180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7A7B7B75-AEEA-D1EC-19B8-565A748A9AE7}"/>
              </a:ext>
            </a:extLst>
          </p:cNvPr>
          <p:cNvSpPr txBox="1">
            <a:spLocks/>
          </p:cNvSpPr>
          <p:nvPr/>
        </p:nvSpPr>
        <p:spPr>
          <a:xfrm>
            <a:off x="3278617" y="4156395"/>
            <a:ext cx="3000264" cy="140849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0"/>
              </a:spcBef>
            </a:pPr>
            <a:r>
              <a:rPr lang="en-US" sz="1800" b="1" dirty="0">
                <a:solidFill>
                  <a:schemeClr val="accent2"/>
                </a:solidFill>
                <a:latin typeface="Noto Sans" panose="020B0502040504020204" pitchFamily="34" charset="0"/>
                <a:ea typeface="Noto Sans" panose="020B0502040504020204" pitchFamily="34" charset="0"/>
                <a:cs typeface="Noto Sans" panose="020B0502040504020204" pitchFamily="34" charset="0"/>
              </a:rPr>
              <a:t>Nutrition</a:t>
            </a:r>
          </a:p>
          <a:p>
            <a:pPr>
              <a:lnSpc>
                <a:spcPct val="120000"/>
              </a:lnSpc>
              <a:spcBef>
                <a:spcPts val="200"/>
              </a:spcBef>
            </a:pPr>
            <a:r>
              <a:rPr lang="en-US" sz="1800" b="1" dirty="0">
                <a:solidFill>
                  <a:schemeClr val="accent2"/>
                </a:solidFill>
                <a:latin typeface="Noto Sans" panose="020B0502040504020204" pitchFamily="34" charset="0"/>
                <a:ea typeface="Noto Sans" panose="020B0502040504020204" pitchFamily="34" charset="0"/>
                <a:cs typeface="Noto Sans" panose="020B0502040504020204" pitchFamily="34" charset="0"/>
              </a:rPr>
              <a:t>Physiological Function</a:t>
            </a:r>
          </a:p>
          <a:p>
            <a:pPr>
              <a:lnSpc>
                <a:spcPct val="120000"/>
              </a:lnSpc>
              <a:spcBef>
                <a:spcPts val="200"/>
              </a:spcBef>
            </a:pPr>
            <a:r>
              <a:rPr lang="en-US" sz="1800" b="1" dirty="0">
                <a:solidFill>
                  <a:schemeClr val="accent2"/>
                </a:solidFill>
                <a:latin typeface="Noto Sans" panose="020B0502040504020204" pitchFamily="34" charset="0"/>
                <a:ea typeface="Noto Sans" panose="020B0502040504020204" pitchFamily="34" charset="0"/>
                <a:cs typeface="Noto Sans" panose="020B0502040504020204" pitchFamily="34" charset="0"/>
              </a:rPr>
              <a:t>Immune Response</a:t>
            </a:r>
          </a:p>
        </p:txBody>
      </p:sp>
      <p:sp>
        <p:nvSpPr>
          <p:cNvPr id="8" name="Text Placeholder 2">
            <a:extLst>
              <a:ext uri="{FF2B5EF4-FFF2-40B4-BE49-F238E27FC236}">
                <a16:creationId xmlns:a16="http://schemas.microsoft.com/office/drawing/2014/main" id="{D770DB80-70EF-7E21-C10F-3C3BEFF53BCB}"/>
              </a:ext>
            </a:extLst>
          </p:cNvPr>
          <p:cNvSpPr txBox="1">
            <a:spLocks/>
          </p:cNvSpPr>
          <p:nvPr/>
        </p:nvSpPr>
        <p:spPr>
          <a:xfrm>
            <a:off x="5900928" y="4156396"/>
            <a:ext cx="2646696" cy="12923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spcBef>
                <a:spcPts val="200"/>
              </a:spcBef>
            </a:pPr>
            <a:r>
              <a:rPr lang="en-US" sz="1800" b="1" dirty="0">
                <a:solidFill>
                  <a:schemeClr val="accent5"/>
                </a:solidFill>
                <a:latin typeface="Noto Sans" panose="020B0502040504020204" pitchFamily="34" charset="0"/>
                <a:ea typeface="Noto Sans" panose="020B0502040504020204" pitchFamily="34" charset="0"/>
                <a:cs typeface="Noto Sans" panose="020B0502040504020204" pitchFamily="34" charset="0"/>
              </a:rPr>
              <a:t>Indigestion</a:t>
            </a:r>
          </a:p>
          <a:p>
            <a:pPr algn="r">
              <a:lnSpc>
                <a:spcPct val="120000"/>
              </a:lnSpc>
              <a:spcBef>
                <a:spcPts val="200"/>
              </a:spcBef>
            </a:pPr>
            <a:r>
              <a:rPr lang="en-US" sz="1800" b="1" dirty="0">
                <a:solidFill>
                  <a:schemeClr val="accent5"/>
                </a:solidFill>
                <a:latin typeface="Noto Sans" panose="020B0502040504020204" pitchFamily="34" charset="0"/>
                <a:ea typeface="Noto Sans" panose="020B0502040504020204" pitchFamily="34" charset="0"/>
                <a:cs typeface="Noto Sans" panose="020B0502040504020204" pitchFamily="34" charset="0"/>
              </a:rPr>
              <a:t>Infection</a:t>
            </a:r>
          </a:p>
          <a:p>
            <a:pPr algn="r">
              <a:lnSpc>
                <a:spcPct val="120000"/>
              </a:lnSpc>
              <a:spcBef>
                <a:spcPts val="200"/>
              </a:spcBef>
            </a:pPr>
            <a:r>
              <a:rPr lang="en-US" sz="1800" b="1" dirty="0">
                <a:solidFill>
                  <a:schemeClr val="accent5"/>
                </a:solidFill>
                <a:latin typeface="Noto Sans" panose="020B0502040504020204" pitchFamily="34" charset="0"/>
                <a:ea typeface="Noto Sans" panose="020B0502040504020204" pitchFamily="34" charset="0"/>
                <a:cs typeface="Noto Sans" panose="020B0502040504020204" pitchFamily="34" charset="0"/>
              </a:rPr>
              <a:t>Diarrhea, IBS, IBD</a:t>
            </a:r>
          </a:p>
        </p:txBody>
      </p:sp>
      <p:pic>
        <p:nvPicPr>
          <p:cNvPr id="9" name="Picture 8" descr="A person holding a knife and fork and a plate of food&#10;&#10;AI-generated content may be incorrect.">
            <a:extLst>
              <a:ext uri="{FF2B5EF4-FFF2-40B4-BE49-F238E27FC236}">
                <a16:creationId xmlns:a16="http://schemas.microsoft.com/office/drawing/2014/main" id="{7884522A-3661-A436-1388-352BA0F4C27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152015" y="2752974"/>
            <a:ext cx="1962912" cy="2445456"/>
          </a:xfrm>
          <a:prstGeom prst="rect">
            <a:avLst/>
          </a:prstGeom>
        </p:spPr>
      </p:pic>
      <p:pic>
        <p:nvPicPr>
          <p:cNvPr id="12" name="Picture 11" descr="A person holding his stomach&#10;&#10;AI-generated content may be incorrect.">
            <a:extLst>
              <a:ext uri="{FF2B5EF4-FFF2-40B4-BE49-F238E27FC236}">
                <a16:creationId xmlns:a16="http://schemas.microsoft.com/office/drawing/2014/main" id="{2A8C65E9-FD4D-2FA9-B711-7C8CAD57A05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706893" y="2752973"/>
            <a:ext cx="1962912" cy="2445457"/>
          </a:xfrm>
          <a:prstGeom prst="rect">
            <a:avLst/>
          </a:prstGeom>
        </p:spPr>
      </p:pic>
    </p:spTree>
    <p:extLst>
      <p:ext uri="{BB962C8B-B14F-4D97-AF65-F5344CB8AC3E}">
        <p14:creationId xmlns:p14="http://schemas.microsoft.com/office/powerpoint/2010/main" val="1684518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F9F1D-F551-1DC4-8FF1-9CD39523BBE5}"/>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51F141CE-EDED-CB0C-C20B-4D55C6671EF6}"/>
              </a:ext>
            </a:extLst>
          </p:cNvPr>
          <p:cNvSpPr txBox="1">
            <a:spLocks/>
          </p:cNvSpPr>
          <p:nvPr/>
        </p:nvSpPr>
        <p:spPr>
          <a:xfrm>
            <a:off x="1099613" y="1844650"/>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Acidophilus Plus</a:t>
            </a:r>
          </a:p>
        </p:txBody>
      </p:sp>
      <p:sp>
        <p:nvSpPr>
          <p:cNvPr id="3" name="Text Placeholder 2">
            <a:extLst>
              <a:ext uri="{FF2B5EF4-FFF2-40B4-BE49-F238E27FC236}">
                <a16:creationId xmlns:a16="http://schemas.microsoft.com/office/drawing/2014/main" id="{628C7E0D-B5D5-756F-93AB-49F527A3367D}"/>
              </a:ext>
            </a:extLst>
          </p:cNvPr>
          <p:cNvSpPr txBox="1">
            <a:spLocks/>
          </p:cNvSpPr>
          <p:nvPr/>
        </p:nvSpPr>
        <p:spPr>
          <a:xfrm>
            <a:off x="1120632" y="2712402"/>
            <a:ext cx="5548392" cy="232899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Promotes healthy gastro-intestinal balance of “good” bacteria while helping keep “bad” bacteria in check*</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Guaranteed ‘live’ active cultures</a:t>
            </a:r>
          </a:p>
        </p:txBody>
      </p:sp>
      <p:pic>
        <p:nvPicPr>
          <p:cNvPr id="8" name="Picture 7" descr="A white bottle with a white label&#10;&#10;AI-generated content may be incorrect.">
            <a:extLst>
              <a:ext uri="{FF2B5EF4-FFF2-40B4-BE49-F238E27FC236}">
                <a16:creationId xmlns:a16="http://schemas.microsoft.com/office/drawing/2014/main" id="{AE3D4F66-2469-098A-DC06-86C5B1B9184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69024" y="823352"/>
            <a:ext cx="4069990" cy="4788224"/>
          </a:xfrm>
          <a:prstGeom prst="rect">
            <a:avLst/>
          </a:prstGeom>
        </p:spPr>
      </p:pic>
      <p:pic>
        <p:nvPicPr>
          <p:cNvPr id="2" name="Picture 1">
            <a:extLst>
              <a:ext uri="{FF2B5EF4-FFF2-40B4-BE49-F238E27FC236}">
                <a16:creationId xmlns:a16="http://schemas.microsoft.com/office/drawing/2014/main" id="{C7EEBB44-43B9-5CCF-E617-B3A72944337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2518756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21BD4-0CCE-5494-00A5-62E1ACA0B28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8AEBA9A-B213-D1A0-F7A2-889A38815C6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290561" y="1168089"/>
            <a:ext cx="3901440" cy="4204608"/>
          </a:xfrm>
          <a:prstGeom prst="rect">
            <a:avLst/>
          </a:prstGeom>
        </p:spPr>
      </p:pic>
      <p:sp>
        <p:nvSpPr>
          <p:cNvPr id="6" name="Text Placeholder 2">
            <a:extLst>
              <a:ext uri="{FF2B5EF4-FFF2-40B4-BE49-F238E27FC236}">
                <a16:creationId xmlns:a16="http://schemas.microsoft.com/office/drawing/2014/main" id="{070A646D-CFA3-D427-755D-124F513FA242}"/>
              </a:ext>
            </a:extLst>
          </p:cNvPr>
          <p:cNvSpPr txBox="1">
            <a:spLocks/>
          </p:cNvSpPr>
          <p:nvPr/>
        </p:nvSpPr>
        <p:spPr>
          <a:xfrm>
            <a:off x="1099613" y="1296010"/>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Acidophilus Plus</a:t>
            </a:r>
          </a:p>
        </p:txBody>
      </p:sp>
      <p:sp>
        <p:nvSpPr>
          <p:cNvPr id="3" name="Text Placeholder 2">
            <a:extLst>
              <a:ext uri="{FF2B5EF4-FFF2-40B4-BE49-F238E27FC236}">
                <a16:creationId xmlns:a16="http://schemas.microsoft.com/office/drawing/2014/main" id="{98416D56-1C46-DE82-7367-F9A74C35FBC7}"/>
              </a:ext>
            </a:extLst>
          </p:cNvPr>
          <p:cNvSpPr txBox="1">
            <a:spLocks/>
          </p:cNvSpPr>
          <p:nvPr/>
        </p:nvSpPr>
        <p:spPr>
          <a:xfrm>
            <a:off x="1120632" y="2163762"/>
            <a:ext cx="6462792" cy="306263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Concentrated active cultures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Each capsule is filled with 5 billion live organisms and protected for maximum delivery to the intestines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Five Clinically Studied Strains, shown to:</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Support gut health and microbiota diversity*</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Promote abdominal comfort*</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Help reduce occasional bloating*</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Support healthy immune function*</a:t>
            </a:r>
          </a:p>
        </p:txBody>
      </p:sp>
      <p:pic>
        <p:nvPicPr>
          <p:cNvPr id="8" name="Picture 7" descr="A white bottle with a white label&#10;&#10;AI-generated content may be incorrect.">
            <a:extLst>
              <a:ext uri="{FF2B5EF4-FFF2-40B4-BE49-F238E27FC236}">
                <a16:creationId xmlns:a16="http://schemas.microsoft.com/office/drawing/2014/main" id="{A4E90642-DA1D-0653-D434-B8166236FB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73952" y="2407602"/>
            <a:ext cx="3327148" cy="3914292"/>
          </a:xfrm>
          <a:prstGeom prst="rect">
            <a:avLst/>
          </a:prstGeom>
        </p:spPr>
      </p:pic>
      <p:pic>
        <p:nvPicPr>
          <p:cNvPr id="2" name="Picture 1">
            <a:extLst>
              <a:ext uri="{FF2B5EF4-FFF2-40B4-BE49-F238E27FC236}">
                <a16:creationId xmlns:a16="http://schemas.microsoft.com/office/drawing/2014/main" id="{CFF249E0-1AF8-7E59-450F-FA2ED105512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2685274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3AC72-0BAE-1EB9-2E03-DE6DAAF3FBDA}"/>
            </a:ext>
          </a:extLst>
        </p:cNvPr>
        <p:cNvGrpSpPr/>
        <p:nvPr/>
      </p:nvGrpSpPr>
      <p:grpSpPr>
        <a:xfrm>
          <a:off x="0" y="0"/>
          <a:ext cx="0" cy="0"/>
          <a:chOff x="0" y="0"/>
          <a:chExt cx="0" cy="0"/>
        </a:xfrm>
      </p:grpSpPr>
      <p:pic>
        <p:nvPicPr>
          <p:cNvPr id="2" name="Picture 1" descr="A white bottle with a white label&#10;&#10;AI-generated content may be incorrect.">
            <a:extLst>
              <a:ext uri="{FF2B5EF4-FFF2-40B4-BE49-F238E27FC236}">
                <a16:creationId xmlns:a16="http://schemas.microsoft.com/office/drawing/2014/main" id="{E182769E-CF92-BCC3-C43E-E2445CF5CE6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12658" y="1351630"/>
            <a:ext cx="4069990" cy="4788224"/>
          </a:xfrm>
          <a:prstGeom prst="rect">
            <a:avLst/>
          </a:prstGeom>
        </p:spPr>
      </p:pic>
      <p:sp>
        <p:nvSpPr>
          <p:cNvPr id="6" name="Text Placeholder 2">
            <a:extLst>
              <a:ext uri="{FF2B5EF4-FFF2-40B4-BE49-F238E27FC236}">
                <a16:creationId xmlns:a16="http://schemas.microsoft.com/office/drawing/2014/main" id="{4DA5EAD6-4A12-07A6-03F8-7D2F489FA001}"/>
              </a:ext>
            </a:extLst>
          </p:cNvPr>
          <p:cNvSpPr txBox="1">
            <a:spLocks/>
          </p:cNvSpPr>
          <p:nvPr/>
        </p:nvSpPr>
        <p:spPr>
          <a:xfrm>
            <a:off x="1099613" y="834996"/>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The NeoLife Difference</a:t>
            </a:r>
          </a:p>
        </p:txBody>
      </p:sp>
      <p:pic>
        <p:nvPicPr>
          <p:cNvPr id="12" name="Picture 11" descr="A person with a stomach&#10;&#10;AI-generated content may be incorrect.">
            <a:extLst>
              <a:ext uri="{FF2B5EF4-FFF2-40B4-BE49-F238E27FC236}">
                <a16:creationId xmlns:a16="http://schemas.microsoft.com/office/drawing/2014/main" id="{68C18B00-9AFE-9859-68AE-B935CF4C0E0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5352" y="2342545"/>
            <a:ext cx="2397324" cy="3092548"/>
          </a:xfrm>
          <a:prstGeom prst="rect">
            <a:avLst/>
          </a:prstGeom>
        </p:spPr>
      </p:pic>
      <p:pic>
        <p:nvPicPr>
          <p:cNvPr id="14" name="Picture 13" descr="A white pill with green and white dots&#10;&#10;AI-generated content may be incorrect.">
            <a:extLst>
              <a:ext uri="{FF2B5EF4-FFF2-40B4-BE49-F238E27FC236}">
                <a16:creationId xmlns:a16="http://schemas.microsoft.com/office/drawing/2014/main" id="{858626EC-1F5B-8B8F-AAF5-A51D8CA74CA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89249" y="2386250"/>
            <a:ext cx="1482560" cy="932148"/>
          </a:xfrm>
          <a:prstGeom prst="rect">
            <a:avLst/>
          </a:prstGeom>
        </p:spPr>
      </p:pic>
      <p:sp>
        <p:nvSpPr>
          <p:cNvPr id="15" name="Text Placeholder 2">
            <a:extLst>
              <a:ext uri="{FF2B5EF4-FFF2-40B4-BE49-F238E27FC236}">
                <a16:creationId xmlns:a16="http://schemas.microsoft.com/office/drawing/2014/main" id="{A0A9F459-C922-A799-1D3C-5C8878CDC856}"/>
              </a:ext>
            </a:extLst>
          </p:cNvPr>
          <p:cNvSpPr txBox="1">
            <a:spLocks/>
          </p:cNvSpPr>
          <p:nvPr/>
        </p:nvSpPr>
        <p:spPr>
          <a:xfrm>
            <a:off x="1130011" y="1531411"/>
            <a:ext cx="5258597" cy="49527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Unique ‘Gel-Gard’ Protection System</a:t>
            </a:r>
          </a:p>
        </p:txBody>
      </p:sp>
      <p:sp>
        <p:nvSpPr>
          <p:cNvPr id="16" name="Text Placeholder 2">
            <a:extLst>
              <a:ext uri="{FF2B5EF4-FFF2-40B4-BE49-F238E27FC236}">
                <a16:creationId xmlns:a16="http://schemas.microsoft.com/office/drawing/2014/main" id="{D2E36E10-784B-3EB8-CAF5-7D478A45E55B}"/>
              </a:ext>
            </a:extLst>
          </p:cNvPr>
          <p:cNvSpPr txBox="1">
            <a:spLocks/>
          </p:cNvSpPr>
          <p:nvPr/>
        </p:nvSpPr>
        <p:spPr>
          <a:xfrm>
            <a:off x="3901441" y="3982831"/>
            <a:ext cx="2535935" cy="48244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Protects live micro-flora through stomach acid</a:t>
            </a:r>
          </a:p>
        </p:txBody>
      </p:sp>
      <p:sp>
        <p:nvSpPr>
          <p:cNvPr id="17" name="Text Placeholder 2">
            <a:extLst>
              <a:ext uri="{FF2B5EF4-FFF2-40B4-BE49-F238E27FC236}">
                <a16:creationId xmlns:a16="http://schemas.microsoft.com/office/drawing/2014/main" id="{9DD2798B-5AEC-B86C-766B-35DB6CF097F7}"/>
              </a:ext>
            </a:extLst>
          </p:cNvPr>
          <p:cNvSpPr txBox="1">
            <a:spLocks/>
          </p:cNvSpPr>
          <p:nvPr/>
        </p:nvSpPr>
        <p:spPr>
          <a:xfrm>
            <a:off x="3901442" y="4597467"/>
            <a:ext cx="3077040" cy="83762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Ensures maximum numbers of live bacteria are delivered to the intestines to support digestive balance*</a:t>
            </a:r>
          </a:p>
        </p:txBody>
      </p:sp>
      <p:cxnSp>
        <p:nvCxnSpPr>
          <p:cNvPr id="19" name="Straight Connector 18">
            <a:extLst>
              <a:ext uri="{FF2B5EF4-FFF2-40B4-BE49-F238E27FC236}">
                <a16:creationId xmlns:a16="http://schemas.microsoft.com/office/drawing/2014/main" id="{00DB7CFD-2567-DC9F-3972-CBB35F299DAF}"/>
              </a:ext>
            </a:extLst>
          </p:cNvPr>
          <p:cNvCxnSpPr>
            <a:cxnSpLocks/>
          </p:cNvCxnSpPr>
          <p:nvPr/>
        </p:nvCxnSpPr>
        <p:spPr>
          <a:xfrm flipV="1">
            <a:off x="2645553" y="4157472"/>
            <a:ext cx="1255888" cy="92045"/>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51F43C3-5BB2-004F-A5CA-5D76ABABE337}"/>
              </a:ext>
            </a:extLst>
          </p:cNvPr>
          <p:cNvCxnSpPr>
            <a:cxnSpLocks/>
          </p:cNvCxnSpPr>
          <p:nvPr/>
        </p:nvCxnSpPr>
        <p:spPr>
          <a:xfrm>
            <a:off x="2645553" y="4773773"/>
            <a:ext cx="125588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
        <p:nvSpPr>
          <p:cNvPr id="27" name="Text Placeholder 2">
            <a:extLst>
              <a:ext uri="{FF2B5EF4-FFF2-40B4-BE49-F238E27FC236}">
                <a16:creationId xmlns:a16="http://schemas.microsoft.com/office/drawing/2014/main" id="{299EABAF-6DAC-9631-9351-4127CDB5B5E7}"/>
              </a:ext>
            </a:extLst>
          </p:cNvPr>
          <p:cNvSpPr txBox="1">
            <a:spLocks/>
          </p:cNvSpPr>
          <p:nvPr/>
        </p:nvSpPr>
        <p:spPr>
          <a:xfrm>
            <a:off x="3901441" y="2275950"/>
            <a:ext cx="2170175" cy="38421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Hardshell capsule</a:t>
            </a:r>
          </a:p>
        </p:txBody>
      </p:sp>
      <p:sp>
        <p:nvSpPr>
          <p:cNvPr id="28" name="Text Placeholder 2">
            <a:extLst>
              <a:ext uri="{FF2B5EF4-FFF2-40B4-BE49-F238E27FC236}">
                <a16:creationId xmlns:a16="http://schemas.microsoft.com/office/drawing/2014/main" id="{3F2ED655-F8F2-BD3D-B421-D809C749808D}"/>
              </a:ext>
            </a:extLst>
          </p:cNvPr>
          <p:cNvSpPr txBox="1">
            <a:spLocks/>
          </p:cNvSpPr>
          <p:nvPr/>
        </p:nvSpPr>
        <p:spPr>
          <a:xfrm>
            <a:off x="3901442" y="3165966"/>
            <a:ext cx="2397324" cy="6163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'Gel-Gard' protects bacteria until they reach the intestines</a:t>
            </a:r>
          </a:p>
        </p:txBody>
      </p:sp>
      <p:sp>
        <p:nvSpPr>
          <p:cNvPr id="30" name="Text Placeholder 2">
            <a:extLst>
              <a:ext uri="{FF2B5EF4-FFF2-40B4-BE49-F238E27FC236}">
                <a16:creationId xmlns:a16="http://schemas.microsoft.com/office/drawing/2014/main" id="{0E1EAD00-A200-6C30-6F8F-9B560CA240D1}"/>
              </a:ext>
            </a:extLst>
          </p:cNvPr>
          <p:cNvSpPr txBox="1">
            <a:spLocks/>
          </p:cNvSpPr>
          <p:nvPr/>
        </p:nvSpPr>
        <p:spPr>
          <a:xfrm>
            <a:off x="5547361" y="2617326"/>
            <a:ext cx="1943925" cy="6163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Filled with 5 billion live microorganisms</a:t>
            </a:r>
          </a:p>
        </p:txBody>
      </p:sp>
      <p:cxnSp>
        <p:nvCxnSpPr>
          <p:cNvPr id="31" name="Straight Connector 30">
            <a:extLst>
              <a:ext uri="{FF2B5EF4-FFF2-40B4-BE49-F238E27FC236}">
                <a16:creationId xmlns:a16="http://schemas.microsoft.com/office/drawing/2014/main" id="{B2EF1E2C-C405-CCC9-FD3A-540CB6796609}"/>
              </a:ext>
            </a:extLst>
          </p:cNvPr>
          <p:cNvCxnSpPr>
            <a:cxnSpLocks/>
          </p:cNvCxnSpPr>
          <p:nvPr/>
        </p:nvCxnSpPr>
        <p:spPr>
          <a:xfrm flipV="1">
            <a:off x="5108337" y="2798227"/>
            <a:ext cx="445490" cy="61402"/>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EC9992E-3296-1C70-BB57-760254430B95}"/>
              </a:ext>
            </a:extLst>
          </p:cNvPr>
          <p:cNvCxnSpPr/>
          <p:nvPr/>
        </p:nvCxnSpPr>
        <p:spPr>
          <a:xfrm flipV="1">
            <a:off x="4100685" y="2925502"/>
            <a:ext cx="0" cy="252555"/>
          </a:xfrm>
          <a:prstGeom prst="line">
            <a:avLst/>
          </a:prstGeom>
          <a:ln w="12700"/>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FF684ED1-FDEC-D9B3-B4C6-DA8F692E5AA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3603535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38C08-448A-151D-22E8-8C2EE56D1A7F}"/>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E3F1BF4-25D0-D997-4C6D-16CCCA02E3D7}"/>
              </a:ext>
            </a:extLst>
          </p:cNvPr>
          <p:cNvSpPr txBox="1">
            <a:spLocks/>
          </p:cNvSpPr>
          <p:nvPr/>
        </p:nvSpPr>
        <p:spPr>
          <a:xfrm>
            <a:off x="1099613" y="979360"/>
            <a:ext cx="5910787" cy="120680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Stress-Induced Digestive Discomfort</a:t>
            </a:r>
          </a:p>
        </p:txBody>
      </p:sp>
      <p:sp>
        <p:nvSpPr>
          <p:cNvPr id="3" name="Text Placeholder 2">
            <a:extLst>
              <a:ext uri="{FF2B5EF4-FFF2-40B4-BE49-F238E27FC236}">
                <a16:creationId xmlns:a16="http://schemas.microsoft.com/office/drawing/2014/main" id="{AA32FD70-4DBB-BD2F-D1F4-6D214E69A110}"/>
              </a:ext>
            </a:extLst>
          </p:cNvPr>
          <p:cNvSpPr txBox="1">
            <a:spLocks/>
          </p:cNvSpPr>
          <p:nvPr/>
        </p:nvSpPr>
        <p:spPr>
          <a:xfrm>
            <a:off x="1120632" y="2383218"/>
            <a:ext cx="6011688" cy="349542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Caused by:</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Occasional excess stress</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Poorly managed stress</a:t>
            </a:r>
          </a:p>
          <a:p>
            <a:pPr>
              <a:lnSpc>
                <a:spcPct val="120000"/>
              </a:lnSpc>
              <a:spcBef>
                <a:spcPts val="20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Stress from:</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External factors – work, home, money</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Internal factors – nutrition, fitness, rest, emotional</a:t>
            </a:r>
          </a:p>
          <a:p>
            <a:pPr>
              <a:lnSpc>
                <a:spcPct val="120000"/>
              </a:lnSpc>
              <a:spcBef>
                <a:spcPts val="20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May lead to digestive challenges!</a:t>
            </a:r>
          </a:p>
        </p:txBody>
      </p:sp>
      <p:pic>
        <p:nvPicPr>
          <p:cNvPr id="2" name="Picture 1" descr="iStock_000018124889Small.jpg">
            <a:extLst>
              <a:ext uri="{FF2B5EF4-FFF2-40B4-BE49-F238E27FC236}">
                <a16:creationId xmlns:a16="http://schemas.microsoft.com/office/drawing/2014/main" id="{DD0ED5FC-B94A-3A97-69D5-F92E4E2AF9C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r="-1"/>
          <a:stretch>
            <a:fillRect/>
          </a:stretch>
        </p:blipFill>
        <p:spPr bwMode="auto">
          <a:xfrm>
            <a:off x="7353578" y="1499616"/>
            <a:ext cx="4228822" cy="3820129"/>
          </a:xfrm>
          <a:prstGeom prst="rect">
            <a:avLst/>
          </a:prstGeom>
          <a:noFill/>
          <a:ln>
            <a:noFill/>
          </a:ln>
          <a:effectLst>
            <a:outerShdw blurRad="50800" dist="38100" dir="2700000" algn="tl" rotWithShape="0">
              <a:srgbClr val="808080">
                <a:alpha val="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675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8801-42CF-9E74-504B-F4B0FBE493B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67DE0851-032A-B363-552A-A5AB1494E195}"/>
              </a:ext>
            </a:extLst>
          </p:cNvPr>
          <p:cNvSpPr txBox="1">
            <a:spLocks/>
          </p:cNvSpPr>
          <p:nvPr/>
        </p:nvSpPr>
        <p:spPr>
          <a:xfrm>
            <a:off x="1099613" y="1300886"/>
            <a:ext cx="5288995"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Aloe Vera Plus</a:t>
            </a:r>
          </a:p>
        </p:txBody>
      </p:sp>
      <p:sp>
        <p:nvSpPr>
          <p:cNvPr id="3" name="Text Placeholder 2">
            <a:extLst>
              <a:ext uri="{FF2B5EF4-FFF2-40B4-BE49-F238E27FC236}">
                <a16:creationId xmlns:a16="http://schemas.microsoft.com/office/drawing/2014/main" id="{3548C4DD-6FEC-AE4C-6A20-25F4FC50E12C}"/>
              </a:ext>
            </a:extLst>
          </p:cNvPr>
          <p:cNvSpPr txBox="1">
            <a:spLocks/>
          </p:cNvSpPr>
          <p:nvPr/>
        </p:nvSpPr>
        <p:spPr>
          <a:xfrm>
            <a:off x="1120631" y="2173766"/>
            <a:ext cx="5085097" cy="305660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Aloe Vera Plus contains the highest quality aloe vera gel, known for its antioxidant properties</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Aloe Vera juice from ‘gel only’ for optimal taste and efficacy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Infused with black tea, energizing </a:t>
            </a:r>
            <a:r>
              <a:rPr lang="en-US" sz="1800" i="1" dirty="0">
                <a:solidFill>
                  <a:schemeClr val="bg2"/>
                </a:solidFill>
                <a:latin typeface="Noto Sans" panose="020B0502040504020204" pitchFamily="34" charset="0"/>
                <a:ea typeface="Noto Sans" panose="020B0502040504020204" pitchFamily="34" charset="0"/>
                <a:cs typeface="Noto Sans" panose="020B0502040504020204" pitchFamily="34" charset="0"/>
              </a:rPr>
              <a:t>Panax ginseng</a:t>
            </a: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soothing chamomile and a hint of tangy, lemon flavor</a:t>
            </a:r>
          </a:p>
        </p:txBody>
      </p:sp>
      <p:pic>
        <p:nvPicPr>
          <p:cNvPr id="8" name="Picture 7" descr="A bottle of aloe vera and a glass of ice and lemons&#10;&#10;AI-generated content may be incorrect.">
            <a:extLst>
              <a:ext uri="{FF2B5EF4-FFF2-40B4-BE49-F238E27FC236}">
                <a16:creationId xmlns:a16="http://schemas.microsoft.com/office/drawing/2014/main" id="{A6CF8472-A0E3-2145-B043-0D1B609A4D5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755965" y="987552"/>
            <a:ext cx="4864607" cy="4628985"/>
          </a:xfrm>
          <a:prstGeom prst="rect">
            <a:avLst/>
          </a:prstGeom>
        </p:spPr>
      </p:pic>
    </p:spTree>
    <p:extLst>
      <p:ext uri="{BB962C8B-B14F-4D97-AF65-F5344CB8AC3E}">
        <p14:creationId xmlns:p14="http://schemas.microsoft.com/office/powerpoint/2010/main" val="1237213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8039-0BB5-9310-E50B-01A09A858B11}"/>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17E92A35-DB1E-51FB-0997-A47FB9A66B1C}"/>
              </a:ext>
            </a:extLst>
          </p:cNvPr>
          <p:cNvSpPr txBox="1">
            <a:spLocks/>
          </p:cNvSpPr>
          <p:nvPr/>
        </p:nvSpPr>
        <p:spPr>
          <a:xfrm>
            <a:off x="1099613" y="1593494"/>
            <a:ext cx="5288995"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Elimination</a:t>
            </a:r>
          </a:p>
        </p:txBody>
      </p:sp>
      <p:sp>
        <p:nvSpPr>
          <p:cNvPr id="3" name="Text Placeholder 2">
            <a:extLst>
              <a:ext uri="{FF2B5EF4-FFF2-40B4-BE49-F238E27FC236}">
                <a16:creationId xmlns:a16="http://schemas.microsoft.com/office/drawing/2014/main" id="{509A36B5-3718-27A4-18DA-1E2171BEF11D}"/>
              </a:ext>
            </a:extLst>
          </p:cNvPr>
          <p:cNvSpPr txBox="1">
            <a:spLocks/>
          </p:cNvSpPr>
          <p:nvPr/>
        </p:nvSpPr>
        <p:spPr>
          <a:xfrm>
            <a:off x="1120631" y="2466374"/>
            <a:ext cx="3939049" cy="305660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Problems:</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Poor food choices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Diets low in fiber</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Constipation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Irregularity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Discomfort</a:t>
            </a:r>
          </a:p>
        </p:txBody>
      </p:sp>
      <p:pic>
        <p:nvPicPr>
          <p:cNvPr id="2" name="Picture 1" descr="A person holding his stomach&#10;&#10;AI-generated content may be incorrect.">
            <a:extLst>
              <a:ext uri="{FF2B5EF4-FFF2-40B4-BE49-F238E27FC236}">
                <a16:creationId xmlns:a16="http://schemas.microsoft.com/office/drawing/2014/main" id="{F56472BB-F3FA-C530-1ECE-26AB80BC3DA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998464" y="824931"/>
            <a:ext cx="4304809" cy="4965884"/>
          </a:xfrm>
          <a:prstGeom prst="rect">
            <a:avLst/>
          </a:prstGeom>
        </p:spPr>
      </p:pic>
    </p:spTree>
    <p:extLst>
      <p:ext uri="{BB962C8B-B14F-4D97-AF65-F5344CB8AC3E}">
        <p14:creationId xmlns:p14="http://schemas.microsoft.com/office/powerpoint/2010/main" val="3907844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BDB6E-6A60-E772-080A-7DB5883B0AFD}"/>
            </a:ext>
          </a:extLst>
        </p:cNvPr>
        <p:cNvGrpSpPr/>
        <p:nvPr/>
      </p:nvGrpSpPr>
      <p:grpSpPr>
        <a:xfrm>
          <a:off x="0" y="0"/>
          <a:ext cx="0" cy="0"/>
          <a:chOff x="0" y="0"/>
          <a:chExt cx="0" cy="0"/>
        </a:xfrm>
      </p:grpSpPr>
      <p:pic>
        <p:nvPicPr>
          <p:cNvPr id="16" name="Picture 11" descr="http://nutritiouslife12.files.wordpress.com/2009/05/oatmeal1.jpg">
            <a:extLst>
              <a:ext uri="{FF2B5EF4-FFF2-40B4-BE49-F238E27FC236}">
                <a16:creationId xmlns:a16="http://schemas.microsoft.com/office/drawing/2014/main" id="{3EF35403-BAA1-A9D1-678C-6A27A030C3FA}"/>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5288263" y="2990621"/>
            <a:ext cx="2943505" cy="170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a:extLst>
              <a:ext uri="{FF2B5EF4-FFF2-40B4-BE49-F238E27FC236}">
                <a16:creationId xmlns:a16="http://schemas.microsoft.com/office/drawing/2014/main" id="{A63455E6-B07A-FB8F-D6A5-2D0E08488238}"/>
              </a:ext>
            </a:extLst>
          </p:cNvPr>
          <p:cNvSpPr txBox="1">
            <a:spLocks/>
          </p:cNvSpPr>
          <p:nvPr/>
        </p:nvSpPr>
        <p:spPr>
          <a:xfrm>
            <a:off x="1099614" y="1880589"/>
            <a:ext cx="3618692"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Fiber</a:t>
            </a:r>
          </a:p>
        </p:txBody>
      </p:sp>
      <p:sp>
        <p:nvSpPr>
          <p:cNvPr id="3" name="Text Placeholder 2">
            <a:extLst>
              <a:ext uri="{FF2B5EF4-FFF2-40B4-BE49-F238E27FC236}">
                <a16:creationId xmlns:a16="http://schemas.microsoft.com/office/drawing/2014/main" id="{1C068103-A3AB-EF10-5156-C7EFBF1876B9}"/>
              </a:ext>
            </a:extLst>
          </p:cNvPr>
          <p:cNvSpPr txBox="1">
            <a:spLocks/>
          </p:cNvSpPr>
          <p:nvPr/>
        </p:nvSpPr>
        <p:spPr>
          <a:xfrm>
            <a:off x="1120632" y="3324158"/>
            <a:ext cx="4755912" cy="193991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Benefits:</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gastrointestinal health*</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Helps maintains regularity*</a:t>
            </a:r>
          </a:p>
        </p:txBody>
      </p:sp>
      <p:pic>
        <p:nvPicPr>
          <p:cNvPr id="2" name="Picture 1">
            <a:extLst>
              <a:ext uri="{FF2B5EF4-FFF2-40B4-BE49-F238E27FC236}">
                <a16:creationId xmlns:a16="http://schemas.microsoft.com/office/drawing/2014/main" id="{EF2E021B-3E44-9BAF-5D52-2D0EBC7093E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7" name="Picture 6" descr="A white bag with text on it&#10;&#10;AI-generated content may be incorrect.">
            <a:extLst>
              <a:ext uri="{FF2B5EF4-FFF2-40B4-BE49-F238E27FC236}">
                <a16:creationId xmlns:a16="http://schemas.microsoft.com/office/drawing/2014/main" id="{5A142413-2051-0188-611E-10D3D220D21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73696" y="853098"/>
            <a:ext cx="3449539" cy="4297471"/>
          </a:xfrm>
          <a:prstGeom prst="rect">
            <a:avLst/>
          </a:prstGeom>
        </p:spPr>
      </p:pic>
      <p:pic>
        <p:nvPicPr>
          <p:cNvPr id="10" name="Picture 9" descr="A white bottle with a label&#10;&#10;AI-generated content may be incorrect.">
            <a:extLst>
              <a:ext uri="{FF2B5EF4-FFF2-40B4-BE49-F238E27FC236}">
                <a16:creationId xmlns:a16="http://schemas.microsoft.com/office/drawing/2014/main" id="{A5749369-963E-D99B-E1A5-A82D5D1F64F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499736" y="2420933"/>
            <a:ext cx="2347170" cy="2761376"/>
          </a:xfrm>
          <a:prstGeom prst="rect">
            <a:avLst/>
          </a:prstGeom>
        </p:spPr>
      </p:pic>
      <p:sp>
        <p:nvSpPr>
          <p:cNvPr id="11" name="Text Placeholder 2">
            <a:extLst>
              <a:ext uri="{FF2B5EF4-FFF2-40B4-BE49-F238E27FC236}">
                <a16:creationId xmlns:a16="http://schemas.microsoft.com/office/drawing/2014/main" id="{6EE37C49-A3C0-61A8-D266-EC90842A6FD6}"/>
              </a:ext>
            </a:extLst>
          </p:cNvPr>
          <p:cNvSpPr txBox="1">
            <a:spLocks/>
          </p:cNvSpPr>
          <p:nvPr/>
        </p:nvSpPr>
        <p:spPr>
          <a:xfrm>
            <a:off x="6299336" y="4919830"/>
            <a:ext cx="3962400" cy="68849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800"/>
              </a:spcBef>
            </a:pPr>
            <a:r>
              <a:rPr lang="en-US" sz="1600" dirty="0">
                <a:solidFill>
                  <a:schemeClr val="accent1"/>
                </a:solidFill>
                <a:latin typeface="Noto Sans" panose="020B0502040504020204" pitchFamily="34" charset="0"/>
                <a:ea typeface="Noto Sans" panose="020B0502040504020204" pitchFamily="34" charset="0"/>
                <a:cs typeface="Noto Sans" panose="020B0502040504020204" pitchFamily="34" charset="0"/>
              </a:rPr>
              <a:t>Concentrated &amp; convenient sources of whole-food-derived </a:t>
            </a:r>
            <a:r>
              <a:rPr lang="en-US" sz="16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fibers</a:t>
            </a:r>
            <a:endParaRPr lang="en-US" sz="1600" dirty="0">
              <a:solidFill>
                <a:schemeClr val="accen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Text Placeholder 2">
            <a:extLst>
              <a:ext uri="{FF2B5EF4-FFF2-40B4-BE49-F238E27FC236}">
                <a16:creationId xmlns:a16="http://schemas.microsoft.com/office/drawing/2014/main" id="{A03BC06C-3215-CD03-A24D-B9284EEDFB18}"/>
              </a:ext>
            </a:extLst>
          </p:cNvPr>
          <p:cNvSpPr txBox="1">
            <a:spLocks/>
          </p:cNvSpPr>
          <p:nvPr/>
        </p:nvSpPr>
        <p:spPr>
          <a:xfrm>
            <a:off x="1099614" y="2620455"/>
            <a:ext cx="5626736" cy="57552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accent2"/>
                </a:solidFill>
                <a:latin typeface="Noto Sans" panose="020B0502040504020204" pitchFamily="34" charset="0"/>
                <a:ea typeface="Noto Sans" panose="020B0502040504020204" pitchFamily="34" charset="0"/>
                <a:cs typeface="Noto Sans" panose="020B0502040504020204" pitchFamily="34" charset="0"/>
              </a:rPr>
              <a:t>Over 90% of us don't get enough fiber</a:t>
            </a:r>
            <a:endPar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795651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FD04-9FCA-377F-6356-FCA97EDC1A6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FA189D50-882F-8D9F-ABAB-4F6A2E524C51}"/>
              </a:ext>
            </a:extLst>
          </p:cNvPr>
          <p:cNvSpPr txBox="1">
            <a:spLocks/>
          </p:cNvSpPr>
          <p:nvPr/>
        </p:nvSpPr>
        <p:spPr>
          <a:xfrm>
            <a:off x="1099614" y="1292031"/>
            <a:ext cx="5910786"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All Natural Fiber</a:t>
            </a:r>
          </a:p>
        </p:txBody>
      </p:sp>
      <p:sp>
        <p:nvSpPr>
          <p:cNvPr id="3" name="Text Placeholder 2">
            <a:extLst>
              <a:ext uri="{FF2B5EF4-FFF2-40B4-BE49-F238E27FC236}">
                <a16:creationId xmlns:a16="http://schemas.microsoft.com/office/drawing/2014/main" id="{A6C8E5C7-589D-4A3E-B13F-CB1E7E3FBE0A}"/>
              </a:ext>
            </a:extLst>
          </p:cNvPr>
          <p:cNvSpPr txBox="1">
            <a:spLocks/>
          </p:cNvSpPr>
          <p:nvPr/>
        </p:nvSpPr>
        <p:spPr>
          <a:xfrm>
            <a:off x="1120632" y="2159783"/>
            <a:ext cx="5548392" cy="336319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 balance of 5 forms of soluble and insoluble fibers from whole-food-derived sources:</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Cellulose, hemi-cellulose, gums, pectin, lignin</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Smooth and tasty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Concentrated fiber in a convenient form</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21g serving provides:</a:t>
            </a:r>
          </a:p>
          <a:p>
            <a:pPr marL="182880">
              <a:lnSpc>
                <a:spcPct val="120000"/>
              </a:lnSpc>
              <a:spcBef>
                <a:spcPts val="8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Soluble fiber: 1g</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Insoluble fiber: 5g</a:t>
            </a:r>
          </a:p>
        </p:txBody>
      </p:sp>
      <p:pic>
        <p:nvPicPr>
          <p:cNvPr id="7" name="Picture 6" descr="A white bag with text on it&#10;&#10;AI-generated content may be incorrect.">
            <a:extLst>
              <a:ext uri="{FF2B5EF4-FFF2-40B4-BE49-F238E27FC236}">
                <a16:creationId xmlns:a16="http://schemas.microsoft.com/office/drawing/2014/main" id="{B3428178-D0AC-0079-74C2-1F718630306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25056" y="900383"/>
            <a:ext cx="3912835" cy="4874650"/>
          </a:xfrm>
          <a:prstGeom prst="rect">
            <a:avLst/>
          </a:prstGeom>
        </p:spPr>
      </p:pic>
    </p:spTree>
    <p:extLst>
      <p:ext uri="{BB962C8B-B14F-4D97-AF65-F5344CB8AC3E}">
        <p14:creationId xmlns:p14="http://schemas.microsoft.com/office/powerpoint/2010/main" val="146056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055CF-4AA9-7590-B453-8244F460C84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45C9CAE9-DB71-A1DA-08ED-A6F2DD89538C}"/>
              </a:ext>
            </a:extLst>
          </p:cNvPr>
          <p:cNvSpPr txBox="1">
            <a:spLocks/>
          </p:cNvSpPr>
          <p:nvPr/>
        </p:nvSpPr>
        <p:spPr>
          <a:xfrm>
            <a:off x="1099614" y="1292031"/>
            <a:ext cx="5910786"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FiberFull</a:t>
            </a:r>
          </a:p>
        </p:txBody>
      </p:sp>
      <p:sp>
        <p:nvSpPr>
          <p:cNvPr id="2" name="Text Placeholder 2">
            <a:extLst>
              <a:ext uri="{FF2B5EF4-FFF2-40B4-BE49-F238E27FC236}">
                <a16:creationId xmlns:a16="http://schemas.microsoft.com/office/drawing/2014/main" id="{F5D0F031-CDE3-0F1D-79FA-864D392284BB}"/>
              </a:ext>
            </a:extLst>
          </p:cNvPr>
          <p:cNvSpPr txBox="1">
            <a:spLocks/>
          </p:cNvSpPr>
          <p:nvPr/>
        </p:nvSpPr>
        <p:spPr>
          <a:xfrm>
            <a:off x="1120632" y="2152353"/>
            <a:ext cx="6077002" cy="30562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Convenient, Whole Food-Based Fiber Tablets</a:t>
            </a:r>
          </a:p>
          <a:p>
            <a:pPr marL="285750" indent="-285750">
              <a:lnSpc>
                <a:spcPct val="120000"/>
              </a:lnSpc>
              <a:spcBef>
                <a:spcPts val="800"/>
              </a:spcBef>
              <a:buFont typeface="Arial" panose="020B0604020202020204" pitchFamily="34" charset="0"/>
              <a:buChar char="•"/>
            </a:pPr>
            <a:r>
              <a:rPr lang="en-US" sz="1800" dirty="0">
                <a:latin typeface="Noto Sans" panose="020B0502040504020204" pitchFamily="34" charset="0"/>
                <a:ea typeface="Noto Sans" panose="020B0502040504020204" pitchFamily="34" charset="0"/>
                <a:cs typeface="Noto Sans" panose="020B0502040504020204" pitchFamily="34" charset="0"/>
              </a:rPr>
              <a:t>Designed for daily life – just grab &amp; go</a:t>
            </a:r>
          </a:p>
          <a:p>
            <a:pPr marL="285750" indent="-285750">
              <a:lnSpc>
                <a:spcPct val="120000"/>
              </a:lnSpc>
              <a:spcBef>
                <a:spcPts val="800"/>
              </a:spcBef>
              <a:buFont typeface="Arial" panose="020B0604020202020204" pitchFamily="34" charset="0"/>
              <a:buChar char="•"/>
            </a:pPr>
            <a:r>
              <a:rPr lang="en-US" sz="1800" dirty="0">
                <a:latin typeface="Noto Sans" panose="020B0502040504020204" pitchFamily="34" charset="0"/>
                <a:ea typeface="Noto Sans" panose="020B0502040504020204" pitchFamily="34" charset="0"/>
                <a:cs typeface="Noto Sans" panose="020B0502040504020204" pitchFamily="34" charset="0"/>
              </a:rPr>
              <a:t>Fiber from whole food-based sources: rice, oat, barley, soy, apple, and orange</a:t>
            </a:r>
          </a:p>
          <a:p>
            <a:pPr marL="285750" indent="-285750">
              <a:lnSpc>
                <a:spcPct val="120000"/>
              </a:lnSpc>
              <a:spcBef>
                <a:spcPts val="800"/>
              </a:spcBef>
              <a:buFont typeface="Arial" panose="020B0604020202020204" pitchFamily="34" charset="0"/>
              <a:buChar char="•"/>
            </a:pPr>
            <a:r>
              <a:rPr lang="en-US" sz="1800" dirty="0">
                <a:latin typeface="Noto Sans" panose="020B0502040504020204" pitchFamily="34" charset="0"/>
                <a:ea typeface="Noto Sans" panose="020B0502040504020204" pitchFamily="34" charset="0"/>
                <a:cs typeface="Noto Sans" panose="020B0502040504020204" pitchFamily="34" charset="0"/>
              </a:rPr>
              <a:t>Soluble &amp; insoluble fiber for complete gut support*</a:t>
            </a:r>
          </a:p>
          <a:p>
            <a:pPr marL="285750" indent="-285750">
              <a:lnSpc>
                <a:spcPct val="120000"/>
              </a:lnSpc>
              <a:spcBef>
                <a:spcPts val="800"/>
              </a:spcBef>
              <a:buFont typeface="Arial" panose="020B0604020202020204" pitchFamily="34" charset="0"/>
              <a:buChar char="•"/>
            </a:pPr>
            <a:r>
              <a:rPr lang="en-US" sz="1800" dirty="0">
                <a:latin typeface="Noto Sans" panose="020B0502040504020204" pitchFamily="34" charset="0"/>
                <a:ea typeface="Noto Sans" panose="020B0502040504020204" pitchFamily="34" charset="0"/>
                <a:cs typeface="Noto Sans" panose="020B0502040504020204" pitchFamily="34" charset="0"/>
              </a:rPr>
              <a:t>Supports healthy appetite†, regularity &amp; digestion*</a:t>
            </a:r>
            <a:endParaRPr lang="en-US" sz="1800" b="1"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TextBox 3">
            <a:extLst>
              <a:ext uri="{FF2B5EF4-FFF2-40B4-BE49-F238E27FC236}">
                <a16:creationId xmlns:a16="http://schemas.microsoft.com/office/drawing/2014/main" id="{0FB5F013-6409-673A-9190-9701425BE1B2}"/>
              </a:ext>
            </a:extLst>
          </p:cNvPr>
          <p:cNvSpPr txBox="1"/>
          <p:nvPr/>
        </p:nvSpPr>
        <p:spPr>
          <a:xfrm>
            <a:off x="1120632" y="5656319"/>
            <a:ext cx="8771709" cy="261610"/>
          </a:xfrm>
          <a:prstGeom prst="rect">
            <a:avLst/>
          </a:prstGeom>
          <a:noFill/>
        </p:spPr>
        <p:txBody>
          <a:bodyPr wrap="square">
            <a:spAutoFit/>
          </a:bodyPr>
          <a:lstStyle/>
          <a:p>
            <a:r>
              <a:rPr lang="en-US" sz="1100" dirty="0"/>
              <a:t>†Fiber can help you feel fuller when taken with a large glass of water before a meal.*</a:t>
            </a:r>
          </a:p>
        </p:txBody>
      </p:sp>
      <p:pic>
        <p:nvPicPr>
          <p:cNvPr id="8" name="Picture 7" descr="A white bottle with a label&#10;&#10;AI-generated content may be incorrect.">
            <a:extLst>
              <a:ext uri="{FF2B5EF4-FFF2-40B4-BE49-F238E27FC236}">
                <a16:creationId xmlns:a16="http://schemas.microsoft.com/office/drawing/2014/main" id="{2F1E08C6-280E-6395-1BF6-84309B9F61F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010400" y="800932"/>
            <a:ext cx="4238263" cy="4986192"/>
          </a:xfrm>
          <a:prstGeom prst="rect">
            <a:avLst/>
          </a:prstGeom>
        </p:spPr>
      </p:pic>
    </p:spTree>
    <p:extLst>
      <p:ext uri="{BB962C8B-B14F-4D97-AF65-F5344CB8AC3E}">
        <p14:creationId xmlns:p14="http://schemas.microsoft.com/office/powerpoint/2010/main" val="76881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6EB7E-4473-1CFB-69FA-C1C0EE7E4DE4}"/>
            </a:ext>
          </a:extLst>
        </p:cNvPr>
        <p:cNvGrpSpPr/>
        <p:nvPr/>
      </p:nvGrpSpPr>
      <p:grpSpPr>
        <a:xfrm>
          <a:off x="0" y="0"/>
          <a:ext cx="0" cy="0"/>
          <a:chOff x="0" y="0"/>
          <a:chExt cx="0" cy="0"/>
        </a:xfrm>
      </p:grpSpPr>
      <p:pic>
        <p:nvPicPr>
          <p:cNvPr id="5" name="Picture 4" descr="A white bottle with a label&#10;&#10;AI-generated content may be incorrect.">
            <a:extLst>
              <a:ext uri="{FF2B5EF4-FFF2-40B4-BE49-F238E27FC236}">
                <a16:creationId xmlns:a16="http://schemas.microsoft.com/office/drawing/2014/main" id="{F8B2EE4A-2BE1-864C-ADB6-C94BC959CF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75803" y="811161"/>
            <a:ext cx="4069990" cy="4788223"/>
          </a:xfrm>
          <a:prstGeom prst="rect">
            <a:avLst/>
          </a:prstGeom>
        </p:spPr>
      </p:pic>
      <p:sp>
        <p:nvSpPr>
          <p:cNvPr id="6" name="Text Placeholder 2">
            <a:extLst>
              <a:ext uri="{FF2B5EF4-FFF2-40B4-BE49-F238E27FC236}">
                <a16:creationId xmlns:a16="http://schemas.microsoft.com/office/drawing/2014/main" id="{C8C4FC94-33AD-9ED2-0792-B6DB1123E9A7}"/>
              </a:ext>
            </a:extLst>
          </p:cNvPr>
          <p:cNvSpPr txBox="1">
            <a:spLocks/>
          </p:cNvSpPr>
          <p:nvPr/>
        </p:nvSpPr>
        <p:spPr>
          <a:xfrm>
            <a:off x="1099614" y="1736710"/>
            <a:ext cx="3618692"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Neo-Lax</a:t>
            </a:r>
          </a:p>
        </p:txBody>
      </p:sp>
      <p:sp>
        <p:nvSpPr>
          <p:cNvPr id="3" name="Text Placeholder 2">
            <a:extLst>
              <a:ext uri="{FF2B5EF4-FFF2-40B4-BE49-F238E27FC236}">
                <a16:creationId xmlns:a16="http://schemas.microsoft.com/office/drawing/2014/main" id="{36624C3D-613C-CC9A-4926-D97285F2F3CC}"/>
              </a:ext>
            </a:extLst>
          </p:cNvPr>
          <p:cNvSpPr txBox="1">
            <a:spLocks/>
          </p:cNvSpPr>
          <p:nvPr/>
        </p:nvSpPr>
        <p:spPr>
          <a:xfrm>
            <a:off x="1120632" y="2604462"/>
            <a:ext cx="4755912" cy="259509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Additional support for occasional bouts of constipation*</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Contains Senna, Buckthorn bark, and Licorice root</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Guaranteed purity, potency and consistency</a:t>
            </a:r>
          </a:p>
          <a:p>
            <a:pPr marL="285750" indent="-285750">
              <a:lnSpc>
                <a:spcPct val="120000"/>
              </a:lnSpc>
              <a:spcBef>
                <a:spcPts val="800"/>
              </a:spcBef>
              <a:buFont typeface="Arial" panose="020B0604020202020204" pitchFamily="34" charset="0"/>
              <a:buChar char="•"/>
            </a:pP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 name="Text Placeholder 2">
            <a:extLst>
              <a:ext uri="{FF2B5EF4-FFF2-40B4-BE49-F238E27FC236}">
                <a16:creationId xmlns:a16="http://schemas.microsoft.com/office/drawing/2014/main" id="{C0758D8F-2E3C-58BB-7067-C6DC926126C9}"/>
              </a:ext>
            </a:extLst>
          </p:cNvPr>
          <p:cNvSpPr txBox="1">
            <a:spLocks/>
          </p:cNvSpPr>
          <p:nvPr/>
        </p:nvSpPr>
        <p:spPr>
          <a:xfrm>
            <a:off x="8605218" y="3205272"/>
            <a:ext cx="2487168" cy="8129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6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Pure, Natural, Mild Herbal Cleanse</a:t>
            </a:r>
          </a:p>
        </p:txBody>
      </p:sp>
      <p:pic>
        <p:nvPicPr>
          <p:cNvPr id="4" name="Picture 3">
            <a:extLst>
              <a:ext uri="{FF2B5EF4-FFF2-40B4-BE49-F238E27FC236}">
                <a16:creationId xmlns:a16="http://schemas.microsoft.com/office/drawing/2014/main" id="{3CC9958B-F372-53D5-3E74-77C6AA620D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4192109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A778E-B46D-38D2-2A38-8CF068C8A93B}"/>
            </a:ext>
          </a:extLst>
        </p:cNvPr>
        <p:cNvGrpSpPr/>
        <p:nvPr/>
      </p:nvGrpSpPr>
      <p:grpSpPr>
        <a:xfrm>
          <a:off x="0" y="0"/>
          <a:ext cx="0" cy="0"/>
          <a:chOff x="0" y="0"/>
          <a:chExt cx="0" cy="0"/>
        </a:xfrm>
      </p:grpSpPr>
      <p:pic>
        <p:nvPicPr>
          <p:cNvPr id="10" name="Picture 9" descr="A white bottle with a label&#10;&#10;AI-generated content may be incorrect.">
            <a:extLst>
              <a:ext uri="{FF2B5EF4-FFF2-40B4-BE49-F238E27FC236}">
                <a16:creationId xmlns:a16="http://schemas.microsoft.com/office/drawing/2014/main" id="{9C325D28-EB11-C592-EE3F-7661384AABF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72828" y="811161"/>
            <a:ext cx="4069990" cy="4788223"/>
          </a:xfrm>
          <a:prstGeom prst="rect">
            <a:avLst/>
          </a:prstGeom>
        </p:spPr>
      </p:pic>
      <p:sp>
        <p:nvSpPr>
          <p:cNvPr id="6" name="Text Placeholder 2">
            <a:extLst>
              <a:ext uri="{FF2B5EF4-FFF2-40B4-BE49-F238E27FC236}">
                <a16:creationId xmlns:a16="http://schemas.microsoft.com/office/drawing/2014/main" id="{F650B4F0-347F-72AF-1947-477197132FD7}"/>
              </a:ext>
            </a:extLst>
          </p:cNvPr>
          <p:cNvSpPr txBox="1">
            <a:spLocks/>
          </p:cNvSpPr>
          <p:nvPr/>
        </p:nvSpPr>
        <p:spPr>
          <a:xfrm>
            <a:off x="1099614" y="610969"/>
            <a:ext cx="3618692"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Neo-Lax</a:t>
            </a:r>
          </a:p>
        </p:txBody>
      </p:sp>
      <p:sp>
        <p:nvSpPr>
          <p:cNvPr id="3" name="Text Placeholder 2">
            <a:extLst>
              <a:ext uri="{FF2B5EF4-FFF2-40B4-BE49-F238E27FC236}">
                <a16:creationId xmlns:a16="http://schemas.microsoft.com/office/drawing/2014/main" id="{394D564F-44E6-ACFA-AC72-190C7B896F9D}"/>
              </a:ext>
            </a:extLst>
          </p:cNvPr>
          <p:cNvSpPr txBox="1">
            <a:spLocks/>
          </p:cNvSpPr>
          <p:nvPr/>
        </p:nvSpPr>
        <p:spPr>
          <a:xfrm>
            <a:off x="1120631" y="1802084"/>
            <a:ext cx="7121161" cy="380070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US" sz="1600" b="1" dirty="0">
                <a:solidFill>
                  <a:schemeClr val="bg2"/>
                </a:solidFill>
                <a:latin typeface="Noto Sans" panose="020B0502040504020204" pitchFamily="34" charset="0"/>
                <a:ea typeface="Noto Sans" panose="020B0502040504020204" pitchFamily="34" charset="0"/>
                <a:cs typeface="Noto Sans" panose="020B0502040504020204" pitchFamily="34" charset="0"/>
              </a:rPr>
              <a:t>The following herbs have been traditionally used for these benefits:</a:t>
            </a:r>
            <a:endPar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Senna leaf – softens stool and encourages peristaltic motion*</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Buckthorn bark – Traditionally used to assist softening of the stool and relieve occasional constipation.*</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Licorice root – adds moisture to the stool, promotes liver health *</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Prune powder – promotes regularity of bowel function *</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Alfalfa leaf – Naturally contains beneficial phytonutrients and believed to have purifying properties.*</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Rhubarb root – digestive tonic, cooling effect *</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Asparagus – Believed to promote kidney and liver health.* Also used to support movement of stool.*</a:t>
            </a:r>
          </a:p>
          <a:p>
            <a:pPr marL="182880" indent="-182880">
              <a:lnSpc>
                <a:spcPct val="120000"/>
              </a:lnSpc>
              <a:spcBef>
                <a:spcPts val="200"/>
              </a:spcBef>
              <a:buFont typeface="Arial" panose="020B0604020202020204" pitchFamily="34" charset="0"/>
              <a:buChar char="•"/>
            </a:pPr>
            <a:r>
              <a:rPr lang="en-US" sz="1400" dirty="0">
                <a:solidFill>
                  <a:schemeClr val="bg2"/>
                </a:solidFill>
                <a:latin typeface="Noto Sans" panose="020B0502040504020204" pitchFamily="34" charset="0"/>
                <a:ea typeface="Noto Sans" panose="020B0502040504020204" pitchFamily="34" charset="0"/>
                <a:cs typeface="Noto Sans" panose="020B0502040504020204" pitchFamily="34" charset="0"/>
              </a:rPr>
              <a:t>Anise seed – Traditionally used to alleviate occasional gas and promote healthy, calm digestion.*</a:t>
            </a:r>
          </a:p>
        </p:txBody>
      </p:sp>
      <p:sp>
        <p:nvSpPr>
          <p:cNvPr id="9" name="Text Placeholder 2">
            <a:extLst>
              <a:ext uri="{FF2B5EF4-FFF2-40B4-BE49-F238E27FC236}">
                <a16:creationId xmlns:a16="http://schemas.microsoft.com/office/drawing/2014/main" id="{A1A8842D-32E2-1FA2-001B-C8674E421363}"/>
              </a:ext>
            </a:extLst>
          </p:cNvPr>
          <p:cNvSpPr txBox="1">
            <a:spLocks/>
          </p:cNvSpPr>
          <p:nvPr/>
        </p:nvSpPr>
        <p:spPr>
          <a:xfrm>
            <a:off x="1109472" y="1291783"/>
            <a:ext cx="6463356" cy="50296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2000" b="1" dirty="0">
                <a:solidFill>
                  <a:schemeClr val="accent2"/>
                </a:solidFill>
                <a:latin typeface="Poppins SemiBold" pitchFamily="2" charset="77"/>
                <a:ea typeface="Noto Sans" panose="020B0502040504020204" pitchFamily="34" charset="0"/>
                <a:cs typeface="Poppins SemiBold" pitchFamily="2" charset="77"/>
              </a:rPr>
              <a:t>Comprehensive Formula from Global Traditions</a:t>
            </a:r>
          </a:p>
        </p:txBody>
      </p:sp>
      <p:pic>
        <p:nvPicPr>
          <p:cNvPr id="4" name="Picture 3">
            <a:extLst>
              <a:ext uri="{FF2B5EF4-FFF2-40B4-BE49-F238E27FC236}">
                <a16:creationId xmlns:a16="http://schemas.microsoft.com/office/drawing/2014/main" id="{BBC8B665-5619-E7D6-2296-29AE99D937A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315608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5F7F8-C2A6-FBAA-7043-6A52909A2285}"/>
            </a:ext>
          </a:extLst>
        </p:cNvPr>
        <p:cNvGrpSpPr/>
        <p:nvPr/>
      </p:nvGrpSpPr>
      <p:grpSpPr>
        <a:xfrm>
          <a:off x="0" y="0"/>
          <a:ext cx="0" cy="0"/>
          <a:chOff x="0" y="0"/>
          <a:chExt cx="0" cy="0"/>
        </a:xfrm>
      </p:grpSpPr>
      <p:pic>
        <p:nvPicPr>
          <p:cNvPr id="8" name="Picture 7" descr="A white box with a picture of garlic and onion&#10;&#10;AI-generated content may be incorrect.">
            <a:extLst>
              <a:ext uri="{FF2B5EF4-FFF2-40B4-BE49-F238E27FC236}">
                <a16:creationId xmlns:a16="http://schemas.microsoft.com/office/drawing/2014/main" id="{25E3D0DC-9FA6-8094-1D20-EDC372AAC8F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59426" y="1186205"/>
            <a:ext cx="5619705" cy="3993653"/>
          </a:xfrm>
          <a:prstGeom prst="rect">
            <a:avLst/>
          </a:prstGeom>
        </p:spPr>
      </p:pic>
      <p:sp>
        <p:nvSpPr>
          <p:cNvPr id="6" name="Text Placeholder 2">
            <a:extLst>
              <a:ext uri="{FF2B5EF4-FFF2-40B4-BE49-F238E27FC236}">
                <a16:creationId xmlns:a16="http://schemas.microsoft.com/office/drawing/2014/main" id="{60F2E362-2531-827F-742D-2F7523B6A3DF}"/>
              </a:ext>
            </a:extLst>
          </p:cNvPr>
          <p:cNvSpPr txBox="1">
            <a:spLocks/>
          </p:cNvSpPr>
          <p:nvPr/>
        </p:nvSpPr>
        <p:spPr>
          <a:xfrm>
            <a:off x="1099614" y="1027107"/>
            <a:ext cx="6473214"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Garlic Allium Complex</a:t>
            </a:r>
          </a:p>
        </p:txBody>
      </p:sp>
      <p:sp>
        <p:nvSpPr>
          <p:cNvPr id="3" name="Text Placeholder 2">
            <a:extLst>
              <a:ext uri="{FF2B5EF4-FFF2-40B4-BE49-F238E27FC236}">
                <a16:creationId xmlns:a16="http://schemas.microsoft.com/office/drawing/2014/main" id="{2F4ABA08-1A02-B5AB-210D-662576F01F58}"/>
              </a:ext>
            </a:extLst>
          </p:cNvPr>
          <p:cNvSpPr txBox="1">
            <a:spLocks/>
          </p:cNvSpPr>
          <p:nvPr/>
        </p:nvSpPr>
        <p:spPr>
          <a:xfrm>
            <a:off x="1120631" y="2610699"/>
            <a:ext cx="5426473" cy="286511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Broad spectrum whole-food-derived extracts and concentrates</a:t>
            </a:r>
          </a:p>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Targeted Delivery Technology</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Enteric-coated capsule to protect contents from stomach acid</a:t>
            </a:r>
          </a:p>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Guaranteed high potency</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4,200mcg of active allicin per 2-tablet serving</a:t>
            </a:r>
          </a:p>
        </p:txBody>
      </p:sp>
      <p:sp>
        <p:nvSpPr>
          <p:cNvPr id="9" name="Text Placeholder 2">
            <a:extLst>
              <a:ext uri="{FF2B5EF4-FFF2-40B4-BE49-F238E27FC236}">
                <a16:creationId xmlns:a16="http://schemas.microsoft.com/office/drawing/2014/main" id="{978935A0-2CDC-9F8E-18ED-013B591FCBBE}"/>
              </a:ext>
            </a:extLst>
          </p:cNvPr>
          <p:cNvSpPr txBox="1">
            <a:spLocks/>
          </p:cNvSpPr>
          <p:nvPr/>
        </p:nvSpPr>
        <p:spPr>
          <a:xfrm>
            <a:off x="1109472" y="1732305"/>
            <a:ext cx="5108448" cy="854009"/>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2000" b="1" dirty="0">
                <a:solidFill>
                  <a:schemeClr val="accent2"/>
                </a:solidFill>
                <a:latin typeface="Poppins SemiBold" pitchFamily="2" charset="77"/>
                <a:ea typeface="Noto Sans" panose="020B0502040504020204" pitchFamily="34" charset="0"/>
                <a:cs typeface="Poppins SemiBold" pitchFamily="2" charset="77"/>
              </a:rPr>
              <a:t>A Complete Blend of Powerful Garlic and Allium Food Factors</a:t>
            </a:r>
          </a:p>
        </p:txBody>
      </p:sp>
      <p:sp>
        <p:nvSpPr>
          <p:cNvPr id="11" name="Text Placeholder 2">
            <a:extLst>
              <a:ext uri="{FF2B5EF4-FFF2-40B4-BE49-F238E27FC236}">
                <a16:creationId xmlns:a16="http://schemas.microsoft.com/office/drawing/2014/main" id="{986EA63A-DA59-F96D-0369-3082A530B50C}"/>
              </a:ext>
            </a:extLst>
          </p:cNvPr>
          <p:cNvSpPr txBox="1">
            <a:spLocks/>
          </p:cNvSpPr>
          <p:nvPr/>
        </p:nvSpPr>
        <p:spPr>
          <a:xfrm>
            <a:off x="7462846" y="4646217"/>
            <a:ext cx="3700542" cy="8129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800"/>
              </a:spcBef>
            </a:pPr>
            <a:r>
              <a:rPr lang="en-US" sz="16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All the benefits of fresh raw garlic with minimal garlic breath!</a:t>
            </a:r>
          </a:p>
        </p:txBody>
      </p:sp>
      <p:pic>
        <p:nvPicPr>
          <p:cNvPr id="4" name="Picture 3">
            <a:extLst>
              <a:ext uri="{FF2B5EF4-FFF2-40B4-BE49-F238E27FC236}">
                <a16:creationId xmlns:a16="http://schemas.microsoft.com/office/drawing/2014/main" id="{4123D248-B9FA-A18A-67ED-796E5834414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Tree>
    <p:extLst>
      <p:ext uri="{BB962C8B-B14F-4D97-AF65-F5344CB8AC3E}">
        <p14:creationId xmlns:p14="http://schemas.microsoft.com/office/powerpoint/2010/main" val="616630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664DA-9ED3-CA1E-51EB-C9E87E619BC9}"/>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44D10D4-A7B4-1A10-71FD-D1ACDB02B17B}"/>
              </a:ext>
            </a:extLst>
          </p:cNvPr>
          <p:cNvSpPr txBox="1">
            <a:spLocks/>
          </p:cNvSpPr>
          <p:nvPr/>
        </p:nvSpPr>
        <p:spPr>
          <a:xfrm>
            <a:off x="957811" y="2307769"/>
            <a:ext cx="4996386" cy="111868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5400" b="1" dirty="0">
                <a:solidFill>
                  <a:schemeClr val="accent1"/>
                </a:solidFill>
                <a:latin typeface="Poppins SemiBold" pitchFamily="2" charset="77"/>
                <a:ea typeface="Noto Sans" panose="020B0502040504020204" pitchFamily="34" charset="0"/>
                <a:cs typeface="Poppins SemiBold" pitchFamily="2" charset="77"/>
              </a:rPr>
              <a:t>3-Day Detox</a:t>
            </a:r>
          </a:p>
        </p:txBody>
      </p:sp>
      <p:pic>
        <p:nvPicPr>
          <p:cNvPr id="2" name="Picture 1">
            <a:extLst>
              <a:ext uri="{FF2B5EF4-FFF2-40B4-BE49-F238E27FC236}">
                <a16:creationId xmlns:a16="http://schemas.microsoft.com/office/drawing/2014/main" id="{9F856F2E-691E-FADC-008C-49F03CCF4F9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
        <p:nvSpPr>
          <p:cNvPr id="9" name="Text Placeholder 2">
            <a:extLst>
              <a:ext uri="{FF2B5EF4-FFF2-40B4-BE49-F238E27FC236}">
                <a16:creationId xmlns:a16="http://schemas.microsoft.com/office/drawing/2014/main" id="{17DAEFAF-E4C9-FCF6-4DA4-C197DADAC188}"/>
              </a:ext>
            </a:extLst>
          </p:cNvPr>
          <p:cNvSpPr txBox="1">
            <a:spLocks/>
          </p:cNvSpPr>
          <p:nvPr/>
        </p:nvSpPr>
        <p:spPr>
          <a:xfrm>
            <a:off x="979861" y="3267958"/>
            <a:ext cx="5108448" cy="45474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1800" dirty="0">
                <a:solidFill>
                  <a:schemeClr val="accent1"/>
                </a:solidFill>
                <a:latin typeface="Poppins" pitchFamily="2" charset="77"/>
                <a:ea typeface="Noto Sans" panose="020B0502040504020204" pitchFamily="34" charset="0"/>
                <a:cs typeface="Poppins" pitchFamily="2" charset="77"/>
              </a:rPr>
              <a:t>Cleanse*  |  Balance*  | Revitalize*</a:t>
            </a:r>
          </a:p>
        </p:txBody>
      </p:sp>
      <p:pic>
        <p:nvPicPr>
          <p:cNvPr id="5" name="Picture 4" descr="A black and white logo&#10;&#10;AI-generated content may be incorrect.">
            <a:extLst>
              <a:ext uri="{FF2B5EF4-FFF2-40B4-BE49-F238E27FC236}">
                <a16:creationId xmlns:a16="http://schemas.microsoft.com/office/drawing/2014/main" id="{23787D6F-33BB-F766-786C-66881C1EE5E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3182" y="4028939"/>
            <a:ext cx="2028514" cy="994369"/>
          </a:xfrm>
          <a:prstGeom prst="rect">
            <a:avLst/>
          </a:prstGeom>
        </p:spPr>
      </p:pic>
      <p:pic>
        <p:nvPicPr>
          <p:cNvPr id="13" name="Picture 12" descr="A blue book with fruits and vegetables&#10;&#10;AI-generated content may be incorrect.">
            <a:extLst>
              <a:ext uri="{FF2B5EF4-FFF2-40B4-BE49-F238E27FC236}">
                <a16:creationId xmlns:a16="http://schemas.microsoft.com/office/drawing/2014/main" id="{1FAA7ACD-99C7-4484-C9DD-225BB143FE19}"/>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083808" y="687732"/>
            <a:ext cx="5520839" cy="5087301"/>
          </a:xfrm>
          <a:prstGeom prst="rect">
            <a:avLst/>
          </a:prstGeom>
        </p:spPr>
      </p:pic>
    </p:spTree>
    <p:extLst>
      <p:ext uri="{BB962C8B-B14F-4D97-AF65-F5344CB8AC3E}">
        <p14:creationId xmlns:p14="http://schemas.microsoft.com/office/powerpoint/2010/main" val="2213147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06019-11F0-6343-25F2-7E3AD47B7E24}"/>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DE0EEFD6-D342-C774-2A42-AE7947C4AD43}"/>
              </a:ext>
            </a:extLst>
          </p:cNvPr>
          <p:cNvSpPr txBox="1">
            <a:spLocks/>
          </p:cNvSpPr>
          <p:nvPr/>
        </p:nvSpPr>
        <p:spPr>
          <a:xfrm>
            <a:off x="1099614" y="1915852"/>
            <a:ext cx="5922978"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What is Elimination?</a:t>
            </a:r>
          </a:p>
        </p:txBody>
      </p:sp>
      <p:sp>
        <p:nvSpPr>
          <p:cNvPr id="3" name="Text Placeholder 2">
            <a:extLst>
              <a:ext uri="{FF2B5EF4-FFF2-40B4-BE49-F238E27FC236}">
                <a16:creationId xmlns:a16="http://schemas.microsoft.com/office/drawing/2014/main" id="{05E30BDC-599E-7E62-C246-8C465C89ED9A}"/>
              </a:ext>
            </a:extLst>
          </p:cNvPr>
          <p:cNvSpPr txBox="1">
            <a:spLocks/>
          </p:cNvSpPr>
          <p:nvPr/>
        </p:nvSpPr>
        <p:spPr>
          <a:xfrm>
            <a:off x="1120632" y="2783604"/>
            <a:ext cx="5365512" cy="259509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Elimination is the process of eliminating waste from the body… </a:t>
            </a:r>
            <a:r>
              <a:rPr lang="en-US" sz="2000" b="1" u="sng" dirty="0">
                <a:solidFill>
                  <a:schemeClr val="bg2"/>
                </a:solidFill>
                <a:latin typeface="Noto Sans" panose="020B0502040504020204" pitchFamily="34" charset="0"/>
                <a:ea typeface="Noto Sans" panose="020B0502040504020204" pitchFamily="34" charset="0"/>
                <a:cs typeface="Noto Sans" panose="020B0502040504020204" pitchFamily="34" charset="0"/>
              </a:rPr>
              <a:t>detoxification</a:t>
            </a:r>
            <a:endParaRPr lang="en-US" sz="2000" u="sng"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All waste products of metabolism are toxic to the body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Constipation worse than starvation</a:t>
            </a:r>
          </a:p>
          <a:p>
            <a:pPr marL="285750" indent="-285750">
              <a:lnSpc>
                <a:spcPct val="120000"/>
              </a:lnSpc>
              <a:spcBef>
                <a:spcPts val="800"/>
              </a:spcBef>
              <a:buFont typeface="Arial" panose="020B0604020202020204" pitchFamily="34" charset="0"/>
              <a:buChar char="•"/>
            </a:pP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6" descr="http://www.carlson-art.com/lifescience/digestive-system-lg.jpg">
            <a:extLst>
              <a:ext uri="{FF2B5EF4-FFF2-40B4-BE49-F238E27FC236}">
                <a16:creationId xmlns:a16="http://schemas.microsoft.com/office/drawing/2014/main" id="{2B124E90-21A0-6E85-2365-16AA5C188AD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87056" y="1726186"/>
            <a:ext cx="2529840" cy="316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3148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6DBFF-6913-1E0A-F564-9A8E4F767E18}"/>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604DC491-3FFC-C42F-7301-E6AEA2D7933E}"/>
              </a:ext>
            </a:extLst>
          </p:cNvPr>
          <p:cNvSpPr txBox="1">
            <a:spLocks/>
          </p:cNvSpPr>
          <p:nvPr/>
        </p:nvSpPr>
        <p:spPr>
          <a:xfrm>
            <a:off x="1099614" y="1224736"/>
            <a:ext cx="5947362" cy="161982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Where do these toxins come from?</a:t>
            </a:r>
          </a:p>
        </p:txBody>
      </p:sp>
      <p:sp>
        <p:nvSpPr>
          <p:cNvPr id="3" name="Text Placeholder 2">
            <a:extLst>
              <a:ext uri="{FF2B5EF4-FFF2-40B4-BE49-F238E27FC236}">
                <a16:creationId xmlns:a16="http://schemas.microsoft.com/office/drawing/2014/main" id="{69C54F4F-435C-D718-FE67-961E7B2239E4}"/>
              </a:ext>
            </a:extLst>
          </p:cNvPr>
          <p:cNvSpPr txBox="1">
            <a:spLocks/>
          </p:cNvSpPr>
          <p:nvPr/>
        </p:nvSpPr>
        <p:spPr>
          <a:xfrm>
            <a:off x="1120632" y="2783604"/>
            <a:ext cx="4646184" cy="26052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In addition to metabolism…</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Toxins are coming from:</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Our environment</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Our lifestyle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Toxins need to be eliminated in order to maintain our health</a:t>
            </a:r>
          </a:p>
          <a:p>
            <a:pPr marL="285750" indent="-285750">
              <a:lnSpc>
                <a:spcPct val="120000"/>
              </a:lnSpc>
              <a:spcBef>
                <a:spcPts val="800"/>
              </a:spcBef>
              <a:buFont typeface="Arial" panose="020B0604020202020204" pitchFamily="34" charset="0"/>
              <a:buChar char="•"/>
            </a:pP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344E0EF2-B765-CA81-BE91-9669C6B91AFD}"/>
              </a:ext>
            </a:extLst>
          </p:cNvPr>
          <p:cNvPicPr>
            <a:picLocks noChangeAspect="1"/>
          </p:cNvPicPr>
          <p:nvPr/>
        </p:nvPicPr>
        <p:blipFill>
          <a:blip r:embed="rId3"/>
          <a:stretch>
            <a:fillRect/>
          </a:stretch>
        </p:blipFill>
        <p:spPr>
          <a:xfrm>
            <a:off x="7046976" y="2844564"/>
            <a:ext cx="1930400" cy="1930400"/>
          </a:xfrm>
          <a:prstGeom prst="rect">
            <a:avLst/>
          </a:prstGeom>
        </p:spPr>
      </p:pic>
    </p:spTree>
    <p:extLst>
      <p:ext uri="{BB962C8B-B14F-4D97-AF65-F5344CB8AC3E}">
        <p14:creationId xmlns:p14="http://schemas.microsoft.com/office/powerpoint/2010/main" val="766413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C41D-EEFD-4500-A288-9AE06C4DD730}"/>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B18344B-13CE-D507-C4D7-F77C0100E19F}"/>
              </a:ext>
            </a:extLst>
          </p:cNvPr>
          <p:cNvSpPr txBox="1">
            <a:spLocks/>
          </p:cNvSpPr>
          <p:nvPr/>
        </p:nvSpPr>
        <p:spPr>
          <a:xfrm>
            <a:off x="1099614" y="2641494"/>
            <a:ext cx="4642818" cy="160132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400" b="1" dirty="0">
                <a:solidFill>
                  <a:schemeClr val="accent1"/>
                </a:solidFill>
                <a:latin typeface="Poppins SemiBold" pitchFamily="2" charset="77"/>
                <a:ea typeface="Noto Sans" panose="020B0502040504020204" pitchFamily="34" charset="0"/>
                <a:cs typeface="Poppins SemiBold" pitchFamily="2" charset="77"/>
              </a:rPr>
              <a:t>Top 5 Reasons to Detox</a:t>
            </a:r>
          </a:p>
        </p:txBody>
      </p:sp>
      <p:pic>
        <p:nvPicPr>
          <p:cNvPr id="4" name="Picture 5" descr="2000px-Logo_iso_radiation.svg.png">
            <a:extLst>
              <a:ext uri="{FF2B5EF4-FFF2-40B4-BE49-F238E27FC236}">
                <a16:creationId xmlns:a16="http://schemas.microsoft.com/office/drawing/2014/main" id="{580BA13B-6AB8-8F92-A6DD-A51A73AED3B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632704" y="1646906"/>
            <a:ext cx="4178484" cy="345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059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0045D-03FB-96D0-04E3-D22CB77D8DF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2D071C1C-8130-8CDB-653F-442804DD1688}"/>
              </a:ext>
            </a:extLst>
          </p:cNvPr>
          <p:cNvSpPr txBox="1">
            <a:spLocks/>
          </p:cNvSpPr>
          <p:nvPr/>
        </p:nvSpPr>
        <p:spPr>
          <a:xfrm>
            <a:off x="1099614" y="1355020"/>
            <a:ext cx="5922978"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#1 Remove Toxins</a:t>
            </a:r>
          </a:p>
        </p:txBody>
      </p:sp>
      <p:sp>
        <p:nvSpPr>
          <p:cNvPr id="3" name="Text Placeholder 2">
            <a:extLst>
              <a:ext uri="{FF2B5EF4-FFF2-40B4-BE49-F238E27FC236}">
                <a16:creationId xmlns:a16="http://schemas.microsoft.com/office/drawing/2014/main" id="{CD62771F-5DAA-CB17-2FE6-A78E597B6D7D}"/>
              </a:ext>
            </a:extLst>
          </p:cNvPr>
          <p:cNvSpPr txBox="1">
            <a:spLocks/>
          </p:cNvSpPr>
          <p:nvPr/>
        </p:nvSpPr>
        <p:spPr>
          <a:xfrm>
            <a:off x="1120632" y="2222772"/>
            <a:ext cx="5365512" cy="316178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accent5"/>
                </a:solidFill>
                <a:latin typeface="Noto Sans" panose="020B0502040504020204" pitchFamily="34" charset="0"/>
                <a:ea typeface="Noto Sans" panose="020B0502040504020204" pitchFamily="34" charset="0"/>
                <a:cs typeface="Noto Sans" panose="020B0502040504020204" pitchFamily="34" charset="0"/>
              </a:rPr>
              <a:t>HAZARDS ARE ALL AROUND US!</a:t>
            </a:r>
            <a:endParaRPr lang="en-US" sz="2000" u="sng" dirty="0">
              <a:solidFill>
                <a:schemeClr val="accent5"/>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Air we breathe</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Foods we eat</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Water we drink</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Prescription medicines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Alcohol</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Stress</a:t>
            </a:r>
          </a:p>
        </p:txBody>
      </p:sp>
      <p:pic>
        <p:nvPicPr>
          <p:cNvPr id="2" name="Picture 6" descr="2000px-Logo_iso_radiation.svg.png">
            <a:extLst>
              <a:ext uri="{FF2B5EF4-FFF2-40B4-BE49-F238E27FC236}">
                <a16:creationId xmlns:a16="http://schemas.microsoft.com/office/drawing/2014/main" id="{A4822EB9-EC8F-4043-F0BB-C58C66F8280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86144" y="2039243"/>
            <a:ext cx="3311715" cy="27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35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DE78D-5AF0-DC6F-3052-CF0D994F955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4D9665C7-0363-E83F-3D23-CBE2FD26E3A7}"/>
              </a:ext>
            </a:extLst>
          </p:cNvPr>
          <p:cNvSpPr txBox="1">
            <a:spLocks/>
          </p:cNvSpPr>
          <p:nvPr/>
        </p:nvSpPr>
        <p:spPr>
          <a:xfrm>
            <a:off x="1099614" y="1355020"/>
            <a:ext cx="8800290"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#2 Healthy Immune Function</a:t>
            </a:r>
          </a:p>
        </p:txBody>
      </p:sp>
      <p:sp>
        <p:nvSpPr>
          <p:cNvPr id="3" name="Text Placeholder 2">
            <a:extLst>
              <a:ext uri="{FF2B5EF4-FFF2-40B4-BE49-F238E27FC236}">
                <a16:creationId xmlns:a16="http://schemas.microsoft.com/office/drawing/2014/main" id="{70A86E0A-8CB9-53E0-2E6E-A00B70F34E6A}"/>
              </a:ext>
            </a:extLst>
          </p:cNvPr>
          <p:cNvSpPr txBox="1">
            <a:spLocks/>
          </p:cNvSpPr>
          <p:nvPr/>
        </p:nvSpPr>
        <p:spPr>
          <a:xfrm>
            <a:off x="1120632" y="2271540"/>
            <a:ext cx="5877576" cy="293444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Detoxification followed by probiotic supplementation improves gut health which is connected to functions in the body like: </a:t>
            </a:r>
            <a:endParaRPr lang="en-US" sz="2000" u="sng" dirty="0">
              <a:solidFill>
                <a:schemeClr val="accent1"/>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20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Immune function</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Nervous system</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Hormones</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Mood</a:t>
            </a:r>
          </a:p>
        </p:txBody>
      </p:sp>
      <p:pic>
        <p:nvPicPr>
          <p:cNvPr id="4" name="Picture 3" descr="shutterstock_53362708 small.jpg">
            <a:extLst>
              <a:ext uri="{FF2B5EF4-FFF2-40B4-BE49-F238E27FC236}">
                <a16:creationId xmlns:a16="http://schemas.microsoft.com/office/drawing/2014/main" id="{5A864D39-17BD-2024-282F-CC0345620E3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33173" y="2222772"/>
            <a:ext cx="4373611" cy="328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
            <a:extLst>
              <a:ext uri="{FF2B5EF4-FFF2-40B4-BE49-F238E27FC236}">
                <a16:creationId xmlns:a16="http://schemas.microsoft.com/office/drawing/2014/main" id="{5B00312E-DE16-CFAF-3E08-0EB83E400918}"/>
              </a:ext>
            </a:extLst>
          </p:cNvPr>
          <p:cNvSpPr txBox="1">
            <a:spLocks/>
          </p:cNvSpPr>
          <p:nvPr/>
        </p:nvSpPr>
        <p:spPr>
          <a:xfrm>
            <a:off x="3932571" y="3625501"/>
            <a:ext cx="2529189" cy="183716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Weight</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Brain</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Energy</a:t>
            </a:r>
          </a:p>
          <a:p>
            <a:pPr marL="285750" indent="-28575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Heart</a:t>
            </a:r>
          </a:p>
        </p:txBody>
      </p:sp>
    </p:spTree>
    <p:extLst>
      <p:ext uri="{BB962C8B-B14F-4D97-AF65-F5344CB8AC3E}">
        <p14:creationId xmlns:p14="http://schemas.microsoft.com/office/powerpoint/2010/main" val="3597447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FCDF5-4EB5-E5EF-8CA0-213BDC32ED7D}"/>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6B6ED8DC-61B0-9441-FD05-A3CAEFF26676}"/>
              </a:ext>
            </a:extLst>
          </p:cNvPr>
          <p:cNvSpPr txBox="1">
            <a:spLocks/>
          </p:cNvSpPr>
          <p:nvPr/>
        </p:nvSpPr>
        <p:spPr>
          <a:xfrm>
            <a:off x="1099614" y="1628055"/>
            <a:ext cx="4841256" cy="121749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#3 Jump Start Weight Loss</a:t>
            </a:r>
          </a:p>
        </p:txBody>
      </p:sp>
      <p:sp>
        <p:nvSpPr>
          <p:cNvPr id="2" name="Text Placeholder 2">
            <a:extLst>
              <a:ext uri="{FF2B5EF4-FFF2-40B4-BE49-F238E27FC236}">
                <a16:creationId xmlns:a16="http://schemas.microsoft.com/office/drawing/2014/main" id="{A3D6D018-8B53-62D0-64B6-23FDA31823E3}"/>
              </a:ext>
            </a:extLst>
          </p:cNvPr>
          <p:cNvSpPr txBox="1">
            <a:spLocks/>
          </p:cNvSpPr>
          <p:nvPr/>
        </p:nvSpPr>
        <p:spPr>
          <a:xfrm>
            <a:off x="1120632" y="3166367"/>
            <a:ext cx="4841256" cy="22760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Fat cells are notorious for storing toxins, which can also affect the body’s ability to burn fat efficiently.</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Detox to jump-start a new or ongoing weight loss program.</a:t>
            </a:r>
          </a:p>
        </p:txBody>
      </p:sp>
      <p:pic>
        <p:nvPicPr>
          <p:cNvPr id="9" name="Picture 8" descr="A person measuring his belly&#10;&#10;AI-generated content may be incorrect.">
            <a:extLst>
              <a:ext uri="{FF2B5EF4-FFF2-40B4-BE49-F238E27FC236}">
                <a16:creationId xmlns:a16="http://schemas.microsoft.com/office/drawing/2014/main" id="{B092BC6F-BDED-D1CD-8367-96B3FA516BD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364224" y="1757681"/>
            <a:ext cx="5254908" cy="3218317"/>
          </a:xfrm>
          <a:prstGeom prst="rect">
            <a:avLst/>
          </a:prstGeom>
        </p:spPr>
      </p:pic>
    </p:spTree>
    <p:extLst>
      <p:ext uri="{BB962C8B-B14F-4D97-AF65-F5344CB8AC3E}">
        <p14:creationId xmlns:p14="http://schemas.microsoft.com/office/powerpoint/2010/main" val="773336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A3DEC-FF8B-EDA4-C8F2-FE5CF46296B5}"/>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3C6F4227-B650-A2CE-CC36-15F2C55F5B62}"/>
              </a:ext>
            </a:extLst>
          </p:cNvPr>
          <p:cNvSpPr txBox="1">
            <a:spLocks/>
          </p:cNvSpPr>
          <p:nvPr/>
        </p:nvSpPr>
        <p:spPr>
          <a:xfrm>
            <a:off x="1099614" y="1762167"/>
            <a:ext cx="7215330" cy="76157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#4 Slow Premature Aging</a:t>
            </a:r>
          </a:p>
        </p:txBody>
      </p:sp>
      <p:sp>
        <p:nvSpPr>
          <p:cNvPr id="2" name="Text Placeholder 2">
            <a:extLst>
              <a:ext uri="{FF2B5EF4-FFF2-40B4-BE49-F238E27FC236}">
                <a16:creationId xmlns:a16="http://schemas.microsoft.com/office/drawing/2014/main" id="{728BAA9A-4558-BD16-1AF0-1F34EC9D35A4}"/>
              </a:ext>
            </a:extLst>
          </p:cNvPr>
          <p:cNvSpPr txBox="1">
            <a:spLocks/>
          </p:cNvSpPr>
          <p:nvPr/>
        </p:nvSpPr>
        <p:spPr>
          <a:xfrm>
            <a:off x="1120632" y="2666495"/>
            <a:ext cx="5609352" cy="22760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Free radicals and heavy metals can accelerate the aging process.</a:t>
            </a:r>
          </a:p>
          <a:p>
            <a:pPr marL="285750" indent="-28575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Detoxing helps increase the body’s ability to use nutrients more efficiently, thereby enabling antioxidants from our diet to combat oxidative stress from free radicals.</a:t>
            </a:r>
          </a:p>
          <a:p>
            <a:pPr marL="285750" indent="-285750">
              <a:lnSpc>
                <a:spcPct val="120000"/>
              </a:lnSpc>
              <a:spcBef>
                <a:spcPts val="800"/>
              </a:spcBef>
              <a:buFont typeface="Arial" panose="020B0604020202020204" pitchFamily="34" charset="0"/>
              <a:buChar char="•"/>
            </a:pP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285750" indent="-285750">
              <a:lnSpc>
                <a:spcPct val="120000"/>
              </a:lnSpc>
              <a:spcBef>
                <a:spcPts val="800"/>
              </a:spcBef>
              <a:buFont typeface="Arial" panose="020B0604020202020204" pitchFamily="34" charset="0"/>
              <a:buChar char="•"/>
            </a:pP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descr="shutterstock_205804372 large.eps">
            <a:extLst>
              <a:ext uri="{FF2B5EF4-FFF2-40B4-BE49-F238E27FC236}">
                <a16:creationId xmlns:a16="http://schemas.microsoft.com/office/drawing/2014/main" id="{E6E99692-EEA7-628D-5A0F-F21D1C841A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14944" y="1322751"/>
            <a:ext cx="3263455" cy="3822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765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A0035-370B-1B89-AC04-F0FC30265E1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00488C37-C474-5371-A411-67539A3E9799}"/>
              </a:ext>
            </a:extLst>
          </p:cNvPr>
          <p:cNvSpPr txBox="1">
            <a:spLocks/>
          </p:cNvSpPr>
          <p:nvPr/>
        </p:nvSpPr>
        <p:spPr>
          <a:xfrm>
            <a:off x="1099614" y="2348937"/>
            <a:ext cx="5642562" cy="76157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#5 Increase Energy</a:t>
            </a:r>
          </a:p>
        </p:txBody>
      </p:sp>
      <p:sp>
        <p:nvSpPr>
          <p:cNvPr id="2" name="Text Placeholder 2">
            <a:extLst>
              <a:ext uri="{FF2B5EF4-FFF2-40B4-BE49-F238E27FC236}">
                <a16:creationId xmlns:a16="http://schemas.microsoft.com/office/drawing/2014/main" id="{C99649AA-2AD3-B67A-1ED6-25EA60D2DD93}"/>
              </a:ext>
            </a:extLst>
          </p:cNvPr>
          <p:cNvSpPr txBox="1">
            <a:spLocks/>
          </p:cNvSpPr>
          <p:nvPr/>
        </p:nvSpPr>
        <p:spPr>
          <a:xfrm>
            <a:off x="1120632" y="3253265"/>
            <a:ext cx="4816872" cy="175764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rPr>
              <a:t>Removing toxins from the body helps bring its systems back in balance helping you feel your energetic best!</a:t>
            </a:r>
          </a:p>
        </p:txBody>
      </p:sp>
      <p:pic>
        <p:nvPicPr>
          <p:cNvPr id="5" name="Picture 4" descr="A person with her arms outstretched&#10;&#10;AI-generated content may be incorrect.">
            <a:extLst>
              <a:ext uri="{FF2B5EF4-FFF2-40B4-BE49-F238E27FC236}">
                <a16:creationId xmlns:a16="http://schemas.microsoft.com/office/drawing/2014/main" id="{AABD27FC-4390-C1C3-1BC7-3D76983BAA4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645662" y="1529961"/>
            <a:ext cx="5546338" cy="3651773"/>
          </a:xfrm>
          <a:prstGeom prst="rect">
            <a:avLst/>
          </a:prstGeom>
        </p:spPr>
      </p:pic>
    </p:spTree>
    <p:extLst>
      <p:ext uri="{BB962C8B-B14F-4D97-AF65-F5344CB8AC3E}">
        <p14:creationId xmlns:p14="http://schemas.microsoft.com/office/powerpoint/2010/main" val="913976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E4E50-719A-7BB0-690E-B94B0DC41DAA}"/>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E8A36709-C7FB-8CF0-123D-7143C87D33E3}"/>
              </a:ext>
            </a:extLst>
          </p:cNvPr>
          <p:cNvSpPr txBox="1">
            <a:spLocks/>
          </p:cNvSpPr>
          <p:nvPr/>
        </p:nvSpPr>
        <p:spPr>
          <a:xfrm>
            <a:off x="1099613" y="1383546"/>
            <a:ext cx="6286707" cy="144427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Cleanse &amp; Revitalize the </a:t>
            </a:r>
            <a:r>
              <a:rPr lang="en-US" sz="4000" b="1" i="1" dirty="0">
                <a:solidFill>
                  <a:schemeClr val="accent1"/>
                </a:solidFill>
                <a:latin typeface="Poppins SemiBold" pitchFamily="2" charset="77"/>
                <a:ea typeface="Noto Sans Bold" panose="020B0502040504020204" pitchFamily="34" charset="0"/>
                <a:cs typeface="Poppins SemiBold" pitchFamily="2" charset="77"/>
              </a:rPr>
              <a:t>Healthy</a:t>
            </a:r>
            <a:r>
              <a:rPr lang="en-US" sz="4000" b="1" dirty="0">
                <a:solidFill>
                  <a:schemeClr val="accent1"/>
                </a:solidFill>
                <a:latin typeface="Poppins SemiBold" pitchFamily="2" charset="77"/>
                <a:ea typeface="Noto Sans" panose="020B0502040504020204" pitchFamily="34" charset="0"/>
                <a:cs typeface="Poppins SemiBold" pitchFamily="2" charset="77"/>
              </a:rPr>
              <a:t> Way!*</a:t>
            </a:r>
          </a:p>
        </p:txBody>
      </p:sp>
      <p:sp>
        <p:nvSpPr>
          <p:cNvPr id="3" name="Text Placeholder 2">
            <a:extLst>
              <a:ext uri="{FF2B5EF4-FFF2-40B4-BE49-F238E27FC236}">
                <a16:creationId xmlns:a16="http://schemas.microsoft.com/office/drawing/2014/main" id="{9B96D7D2-FE34-6280-7489-5E4BC26FD88F}"/>
              </a:ext>
            </a:extLst>
          </p:cNvPr>
          <p:cNvSpPr txBox="1">
            <a:spLocks/>
          </p:cNvSpPr>
          <p:nvPr/>
        </p:nvSpPr>
        <p:spPr>
          <a:xfrm>
            <a:off x="1632696" y="3024849"/>
            <a:ext cx="1817052" cy="105150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Easy</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a:lnSpc>
                <a:spcPct val="120000"/>
              </a:lnSpc>
              <a:spcBef>
                <a:spcPts val="20"/>
              </a:spcBef>
            </a:pPr>
            <a:r>
              <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rPr>
              <a:t>Only 2 steps</a:t>
            </a:r>
          </a:p>
        </p:txBody>
      </p:sp>
      <p:pic>
        <p:nvPicPr>
          <p:cNvPr id="2" name="Picture 1">
            <a:extLst>
              <a:ext uri="{FF2B5EF4-FFF2-40B4-BE49-F238E27FC236}">
                <a16:creationId xmlns:a16="http://schemas.microsoft.com/office/drawing/2014/main" id="{FB0EC3E3-FBFF-D4CB-2912-FBAD9CAB2D0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
        <p:nvSpPr>
          <p:cNvPr id="4" name="Text Placeholder 2">
            <a:extLst>
              <a:ext uri="{FF2B5EF4-FFF2-40B4-BE49-F238E27FC236}">
                <a16:creationId xmlns:a16="http://schemas.microsoft.com/office/drawing/2014/main" id="{802D3AA2-3948-B854-4B74-197C891C311D}"/>
              </a:ext>
            </a:extLst>
          </p:cNvPr>
          <p:cNvSpPr txBox="1">
            <a:spLocks/>
          </p:cNvSpPr>
          <p:nvPr/>
        </p:nvSpPr>
        <p:spPr>
          <a:xfrm>
            <a:off x="3853186" y="3024849"/>
            <a:ext cx="1578839" cy="105150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Quick</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a:lnSpc>
                <a:spcPct val="120000"/>
              </a:lnSpc>
              <a:spcBef>
                <a:spcPts val="20"/>
              </a:spcBef>
            </a:pPr>
            <a:r>
              <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rPr>
              <a:t>Just 3 days</a:t>
            </a:r>
          </a:p>
        </p:txBody>
      </p:sp>
      <p:sp>
        <p:nvSpPr>
          <p:cNvPr id="7" name="Text Placeholder 2">
            <a:extLst>
              <a:ext uri="{FF2B5EF4-FFF2-40B4-BE49-F238E27FC236}">
                <a16:creationId xmlns:a16="http://schemas.microsoft.com/office/drawing/2014/main" id="{F4CB8414-2D11-F39F-7229-581AE12E837B}"/>
              </a:ext>
            </a:extLst>
          </p:cNvPr>
          <p:cNvSpPr txBox="1">
            <a:spLocks/>
          </p:cNvSpPr>
          <p:nvPr/>
        </p:nvSpPr>
        <p:spPr>
          <a:xfrm>
            <a:off x="3848914" y="4049825"/>
            <a:ext cx="2572206" cy="117376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Effective</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a:lnSpc>
                <a:spcPct val="120000"/>
              </a:lnSpc>
              <a:spcBef>
                <a:spcPts val="20"/>
              </a:spcBef>
            </a:pPr>
            <a:r>
              <a:rPr lang="en-US" sz="1600" dirty="0">
                <a:solidFill>
                  <a:schemeClr val="bg2"/>
                </a:solidFill>
                <a:latin typeface="Noto Sans" panose="020B0502040504020204" pitchFamily="34" charset="0"/>
                <a:ea typeface="Noto Sans" panose="020B0502040504020204" pitchFamily="34" charset="0"/>
                <a:cs typeface="Noto Sans" panose="020B0502040504020204" pitchFamily="34" charset="0"/>
              </a:rPr>
              <a:t>Scientifically formulated products</a:t>
            </a:r>
          </a:p>
        </p:txBody>
      </p:sp>
      <p:sp>
        <p:nvSpPr>
          <p:cNvPr id="8" name="Text Placeholder 2">
            <a:extLst>
              <a:ext uri="{FF2B5EF4-FFF2-40B4-BE49-F238E27FC236}">
                <a16:creationId xmlns:a16="http://schemas.microsoft.com/office/drawing/2014/main" id="{F52A55AF-A413-4DE0-D7EA-6D28183C494A}"/>
              </a:ext>
            </a:extLst>
          </p:cNvPr>
          <p:cNvSpPr txBox="1">
            <a:spLocks/>
          </p:cNvSpPr>
          <p:nvPr/>
        </p:nvSpPr>
        <p:spPr>
          <a:xfrm>
            <a:off x="1632697" y="4049826"/>
            <a:ext cx="1913144" cy="85340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Whole</a:t>
            </a:r>
            <a:b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b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food-derived</a:t>
            </a:r>
          </a:p>
        </p:txBody>
      </p:sp>
      <p:pic>
        <p:nvPicPr>
          <p:cNvPr id="13" name="Picture 12" descr="A green tick on a black background&#10;&#10;AI-generated content may be incorrect.">
            <a:extLst>
              <a:ext uri="{FF2B5EF4-FFF2-40B4-BE49-F238E27FC236}">
                <a16:creationId xmlns:a16="http://schemas.microsoft.com/office/drawing/2014/main" id="{77B23F85-968E-5CE8-A9BE-01A338280F3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3530" y="3122385"/>
            <a:ext cx="345610" cy="272850"/>
          </a:xfrm>
          <a:prstGeom prst="rect">
            <a:avLst/>
          </a:prstGeom>
        </p:spPr>
      </p:pic>
      <p:pic>
        <p:nvPicPr>
          <p:cNvPr id="14" name="Picture 13" descr="A green tick on a black background&#10;&#10;AI-generated content may be incorrect.">
            <a:extLst>
              <a:ext uri="{FF2B5EF4-FFF2-40B4-BE49-F238E27FC236}">
                <a16:creationId xmlns:a16="http://schemas.microsoft.com/office/drawing/2014/main" id="{56EDD52B-0014-0258-2E00-4A517185C95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54536" y="3122385"/>
            <a:ext cx="345610" cy="272850"/>
          </a:xfrm>
          <a:prstGeom prst="rect">
            <a:avLst/>
          </a:prstGeom>
        </p:spPr>
      </p:pic>
      <p:pic>
        <p:nvPicPr>
          <p:cNvPr id="15" name="Picture 14" descr="A green tick on a black background&#10;&#10;AI-generated content may be incorrect.">
            <a:extLst>
              <a:ext uri="{FF2B5EF4-FFF2-40B4-BE49-F238E27FC236}">
                <a16:creationId xmlns:a16="http://schemas.microsoft.com/office/drawing/2014/main" id="{8417F980-FA70-C312-A30A-241CD7BEC6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49748" y="4147362"/>
            <a:ext cx="345610" cy="272850"/>
          </a:xfrm>
          <a:prstGeom prst="rect">
            <a:avLst/>
          </a:prstGeom>
        </p:spPr>
      </p:pic>
      <p:pic>
        <p:nvPicPr>
          <p:cNvPr id="16" name="Picture 15" descr="A green tick on a black background&#10;&#10;AI-generated content may be incorrect.">
            <a:extLst>
              <a:ext uri="{FF2B5EF4-FFF2-40B4-BE49-F238E27FC236}">
                <a16:creationId xmlns:a16="http://schemas.microsoft.com/office/drawing/2014/main" id="{CF5B6C6A-393B-921E-2A19-F78666E446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4047" y="4147363"/>
            <a:ext cx="345610" cy="272850"/>
          </a:xfrm>
          <a:prstGeom prst="rect">
            <a:avLst/>
          </a:prstGeom>
        </p:spPr>
      </p:pic>
      <p:pic>
        <p:nvPicPr>
          <p:cNvPr id="9" name="Picture 8" descr="A blue book with fruits and vegetables&#10;&#10;AI-generated content may be incorrect.">
            <a:extLst>
              <a:ext uri="{FF2B5EF4-FFF2-40B4-BE49-F238E27FC236}">
                <a16:creationId xmlns:a16="http://schemas.microsoft.com/office/drawing/2014/main" id="{1313D164-BA28-279C-D5AD-6B8536575C3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759977" y="1124781"/>
            <a:ext cx="4833320" cy="4453771"/>
          </a:xfrm>
          <a:prstGeom prst="rect">
            <a:avLst/>
          </a:prstGeom>
        </p:spPr>
      </p:pic>
    </p:spTree>
    <p:extLst>
      <p:ext uri="{BB962C8B-B14F-4D97-AF65-F5344CB8AC3E}">
        <p14:creationId xmlns:p14="http://schemas.microsoft.com/office/powerpoint/2010/main" val="30953580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647C4-3F38-6039-7641-6EE54C2F1EFC}"/>
            </a:ext>
          </a:extLst>
        </p:cNvPr>
        <p:cNvGrpSpPr/>
        <p:nvPr/>
      </p:nvGrpSpPr>
      <p:grpSpPr>
        <a:xfrm>
          <a:off x="0" y="0"/>
          <a:ext cx="0" cy="0"/>
          <a:chOff x="0" y="0"/>
          <a:chExt cx="0" cy="0"/>
        </a:xfrm>
      </p:grpSpPr>
      <p:pic>
        <p:nvPicPr>
          <p:cNvPr id="5" name="Picture 4" descr="A white bottle with a label&#10;&#10;AI-generated content may be incorrect.">
            <a:extLst>
              <a:ext uri="{FF2B5EF4-FFF2-40B4-BE49-F238E27FC236}">
                <a16:creationId xmlns:a16="http://schemas.microsoft.com/office/drawing/2014/main" id="{0C97D16A-F558-546D-E6A5-CC4A2EFB0A0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75803" y="811161"/>
            <a:ext cx="4069990" cy="4788223"/>
          </a:xfrm>
          <a:prstGeom prst="rect">
            <a:avLst/>
          </a:prstGeom>
        </p:spPr>
      </p:pic>
      <p:sp>
        <p:nvSpPr>
          <p:cNvPr id="6" name="Text Placeholder 2">
            <a:extLst>
              <a:ext uri="{FF2B5EF4-FFF2-40B4-BE49-F238E27FC236}">
                <a16:creationId xmlns:a16="http://schemas.microsoft.com/office/drawing/2014/main" id="{E7C24207-C461-AC06-8789-784A33224B6A}"/>
              </a:ext>
            </a:extLst>
          </p:cNvPr>
          <p:cNvSpPr txBox="1">
            <a:spLocks/>
          </p:cNvSpPr>
          <p:nvPr/>
        </p:nvSpPr>
        <p:spPr>
          <a:xfrm>
            <a:off x="1099614" y="1566022"/>
            <a:ext cx="3618692"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Neo-Lax</a:t>
            </a:r>
          </a:p>
        </p:txBody>
      </p:sp>
      <p:sp>
        <p:nvSpPr>
          <p:cNvPr id="3" name="Text Placeholder 2">
            <a:extLst>
              <a:ext uri="{FF2B5EF4-FFF2-40B4-BE49-F238E27FC236}">
                <a16:creationId xmlns:a16="http://schemas.microsoft.com/office/drawing/2014/main" id="{F25549B2-A651-C726-0D61-A156C7F21503}"/>
              </a:ext>
            </a:extLst>
          </p:cNvPr>
          <p:cNvSpPr txBox="1">
            <a:spLocks/>
          </p:cNvSpPr>
          <p:nvPr/>
        </p:nvSpPr>
        <p:spPr>
          <a:xfrm>
            <a:off x="1120632" y="2433774"/>
            <a:ext cx="5426472" cy="279659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Healthy Elimination*</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Formulated with 8 different herbs that </a:t>
            </a:r>
            <a:b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b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work synergistically</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Natural, gentle cleansing and elimination*</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Encourages normal bowel function*</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Pure and mild herbal cleanse*</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Non-habit forming</a:t>
            </a:r>
          </a:p>
        </p:txBody>
      </p:sp>
      <p:sp>
        <p:nvSpPr>
          <p:cNvPr id="11" name="Text Placeholder 2">
            <a:extLst>
              <a:ext uri="{FF2B5EF4-FFF2-40B4-BE49-F238E27FC236}">
                <a16:creationId xmlns:a16="http://schemas.microsoft.com/office/drawing/2014/main" id="{0FCBF212-AE13-4DC0-AF1C-CB4B6E853C11}"/>
              </a:ext>
            </a:extLst>
          </p:cNvPr>
          <p:cNvSpPr txBox="1">
            <a:spLocks/>
          </p:cNvSpPr>
          <p:nvPr/>
        </p:nvSpPr>
        <p:spPr>
          <a:xfrm>
            <a:off x="8605218" y="3205272"/>
            <a:ext cx="2487168" cy="8129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6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Pure, Natural, Mild Herbal Cleanse</a:t>
            </a:r>
          </a:p>
        </p:txBody>
      </p:sp>
      <p:pic>
        <p:nvPicPr>
          <p:cNvPr id="4" name="Picture 3">
            <a:extLst>
              <a:ext uri="{FF2B5EF4-FFF2-40B4-BE49-F238E27FC236}">
                <a16:creationId xmlns:a16="http://schemas.microsoft.com/office/drawing/2014/main" id="{E56A231B-8466-DA59-3106-F8DE1E3D72E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9" name="Picture 8" descr="A blue book with fruits around it&#10;&#10;AI-generated content may be incorrect.">
            <a:extLst>
              <a:ext uri="{FF2B5EF4-FFF2-40B4-BE49-F238E27FC236}">
                <a16:creationId xmlns:a16="http://schemas.microsoft.com/office/drawing/2014/main" id="{5532E3DD-2C33-5AC7-B75C-7AE08FBA0E0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954412" y="320387"/>
            <a:ext cx="1804041" cy="1687830"/>
          </a:xfrm>
          <a:prstGeom prst="rect">
            <a:avLst/>
          </a:prstGeom>
        </p:spPr>
      </p:pic>
    </p:spTree>
    <p:extLst>
      <p:ext uri="{BB962C8B-B14F-4D97-AF65-F5344CB8AC3E}">
        <p14:creationId xmlns:p14="http://schemas.microsoft.com/office/powerpoint/2010/main" val="3646537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6A757-0C62-BB76-07CB-DA66A392CE24}"/>
            </a:ext>
          </a:extLst>
        </p:cNvPr>
        <p:cNvGrpSpPr/>
        <p:nvPr/>
      </p:nvGrpSpPr>
      <p:grpSpPr>
        <a:xfrm>
          <a:off x="0" y="0"/>
          <a:ext cx="0" cy="0"/>
          <a:chOff x="0" y="0"/>
          <a:chExt cx="0" cy="0"/>
        </a:xfrm>
      </p:grpSpPr>
      <p:pic>
        <p:nvPicPr>
          <p:cNvPr id="8" name="Picture 7" descr="A white box with a picture of garlic and onion&#10;&#10;AI-generated content may be incorrect.">
            <a:extLst>
              <a:ext uri="{FF2B5EF4-FFF2-40B4-BE49-F238E27FC236}">
                <a16:creationId xmlns:a16="http://schemas.microsoft.com/office/drawing/2014/main" id="{946A93FC-D17D-FFCF-29B4-B65ECDCF3F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98673" y="1642186"/>
            <a:ext cx="4941210" cy="3511479"/>
          </a:xfrm>
          <a:prstGeom prst="rect">
            <a:avLst/>
          </a:prstGeom>
        </p:spPr>
      </p:pic>
      <p:sp>
        <p:nvSpPr>
          <p:cNvPr id="11" name="Text Placeholder 2">
            <a:extLst>
              <a:ext uri="{FF2B5EF4-FFF2-40B4-BE49-F238E27FC236}">
                <a16:creationId xmlns:a16="http://schemas.microsoft.com/office/drawing/2014/main" id="{CE0EE0F7-FC11-15D9-FAA9-6C26FAE821E0}"/>
              </a:ext>
            </a:extLst>
          </p:cNvPr>
          <p:cNvSpPr txBox="1">
            <a:spLocks/>
          </p:cNvSpPr>
          <p:nvPr/>
        </p:nvSpPr>
        <p:spPr>
          <a:xfrm>
            <a:off x="7137920" y="4646217"/>
            <a:ext cx="4262716" cy="72592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800"/>
              </a:spcBef>
            </a:pPr>
            <a:r>
              <a:rPr lang="en-US" sz="16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Each tablet provides as much allicin as approximately 1 clove of fresh garlic</a:t>
            </a:r>
          </a:p>
        </p:txBody>
      </p:sp>
      <p:sp>
        <p:nvSpPr>
          <p:cNvPr id="4" name="Text Placeholder 2">
            <a:extLst>
              <a:ext uri="{FF2B5EF4-FFF2-40B4-BE49-F238E27FC236}">
                <a16:creationId xmlns:a16="http://schemas.microsoft.com/office/drawing/2014/main" id="{560C14E3-E896-9B93-1C07-84FE822F2A93}"/>
              </a:ext>
            </a:extLst>
          </p:cNvPr>
          <p:cNvSpPr txBox="1">
            <a:spLocks/>
          </p:cNvSpPr>
          <p:nvPr/>
        </p:nvSpPr>
        <p:spPr>
          <a:xfrm>
            <a:off x="1099614" y="993919"/>
            <a:ext cx="6057090"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Garlic Allium Complex</a:t>
            </a:r>
          </a:p>
        </p:txBody>
      </p:sp>
      <p:sp>
        <p:nvSpPr>
          <p:cNvPr id="5" name="Text Placeholder 2">
            <a:extLst>
              <a:ext uri="{FF2B5EF4-FFF2-40B4-BE49-F238E27FC236}">
                <a16:creationId xmlns:a16="http://schemas.microsoft.com/office/drawing/2014/main" id="{3EE7457A-8559-780C-BA3E-25082D7B50F8}"/>
              </a:ext>
            </a:extLst>
          </p:cNvPr>
          <p:cNvSpPr txBox="1">
            <a:spLocks/>
          </p:cNvSpPr>
          <p:nvPr/>
        </p:nvSpPr>
        <p:spPr>
          <a:xfrm>
            <a:off x="1120632" y="1849479"/>
            <a:ext cx="5914152" cy="350373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800"/>
              </a:spcAft>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Immune Health and Heart Health*</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healthy immune responses*</a:t>
            </a:r>
          </a:p>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Broad spectrum whole-food-derived extracts and concentrates</a:t>
            </a:r>
          </a:p>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Targeted Delivery Technology</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Enteric-coated capsule to protect contents from stomach acid</a:t>
            </a:r>
          </a:p>
          <a:p>
            <a:pPr marL="182880" indent="-182880">
              <a:lnSpc>
                <a:spcPct val="120000"/>
              </a:lnSpc>
              <a:spcBef>
                <a:spcPts val="8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Guaranteed high potency</a:t>
            </a:r>
          </a:p>
          <a:p>
            <a:pPr marL="182880">
              <a:lnSpc>
                <a:spcPct val="120000"/>
              </a:lnSpc>
              <a:spcBef>
                <a:spcPts val="200"/>
              </a:spcBef>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 4,200mcg of active allicin per 2-tablet serving</a:t>
            </a:r>
          </a:p>
        </p:txBody>
      </p:sp>
      <p:pic>
        <p:nvPicPr>
          <p:cNvPr id="3" name="Picture 2">
            <a:extLst>
              <a:ext uri="{FF2B5EF4-FFF2-40B4-BE49-F238E27FC236}">
                <a16:creationId xmlns:a16="http://schemas.microsoft.com/office/drawing/2014/main" id="{D78E1D5D-24CD-4B4E-6CE9-458E78F23E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6" name="Picture 5" descr="A blue book with fruits around it&#10;&#10;AI-generated content may be incorrect.">
            <a:extLst>
              <a:ext uri="{FF2B5EF4-FFF2-40B4-BE49-F238E27FC236}">
                <a16:creationId xmlns:a16="http://schemas.microsoft.com/office/drawing/2014/main" id="{BAF77258-D4CF-A53C-2228-47C931F373E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954412" y="320387"/>
            <a:ext cx="1804041" cy="1687830"/>
          </a:xfrm>
          <a:prstGeom prst="rect">
            <a:avLst/>
          </a:prstGeom>
        </p:spPr>
      </p:pic>
    </p:spTree>
    <p:extLst>
      <p:ext uri="{BB962C8B-B14F-4D97-AF65-F5344CB8AC3E}">
        <p14:creationId xmlns:p14="http://schemas.microsoft.com/office/powerpoint/2010/main" val="1343322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6F55E-E77D-0549-2BE7-5A10DF743D3B}"/>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4947321C-5C41-392B-E39A-EDC58C89D231}"/>
              </a:ext>
            </a:extLst>
          </p:cNvPr>
          <p:cNvSpPr txBox="1">
            <a:spLocks/>
          </p:cNvSpPr>
          <p:nvPr/>
        </p:nvSpPr>
        <p:spPr>
          <a:xfrm>
            <a:off x="1099614" y="1163686"/>
            <a:ext cx="3618692"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Betagard®</a:t>
            </a:r>
          </a:p>
        </p:txBody>
      </p:sp>
      <p:sp>
        <p:nvSpPr>
          <p:cNvPr id="3" name="Text Placeholder 2">
            <a:extLst>
              <a:ext uri="{FF2B5EF4-FFF2-40B4-BE49-F238E27FC236}">
                <a16:creationId xmlns:a16="http://schemas.microsoft.com/office/drawing/2014/main" id="{0438D686-A779-81BB-DBC7-44298BFFB4FD}"/>
              </a:ext>
            </a:extLst>
          </p:cNvPr>
          <p:cNvSpPr txBox="1">
            <a:spLocks/>
          </p:cNvSpPr>
          <p:nvPr/>
        </p:nvSpPr>
        <p:spPr>
          <a:xfrm>
            <a:off x="1120631" y="2043629"/>
            <a:ext cx="5231401" cy="332906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Defend Yourself Against Environmental Toxins*</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Defend against damaging free radicals in environment*</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Supports your body's natural detoxification process*</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Proprietary formulation of vitamins, minerals and carotenoids</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Exclusive amino acid chelation</a:t>
            </a:r>
          </a:p>
        </p:txBody>
      </p:sp>
      <p:pic>
        <p:nvPicPr>
          <p:cNvPr id="7" name="Picture 6" descr="A white bottle with a label&#10;&#10;AI-generated content may be incorrect.">
            <a:extLst>
              <a:ext uri="{FF2B5EF4-FFF2-40B4-BE49-F238E27FC236}">
                <a16:creationId xmlns:a16="http://schemas.microsoft.com/office/drawing/2014/main" id="{FBFABED5-0668-6934-877D-CCCB10A8623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2073" y="811161"/>
            <a:ext cx="4069990" cy="4788224"/>
          </a:xfrm>
          <a:prstGeom prst="rect">
            <a:avLst/>
          </a:prstGeom>
        </p:spPr>
      </p:pic>
      <p:pic>
        <p:nvPicPr>
          <p:cNvPr id="9" name="Picture 8" descr="A close-up of a document&#10;&#10;AI-generated content may be incorrect.">
            <a:extLst>
              <a:ext uri="{FF2B5EF4-FFF2-40B4-BE49-F238E27FC236}">
                <a16:creationId xmlns:a16="http://schemas.microsoft.com/office/drawing/2014/main" id="{79A21B0B-D851-BE70-5FD2-FEE57001136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212685" y="2481259"/>
            <a:ext cx="2102524" cy="2283674"/>
          </a:xfrm>
          <a:prstGeom prst="rect">
            <a:avLst/>
          </a:prstGeom>
          <a:ln>
            <a:solidFill>
              <a:schemeClr val="accent2"/>
            </a:solidFill>
          </a:ln>
        </p:spPr>
      </p:pic>
      <p:pic>
        <p:nvPicPr>
          <p:cNvPr id="4" name="Picture 3">
            <a:extLst>
              <a:ext uri="{FF2B5EF4-FFF2-40B4-BE49-F238E27FC236}">
                <a16:creationId xmlns:a16="http://schemas.microsoft.com/office/drawing/2014/main" id="{715C7E6E-9C62-492C-8E56-0AFB8424A94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5" name="Picture 4" descr="A blue book with fruits around it&#10;&#10;AI-generated content may be incorrect.">
            <a:extLst>
              <a:ext uri="{FF2B5EF4-FFF2-40B4-BE49-F238E27FC236}">
                <a16:creationId xmlns:a16="http://schemas.microsoft.com/office/drawing/2014/main" id="{F6A1FCCB-8FCE-AF66-AB2D-AB76120A8F1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954412" y="320387"/>
            <a:ext cx="1804041" cy="1687830"/>
          </a:xfrm>
          <a:prstGeom prst="rect">
            <a:avLst/>
          </a:prstGeom>
        </p:spPr>
      </p:pic>
    </p:spTree>
    <p:extLst>
      <p:ext uri="{BB962C8B-B14F-4D97-AF65-F5344CB8AC3E}">
        <p14:creationId xmlns:p14="http://schemas.microsoft.com/office/powerpoint/2010/main" val="2504742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CC584-10DE-35D1-A43E-D3B3D63ECD91}"/>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B3DE7735-9440-D3DD-9A9C-96F0D87B7C22}"/>
              </a:ext>
            </a:extLst>
          </p:cNvPr>
          <p:cNvSpPr txBox="1">
            <a:spLocks/>
          </p:cNvSpPr>
          <p:nvPr/>
        </p:nvSpPr>
        <p:spPr>
          <a:xfrm>
            <a:off x="1099613" y="1844650"/>
            <a:ext cx="6374083" cy="68422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Acidophilus Plus</a:t>
            </a:r>
          </a:p>
        </p:txBody>
      </p:sp>
      <p:sp>
        <p:nvSpPr>
          <p:cNvPr id="3" name="Text Placeholder 2">
            <a:extLst>
              <a:ext uri="{FF2B5EF4-FFF2-40B4-BE49-F238E27FC236}">
                <a16:creationId xmlns:a16="http://schemas.microsoft.com/office/drawing/2014/main" id="{B6A94AAC-7E89-9790-252D-77923F8D565C}"/>
              </a:ext>
            </a:extLst>
          </p:cNvPr>
          <p:cNvSpPr txBox="1">
            <a:spLocks/>
          </p:cNvSpPr>
          <p:nvPr/>
        </p:nvSpPr>
        <p:spPr>
          <a:xfrm>
            <a:off x="1120632" y="2712402"/>
            <a:ext cx="5548392" cy="223755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Probiotics For Healthy and Harmonious Gastro-intestinal Balance*</a:t>
            </a:r>
            <a:endParaRPr lang="en-US" sz="20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a:p>
            <a:pPr marL="182880" indent="-182880">
              <a:lnSpc>
                <a:spcPct val="120000"/>
              </a:lnSpc>
              <a:spcBef>
                <a:spcPts val="14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Concentrated active cultures</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5 types of beneficial bacteria</a:t>
            </a:r>
          </a:p>
          <a:p>
            <a:pPr marL="182880" indent="-182880">
              <a:lnSpc>
                <a:spcPct val="120000"/>
              </a:lnSpc>
              <a:spcBef>
                <a:spcPts val="200"/>
              </a:spcBef>
              <a:buFont typeface="Arial" panose="020B0604020202020204" pitchFamily="34" charset="0"/>
              <a:buChar char="•"/>
            </a:pPr>
            <a:r>
              <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rPr>
              <a:t>Great value</a:t>
            </a:r>
          </a:p>
        </p:txBody>
      </p:sp>
      <p:pic>
        <p:nvPicPr>
          <p:cNvPr id="8" name="Picture 7" descr="A white bottle with a white label&#10;&#10;AI-generated content may be incorrect.">
            <a:extLst>
              <a:ext uri="{FF2B5EF4-FFF2-40B4-BE49-F238E27FC236}">
                <a16:creationId xmlns:a16="http://schemas.microsoft.com/office/drawing/2014/main" id="{23629790-F3C6-C2C9-271C-9E0A3777668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6000" y="823352"/>
            <a:ext cx="4069990" cy="4788224"/>
          </a:xfrm>
          <a:prstGeom prst="rect">
            <a:avLst/>
          </a:prstGeom>
        </p:spPr>
      </p:pic>
      <p:pic>
        <p:nvPicPr>
          <p:cNvPr id="2" name="Picture 1">
            <a:extLst>
              <a:ext uri="{FF2B5EF4-FFF2-40B4-BE49-F238E27FC236}">
                <a16:creationId xmlns:a16="http://schemas.microsoft.com/office/drawing/2014/main" id="{368FA946-EA3A-C0C7-8344-84C551761A2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5" name="Picture 4" descr="A blue book with fruits around it&#10;&#10;AI-generated content may be incorrect.">
            <a:extLst>
              <a:ext uri="{FF2B5EF4-FFF2-40B4-BE49-F238E27FC236}">
                <a16:creationId xmlns:a16="http://schemas.microsoft.com/office/drawing/2014/main" id="{E5E9957A-DD62-AB84-BBE3-B161055C9E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954412" y="320387"/>
            <a:ext cx="1804041" cy="1687830"/>
          </a:xfrm>
          <a:prstGeom prst="rect">
            <a:avLst/>
          </a:prstGeom>
        </p:spPr>
      </p:pic>
    </p:spTree>
    <p:extLst>
      <p:ext uri="{BB962C8B-B14F-4D97-AF65-F5344CB8AC3E}">
        <p14:creationId xmlns:p14="http://schemas.microsoft.com/office/powerpoint/2010/main" val="11112802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24867-1061-82DA-CD48-E3773CEAC5C7}"/>
            </a:ext>
          </a:extLst>
        </p:cNvPr>
        <p:cNvGrpSpPr/>
        <p:nvPr/>
      </p:nvGrpSpPr>
      <p:grpSpPr>
        <a:xfrm>
          <a:off x="0" y="0"/>
          <a:ext cx="0" cy="0"/>
          <a:chOff x="0" y="0"/>
          <a:chExt cx="0" cy="0"/>
        </a:xfrm>
      </p:grpSpPr>
      <p:pic>
        <p:nvPicPr>
          <p:cNvPr id="2" name="Picture 1" descr="A white bottle with a white label&#10;&#10;AI-generated content may be incorrect.">
            <a:extLst>
              <a:ext uri="{FF2B5EF4-FFF2-40B4-BE49-F238E27FC236}">
                <a16:creationId xmlns:a16="http://schemas.microsoft.com/office/drawing/2014/main" id="{03A0F0D0-F800-8EB8-4AB6-097FEA74817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12658" y="1351630"/>
            <a:ext cx="4069990" cy="4788224"/>
          </a:xfrm>
          <a:prstGeom prst="rect">
            <a:avLst/>
          </a:prstGeom>
        </p:spPr>
      </p:pic>
      <p:sp>
        <p:nvSpPr>
          <p:cNvPr id="6" name="Text Placeholder 2">
            <a:extLst>
              <a:ext uri="{FF2B5EF4-FFF2-40B4-BE49-F238E27FC236}">
                <a16:creationId xmlns:a16="http://schemas.microsoft.com/office/drawing/2014/main" id="{3C6FE20E-642C-CDA3-C7A8-927ED1A41E66}"/>
              </a:ext>
            </a:extLst>
          </p:cNvPr>
          <p:cNvSpPr txBox="1">
            <a:spLocks/>
          </p:cNvSpPr>
          <p:nvPr/>
        </p:nvSpPr>
        <p:spPr>
          <a:xfrm>
            <a:off x="1099613" y="847189"/>
            <a:ext cx="8095187" cy="67960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200" b="1" dirty="0">
                <a:solidFill>
                  <a:schemeClr val="accent1"/>
                </a:solidFill>
                <a:latin typeface="Poppins SemiBold" pitchFamily="2" charset="77"/>
                <a:ea typeface="Noto Sans" panose="020B0502040504020204" pitchFamily="34" charset="0"/>
                <a:cs typeface="Poppins SemiBold" pitchFamily="2" charset="77"/>
              </a:rPr>
              <a:t>Unique ‘Gel-Gard’ Protection System</a:t>
            </a:r>
          </a:p>
        </p:txBody>
      </p:sp>
      <p:pic>
        <p:nvPicPr>
          <p:cNvPr id="12" name="Picture 11" descr="A person with a stomach&#10;&#10;AI-generated content may be incorrect.">
            <a:extLst>
              <a:ext uri="{FF2B5EF4-FFF2-40B4-BE49-F238E27FC236}">
                <a16:creationId xmlns:a16="http://schemas.microsoft.com/office/drawing/2014/main" id="{9CC5238D-5DA5-D6B9-0106-C0A385C392C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5352" y="2342545"/>
            <a:ext cx="2397324" cy="3092548"/>
          </a:xfrm>
          <a:prstGeom prst="rect">
            <a:avLst/>
          </a:prstGeom>
        </p:spPr>
      </p:pic>
      <p:pic>
        <p:nvPicPr>
          <p:cNvPr id="14" name="Picture 13" descr="A white pill with green and white dots&#10;&#10;AI-generated content may be incorrect.">
            <a:extLst>
              <a:ext uri="{FF2B5EF4-FFF2-40B4-BE49-F238E27FC236}">
                <a16:creationId xmlns:a16="http://schemas.microsoft.com/office/drawing/2014/main" id="{2AF2EC4A-FE5E-FE85-8BBB-3577AC6647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89249" y="2386250"/>
            <a:ext cx="1482560" cy="932148"/>
          </a:xfrm>
          <a:prstGeom prst="rect">
            <a:avLst/>
          </a:prstGeom>
        </p:spPr>
      </p:pic>
      <p:sp>
        <p:nvSpPr>
          <p:cNvPr id="16" name="Text Placeholder 2">
            <a:extLst>
              <a:ext uri="{FF2B5EF4-FFF2-40B4-BE49-F238E27FC236}">
                <a16:creationId xmlns:a16="http://schemas.microsoft.com/office/drawing/2014/main" id="{D2E737EA-E946-514B-05E5-03259064CEEA}"/>
              </a:ext>
            </a:extLst>
          </p:cNvPr>
          <p:cNvSpPr txBox="1">
            <a:spLocks/>
          </p:cNvSpPr>
          <p:nvPr/>
        </p:nvSpPr>
        <p:spPr>
          <a:xfrm>
            <a:off x="3901441" y="3982831"/>
            <a:ext cx="2535935" cy="48244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Protects live micro-flora through stomach acid</a:t>
            </a:r>
          </a:p>
        </p:txBody>
      </p:sp>
      <p:sp>
        <p:nvSpPr>
          <p:cNvPr id="17" name="Text Placeholder 2">
            <a:extLst>
              <a:ext uri="{FF2B5EF4-FFF2-40B4-BE49-F238E27FC236}">
                <a16:creationId xmlns:a16="http://schemas.microsoft.com/office/drawing/2014/main" id="{E64D6E74-6887-C230-9AA5-CBA1A43E9341}"/>
              </a:ext>
            </a:extLst>
          </p:cNvPr>
          <p:cNvSpPr txBox="1">
            <a:spLocks/>
          </p:cNvSpPr>
          <p:nvPr/>
        </p:nvSpPr>
        <p:spPr>
          <a:xfrm>
            <a:off x="3901442" y="4597467"/>
            <a:ext cx="3077040" cy="83762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Ensures maximum numbers of live bacteria are delivered to the intestines to support digestive balance*</a:t>
            </a:r>
          </a:p>
        </p:txBody>
      </p:sp>
      <p:cxnSp>
        <p:nvCxnSpPr>
          <p:cNvPr id="19" name="Straight Connector 18">
            <a:extLst>
              <a:ext uri="{FF2B5EF4-FFF2-40B4-BE49-F238E27FC236}">
                <a16:creationId xmlns:a16="http://schemas.microsoft.com/office/drawing/2014/main" id="{870D9778-0D18-76E5-2976-AB09D0345782}"/>
              </a:ext>
            </a:extLst>
          </p:cNvPr>
          <p:cNvCxnSpPr>
            <a:cxnSpLocks/>
          </p:cNvCxnSpPr>
          <p:nvPr/>
        </p:nvCxnSpPr>
        <p:spPr>
          <a:xfrm flipV="1">
            <a:off x="2645553" y="4157472"/>
            <a:ext cx="1255888" cy="92045"/>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3D0ACC9-7CA3-8F6B-01FE-295094CF03D3}"/>
              </a:ext>
            </a:extLst>
          </p:cNvPr>
          <p:cNvCxnSpPr>
            <a:cxnSpLocks/>
          </p:cNvCxnSpPr>
          <p:nvPr/>
        </p:nvCxnSpPr>
        <p:spPr>
          <a:xfrm>
            <a:off x="2645553" y="4773773"/>
            <a:ext cx="125588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
        <p:nvSpPr>
          <p:cNvPr id="27" name="Text Placeholder 2">
            <a:extLst>
              <a:ext uri="{FF2B5EF4-FFF2-40B4-BE49-F238E27FC236}">
                <a16:creationId xmlns:a16="http://schemas.microsoft.com/office/drawing/2014/main" id="{DC193AFA-0A76-42E2-BD87-E538AC0FECD4}"/>
              </a:ext>
            </a:extLst>
          </p:cNvPr>
          <p:cNvSpPr txBox="1">
            <a:spLocks/>
          </p:cNvSpPr>
          <p:nvPr/>
        </p:nvSpPr>
        <p:spPr>
          <a:xfrm>
            <a:off x="3901441" y="2275950"/>
            <a:ext cx="2170175" cy="38421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Hardshell capsule</a:t>
            </a:r>
          </a:p>
        </p:txBody>
      </p:sp>
      <p:sp>
        <p:nvSpPr>
          <p:cNvPr id="28" name="Text Placeholder 2">
            <a:extLst>
              <a:ext uri="{FF2B5EF4-FFF2-40B4-BE49-F238E27FC236}">
                <a16:creationId xmlns:a16="http://schemas.microsoft.com/office/drawing/2014/main" id="{BF6F532D-B195-86F8-92B9-757170762484}"/>
              </a:ext>
            </a:extLst>
          </p:cNvPr>
          <p:cNvSpPr txBox="1">
            <a:spLocks/>
          </p:cNvSpPr>
          <p:nvPr/>
        </p:nvSpPr>
        <p:spPr>
          <a:xfrm>
            <a:off x="3901442" y="3165966"/>
            <a:ext cx="2397324" cy="6163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'Gel-Gard' protects bacteria until they reach the intestines</a:t>
            </a:r>
          </a:p>
        </p:txBody>
      </p:sp>
      <p:sp>
        <p:nvSpPr>
          <p:cNvPr id="30" name="Text Placeholder 2">
            <a:extLst>
              <a:ext uri="{FF2B5EF4-FFF2-40B4-BE49-F238E27FC236}">
                <a16:creationId xmlns:a16="http://schemas.microsoft.com/office/drawing/2014/main" id="{7E1CE76A-D58E-50F2-5DE8-4175DD3D0C55}"/>
              </a:ext>
            </a:extLst>
          </p:cNvPr>
          <p:cNvSpPr txBox="1">
            <a:spLocks/>
          </p:cNvSpPr>
          <p:nvPr/>
        </p:nvSpPr>
        <p:spPr>
          <a:xfrm>
            <a:off x="5547361" y="2617326"/>
            <a:ext cx="1943925" cy="61635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200" dirty="0">
                <a:solidFill>
                  <a:schemeClr val="bg2"/>
                </a:solidFill>
                <a:latin typeface="Noto Sans" panose="020B0502040504020204" pitchFamily="34" charset="0"/>
                <a:ea typeface="Noto Sans" panose="020B0502040504020204" pitchFamily="34" charset="0"/>
                <a:cs typeface="Noto Sans" panose="020B0502040504020204" pitchFamily="34" charset="0"/>
              </a:rPr>
              <a:t>Filled with 5 billion live microorganisms</a:t>
            </a:r>
          </a:p>
        </p:txBody>
      </p:sp>
      <p:cxnSp>
        <p:nvCxnSpPr>
          <p:cNvPr id="31" name="Straight Connector 30">
            <a:extLst>
              <a:ext uri="{FF2B5EF4-FFF2-40B4-BE49-F238E27FC236}">
                <a16:creationId xmlns:a16="http://schemas.microsoft.com/office/drawing/2014/main" id="{D0D4BB40-78E2-AE4C-C8B2-38FB97F87E12}"/>
              </a:ext>
            </a:extLst>
          </p:cNvPr>
          <p:cNvCxnSpPr>
            <a:cxnSpLocks/>
          </p:cNvCxnSpPr>
          <p:nvPr/>
        </p:nvCxnSpPr>
        <p:spPr>
          <a:xfrm flipV="1">
            <a:off x="5108337" y="2798227"/>
            <a:ext cx="445490" cy="61402"/>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B29F599-AE83-0EA5-1F2B-89CC200C836E}"/>
              </a:ext>
            </a:extLst>
          </p:cNvPr>
          <p:cNvCxnSpPr/>
          <p:nvPr/>
        </p:nvCxnSpPr>
        <p:spPr>
          <a:xfrm flipV="1">
            <a:off x="4100685" y="2925502"/>
            <a:ext cx="0" cy="252555"/>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98941169-6AB4-358D-1DF5-326E71F35153}"/>
              </a:ext>
            </a:extLst>
          </p:cNvPr>
          <p:cNvSpPr txBox="1">
            <a:spLocks/>
          </p:cNvSpPr>
          <p:nvPr/>
        </p:nvSpPr>
        <p:spPr>
          <a:xfrm>
            <a:off x="1120632" y="1474521"/>
            <a:ext cx="6370654" cy="48826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Guarantees delivery of beneficial cultures</a:t>
            </a: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a:extLst>
              <a:ext uri="{FF2B5EF4-FFF2-40B4-BE49-F238E27FC236}">
                <a16:creationId xmlns:a16="http://schemas.microsoft.com/office/drawing/2014/main" id="{AA522B1D-3FDD-EC8C-A367-0C64BC0453B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7" name="Picture 6" descr="A blue book with fruits around it&#10;&#10;AI-generated content may be incorrect.">
            <a:extLst>
              <a:ext uri="{FF2B5EF4-FFF2-40B4-BE49-F238E27FC236}">
                <a16:creationId xmlns:a16="http://schemas.microsoft.com/office/drawing/2014/main" id="{B644F6D3-638F-1DC1-D89C-58F4437D439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954412" y="320387"/>
            <a:ext cx="1804041" cy="1687830"/>
          </a:xfrm>
          <a:prstGeom prst="rect">
            <a:avLst/>
          </a:prstGeom>
        </p:spPr>
      </p:pic>
    </p:spTree>
    <p:extLst>
      <p:ext uri="{BB962C8B-B14F-4D97-AF65-F5344CB8AC3E}">
        <p14:creationId xmlns:p14="http://schemas.microsoft.com/office/powerpoint/2010/main" val="27481947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2866-5728-6494-B70F-1B4AB3A4688E}"/>
            </a:ext>
          </a:extLst>
        </p:cNvPr>
        <p:cNvGrpSpPr/>
        <p:nvPr/>
      </p:nvGrpSpPr>
      <p:grpSpPr>
        <a:xfrm>
          <a:off x="0" y="0"/>
          <a:ext cx="0" cy="0"/>
          <a:chOff x="0" y="0"/>
          <a:chExt cx="0" cy="0"/>
        </a:xfrm>
      </p:grpSpPr>
      <p:pic>
        <p:nvPicPr>
          <p:cNvPr id="11" name="Picture 10" descr="A white background with black text&#10;&#10;AI-generated content may be incorrect.">
            <a:extLst>
              <a:ext uri="{FF2B5EF4-FFF2-40B4-BE49-F238E27FC236}">
                <a16:creationId xmlns:a16="http://schemas.microsoft.com/office/drawing/2014/main" id="{E1654B00-DA31-0943-11BD-A511E89216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47366" y="2734298"/>
            <a:ext cx="3719274" cy="1588440"/>
          </a:xfrm>
          <a:prstGeom prst="rect">
            <a:avLst/>
          </a:prstGeom>
        </p:spPr>
      </p:pic>
      <p:sp>
        <p:nvSpPr>
          <p:cNvPr id="6" name="Text Placeholder 2">
            <a:extLst>
              <a:ext uri="{FF2B5EF4-FFF2-40B4-BE49-F238E27FC236}">
                <a16:creationId xmlns:a16="http://schemas.microsoft.com/office/drawing/2014/main" id="{C2960729-309C-5A7F-9E52-5891E1AE0B71}"/>
              </a:ext>
            </a:extLst>
          </p:cNvPr>
          <p:cNvSpPr txBox="1">
            <a:spLocks/>
          </p:cNvSpPr>
          <p:nvPr/>
        </p:nvSpPr>
        <p:spPr>
          <a:xfrm>
            <a:off x="1099614" y="1023504"/>
            <a:ext cx="5811826" cy="76552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How to 3-Day Detox </a:t>
            </a:r>
          </a:p>
        </p:txBody>
      </p:sp>
      <p:pic>
        <p:nvPicPr>
          <p:cNvPr id="7" name="Picture 6">
            <a:extLst>
              <a:ext uri="{FF2B5EF4-FFF2-40B4-BE49-F238E27FC236}">
                <a16:creationId xmlns:a16="http://schemas.microsoft.com/office/drawing/2014/main" id="{07D01853-53D7-D889-2BAB-B1E35640C5C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sp>
        <p:nvSpPr>
          <p:cNvPr id="17" name="Text Placeholder 2">
            <a:extLst>
              <a:ext uri="{FF2B5EF4-FFF2-40B4-BE49-F238E27FC236}">
                <a16:creationId xmlns:a16="http://schemas.microsoft.com/office/drawing/2014/main" id="{FE7CF832-58F6-6FBC-7F2F-C52BFCA804F4}"/>
              </a:ext>
            </a:extLst>
          </p:cNvPr>
          <p:cNvSpPr txBox="1">
            <a:spLocks/>
          </p:cNvSpPr>
          <p:nvPr/>
        </p:nvSpPr>
        <p:spPr>
          <a:xfrm>
            <a:off x="3161211" y="5578846"/>
            <a:ext cx="6755676" cy="54981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800"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‡Take 1 Neo-Lax tablet if you weigh less than 150 lbs. or 2 Neo-Lax tablets if you weigh more than 150 lbs</a:t>
            </a:r>
          </a:p>
          <a:p>
            <a:pPr>
              <a:lnSpc>
                <a:spcPct val="100000"/>
              </a:lnSpc>
              <a:spcBef>
                <a:spcPts val="0"/>
              </a:spcBef>
            </a:pPr>
            <a:r>
              <a:rPr lang="en-US" sz="800"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 Do not use Neo-Lax if you currently suffer from diarrhea, loose stools or abdominal pain because it may worsen these conditions.</a:t>
            </a:r>
          </a:p>
          <a:p>
            <a:pPr>
              <a:lnSpc>
                <a:spcPct val="100000"/>
              </a:lnSpc>
              <a:spcBef>
                <a:spcPts val="600"/>
              </a:spcBef>
            </a:pPr>
            <a:r>
              <a:rPr lang="en-US" sz="800"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Please consult with your Physician before performing any detoxification program.</a:t>
            </a:r>
          </a:p>
        </p:txBody>
      </p:sp>
      <p:sp>
        <p:nvSpPr>
          <p:cNvPr id="3" name="Text Placeholder 2">
            <a:extLst>
              <a:ext uri="{FF2B5EF4-FFF2-40B4-BE49-F238E27FC236}">
                <a16:creationId xmlns:a16="http://schemas.microsoft.com/office/drawing/2014/main" id="{4E865144-08B5-939A-95B4-E302894F9ABD}"/>
              </a:ext>
            </a:extLst>
          </p:cNvPr>
          <p:cNvSpPr txBox="1">
            <a:spLocks/>
          </p:cNvSpPr>
          <p:nvPr/>
        </p:nvSpPr>
        <p:spPr>
          <a:xfrm>
            <a:off x="1098860" y="1748463"/>
            <a:ext cx="5811826" cy="48826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2000" b="1" dirty="0">
                <a:solidFill>
                  <a:schemeClr val="bg2"/>
                </a:solidFill>
                <a:latin typeface="Noto Sans" panose="020B0502040504020204" pitchFamily="34" charset="0"/>
                <a:ea typeface="Noto Sans" panose="020B0502040504020204" pitchFamily="34" charset="0"/>
                <a:cs typeface="Noto Sans" panose="020B0502040504020204" pitchFamily="34" charset="0"/>
              </a:rPr>
              <a:t>Guarantees delivery of beneficial cultures</a:t>
            </a:r>
            <a:endParaRPr lang="en-US" sz="1800" dirty="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4" descr="A group of pills with different colors&#10;&#10;AI-generated content may be incorrect.">
            <a:extLst>
              <a:ext uri="{FF2B5EF4-FFF2-40B4-BE49-F238E27FC236}">
                <a16:creationId xmlns:a16="http://schemas.microsoft.com/office/drawing/2014/main" id="{DCC2172E-8004-C3B7-1648-420741B76F7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969952" y="2572132"/>
            <a:ext cx="2599260" cy="2447231"/>
          </a:xfrm>
          <a:prstGeom prst="rect">
            <a:avLst/>
          </a:prstGeom>
        </p:spPr>
      </p:pic>
      <p:pic>
        <p:nvPicPr>
          <p:cNvPr id="9" name="Picture 8" descr="A group of pills with different types of pills&#10;&#10;AI-generated content may be incorrect.">
            <a:extLst>
              <a:ext uri="{FF2B5EF4-FFF2-40B4-BE49-F238E27FC236}">
                <a16:creationId xmlns:a16="http://schemas.microsoft.com/office/drawing/2014/main" id="{2EE5601C-4D9C-1798-570E-80DBCCBB01A8}"/>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3687965" y="2544698"/>
            <a:ext cx="2749116" cy="2447231"/>
          </a:xfrm>
          <a:prstGeom prst="rect">
            <a:avLst/>
          </a:prstGeom>
        </p:spPr>
      </p:pic>
      <p:sp>
        <p:nvSpPr>
          <p:cNvPr id="10" name="Text Placeholder 2">
            <a:extLst>
              <a:ext uri="{FF2B5EF4-FFF2-40B4-BE49-F238E27FC236}">
                <a16:creationId xmlns:a16="http://schemas.microsoft.com/office/drawing/2014/main" id="{F0064429-151F-87BB-26D1-5C43CF5F714B}"/>
              </a:ext>
            </a:extLst>
          </p:cNvPr>
          <p:cNvSpPr txBox="1">
            <a:spLocks/>
          </p:cNvSpPr>
          <p:nvPr/>
        </p:nvSpPr>
        <p:spPr>
          <a:xfrm>
            <a:off x="8835242" y="1232722"/>
            <a:ext cx="2870140" cy="60968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14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Includes a simple,</a:t>
            </a:r>
            <a:br>
              <a:rPr lang="en-US" sz="14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br>
            <a:r>
              <a:rPr lang="en-US" sz="14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easy-to-follow Detox Guide</a:t>
            </a:r>
            <a:endParaRPr lang="en-US" sz="1200" b="1" dirty="0">
              <a:solidFill>
                <a:schemeClr val="accent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6" name="Picture 15">
            <a:extLst>
              <a:ext uri="{FF2B5EF4-FFF2-40B4-BE49-F238E27FC236}">
                <a16:creationId xmlns:a16="http://schemas.microsoft.com/office/drawing/2014/main" id="{399E40BC-2DEC-DDCF-FEA5-4445A3DF862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680372" y="743344"/>
            <a:ext cx="1304623" cy="1588441"/>
          </a:xfrm>
          <a:prstGeom prst="rect">
            <a:avLst/>
          </a:prstGeom>
        </p:spPr>
      </p:pic>
    </p:spTree>
    <p:extLst>
      <p:ext uri="{BB962C8B-B14F-4D97-AF65-F5344CB8AC3E}">
        <p14:creationId xmlns:p14="http://schemas.microsoft.com/office/powerpoint/2010/main" val="2593271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AD10-931E-B870-A89C-103ADF7C56C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4B5C1900-1C96-FE3A-3B82-160B6BB17428}"/>
              </a:ext>
            </a:extLst>
          </p:cNvPr>
          <p:cNvSpPr txBox="1">
            <a:spLocks/>
          </p:cNvSpPr>
          <p:nvPr/>
        </p:nvSpPr>
        <p:spPr>
          <a:xfrm>
            <a:off x="1099613" y="575040"/>
            <a:ext cx="6630115" cy="76552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4000" b="1" dirty="0">
                <a:solidFill>
                  <a:schemeClr val="accent1"/>
                </a:solidFill>
                <a:latin typeface="Poppins SemiBold" pitchFamily="2" charset="77"/>
                <a:ea typeface="Noto Sans" panose="020B0502040504020204" pitchFamily="34" charset="0"/>
                <a:cs typeface="Poppins SemiBold" pitchFamily="2" charset="77"/>
              </a:rPr>
              <a:t>How to 3-Day Detox </a:t>
            </a:r>
          </a:p>
        </p:txBody>
      </p:sp>
      <p:pic>
        <p:nvPicPr>
          <p:cNvPr id="7" name="Picture 6">
            <a:extLst>
              <a:ext uri="{FF2B5EF4-FFF2-40B4-BE49-F238E27FC236}">
                <a16:creationId xmlns:a16="http://schemas.microsoft.com/office/drawing/2014/main" id="{B605F12E-A421-AA1C-86D9-1A4865E7CC1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6393" y="5775033"/>
            <a:ext cx="2599260" cy="248865"/>
          </a:xfrm>
          <a:prstGeom prst="rect">
            <a:avLst/>
          </a:prstGeom>
        </p:spPr>
      </p:pic>
      <p:pic>
        <p:nvPicPr>
          <p:cNvPr id="4" name="Picture 3" descr="A close-up of a pill&#10;&#10;AI-generated content may be incorrect.">
            <a:extLst>
              <a:ext uri="{FF2B5EF4-FFF2-40B4-BE49-F238E27FC236}">
                <a16:creationId xmlns:a16="http://schemas.microsoft.com/office/drawing/2014/main" id="{C58041C2-55ED-C63B-FAF4-89F77BC3FE8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7088" y="1345532"/>
            <a:ext cx="3836655" cy="1638571"/>
          </a:xfrm>
          <a:prstGeom prst="rect">
            <a:avLst/>
          </a:prstGeom>
        </p:spPr>
      </p:pic>
      <p:pic>
        <p:nvPicPr>
          <p:cNvPr id="10" name="Picture 9" descr="A close-up of a pill&#10;&#10;AI-generated content may be incorrect.">
            <a:extLst>
              <a:ext uri="{FF2B5EF4-FFF2-40B4-BE49-F238E27FC236}">
                <a16:creationId xmlns:a16="http://schemas.microsoft.com/office/drawing/2014/main" id="{E7B92892-A276-1B69-10A6-A14CE77572A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06196" y="1411245"/>
            <a:ext cx="3303786" cy="3123943"/>
          </a:xfrm>
          <a:prstGeom prst="rect">
            <a:avLst/>
          </a:prstGeom>
        </p:spPr>
      </p:pic>
      <p:pic>
        <p:nvPicPr>
          <p:cNvPr id="13" name="Picture 12" descr="A screenshot of a menu&#10;&#10;AI-generated content may be incorrect.">
            <a:extLst>
              <a:ext uri="{FF2B5EF4-FFF2-40B4-BE49-F238E27FC236}">
                <a16:creationId xmlns:a16="http://schemas.microsoft.com/office/drawing/2014/main" id="{9CF5144C-7625-C975-BD7E-70B491E7E697}"/>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7730322" y="1401493"/>
            <a:ext cx="3547278" cy="4748291"/>
          </a:xfrm>
          <a:prstGeom prst="rect">
            <a:avLst/>
          </a:prstGeom>
        </p:spPr>
      </p:pic>
      <p:sp>
        <p:nvSpPr>
          <p:cNvPr id="16" name="Text Placeholder 2">
            <a:extLst>
              <a:ext uri="{FF2B5EF4-FFF2-40B4-BE49-F238E27FC236}">
                <a16:creationId xmlns:a16="http://schemas.microsoft.com/office/drawing/2014/main" id="{606B0666-D22E-FAEE-9F92-4E69E0DF8D64}"/>
              </a:ext>
            </a:extLst>
          </p:cNvPr>
          <p:cNvSpPr txBox="1">
            <a:spLocks/>
          </p:cNvSpPr>
          <p:nvPr/>
        </p:nvSpPr>
        <p:spPr>
          <a:xfrm>
            <a:off x="3161211" y="5866807"/>
            <a:ext cx="3925389" cy="24886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800"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Please consult with your Physician before performing any detoxification program.</a:t>
            </a:r>
          </a:p>
        </p:txBody>
      </p:sp>
    </p:spTree>
    <p:extLst>
      <p:ext uri="{BB962C8B-B14F-4D97-AF65-F5344CB8AC3E}">
        <p14:creationId xmlns:p14="http://schemas.microsoft.com/office/powerpoint/2010/main" val="668443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C4148-469B-5832-4FDA-ADEB680DCB9D}"/>
            </a:ext>
          </a:extLst>
        </p:cNvPr>
        <p:cNvGrpSpPr/>
        <p:nvPr/>
      </p:nvGrpSpPr>
      <p:grpSpPr>
        <a:xfrm>
          <a:off x="0" y="0"/>
          <a:ext cx="0" cy="0"/>
          <a:chOff x="0" y="0"/>
          <a:chExt cx="0" cy="0"/>
        </a:xfrm>
      </p:grpSpPr>
      <p:pic>
        <p:nvPicPr>
          <p:cNvPr id="2" name="Picture 1" descr="A close-up of a plant in a glass container&#10;&#10;AI-generated content may be incorrect.">
            <a:extLst>
              <a:ext uri="{FF2B5EF4-FFF2-40B4-BE49-F238E27FC236}">
                <a16:creationId xmlns:a16="http://schemas.microsoft.com/office/drawing/2014/main" id="{AE20C88C-B93B-43B1-D2BF-C5DDFC2E116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78086" y="447755"/>
            <a:ext cx="7913914" cy="6153972"/>
          </a:xfrm>
          <a:prstGeom prst="rect">
            <a:avLst/>
          </a:prstGeom>
        </p:spPr>
      </p:pic>
      <p:sp>
        <p:nvSpPr>
          <p:cNvPr id="3" name="Text Placeholder 2">
            <a:extLst>
              <a:ext uri="{FF2B5EF4-FFF2-40B4-BE49-F238E27FC236}">
                <a16:creationId xmlns:a16="http://schemas.microsoft.com/office/drawing/2014/main" id="{E8AB2E34-FD0D-0A4E-D7CC-804999FCA222}"/>
              </a:ext>
            </a:extLst>
          </p:cNvPr>
          <p:cNvSpPr txBox="1">
            <a:spLocks/>
          </p:cNvSpPr>
          <p:nvPr/>
        </p:nvSpPr>
        <p:spPr>
          <a:xfrm>
            <a:off x="1014269" y="2241004"/>
            <a:ext cx="4853131" cy="128373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600" b="1" dirty="0">
                <a:solidFill>
                  <a:schemeClr val="accent1"/>
                </a:solidFill>
                <a:latin typeface="Poppins SemiBold" pitchFamily="2" charset="77"/>
                <a:ea typeface="Noto Sans" panose="020B0502040504020204" pitchFamily="34" charset="0"/>
                <a:cs typeface="Poppins SemiBold" pitchFamily="2" charset="77"/>
              </a:rPr>
              <a:t>Based in Nature, Backed by Science</a:t>
            </a:r>
          </a:p>
        </p:txBody>
      </p:sp>
      <p:pic>
        <p:nvPicPr>
          <p:cNvPr id="5" name="Picture 4" descr="A black circle with white text&#10;&#10;AI-generated content may be incorrect.">
            <a:extLst>
              <a:ext uri="{FF2B5EF4-FFF2-40B4-BE49-F238E27FC236}">
                <a16:creationId xmlns:a16="http://schemas.microsoft.com/office/drawing/2014/main" id="{651DD65C-44A1-3CD1-29FD-3632CA4F9C9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02864" y="3414382"/>
            <a:ext cx="1189149" cy="1201161"/>
          </a:xfrm>
          <a:prstGeom prst="rect">
            <a:avLst/>
          </a:prstGeom>
        </p:spPr>
      </p:pic>
    </p:spTree>
    <p:extLst>
      <p:ext uri="{BB962C8B-B14F-4D97-AF65-F5344CB8AC3E}">
        <p14:creationId xmlns:p14="http://schemas.microsoft.com/office/powerpoint/2010/main" val="2676118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15381-85E8-BEBF-E08E-632A9C867BE1}"/>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7A76581B-F177-7ED7-C6C3-EBBAF242CB72}"/>
              </a:ext>
            </a:extLst>
          </p:cNvPr>
          <p:cNvSpPr txBox="1">
            <a:spLocks/>
          </p:cNvSpPr>
          <p:nvPr/>
        </p:nvSpPr>
        <p:spPr>
          <a:xfrm>
            <a:off x="3473451" y="3009552"/>
            <a:ext cx="5245097" cy="153846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90000"/>
              </a:lnSpc>
              <a:spcBef>
                <a:spcPts val="0"/>
              </a:spcBef>
            </a:pPr>
            <a:r>
              <a:rPr lang="en-US" sz="6000" b="1" spc="-50" dirty="0">
                <a:solidFill>
                  <a:schemeClr val="accent1"/>
                </a:solidFill>
                <a:latin typeface="Poppins" pitchFamily="2" charset="77"/>
                <a:ea typeface="Noto Sans" panose="020B0502040504020204" pitchFamily="34" charset="0"/>
                <a:cs typeface="Poppins" pitchFamily="2" charset="77"/>
              </a:rPr>
              <a:t>Thank You!</a:t>
            </a:r>
          </a:p>
        </p:txBody>
      </p:sp>
      <p:pic>
        <p:nvPicPr>
          <p:cNvPr id="2" name="Picture 1">
            <a:extLst>
              <a:ext uri="{FF2B5EF4-FFF2-40B4-BE49-F238E27FC236}">
                <a16:creationId xmlns:a16="http://schemas.microsoft.com/office/drawing/2014/main" id="{66367020-E491-4CC7-0C37-7B1273ADD598}"/>
              </a:ext>
            </a:extLst>
          </p:cNvPr>
          <p:cNvPicPr>
            <a:picLocks noChangeAspect="1"/>
          </p:cNvPicPr>
          <p:nvPr/>
        </p:nvPicPr>
        <p:blipFill>
          <a:blip r:embed="rId3"/>
          <a:stretch>
            <a:fillRect/>
          </a:stretch>
        </p:blipFill>
        <p:spPr>
          <a:xfrm>
            <a:off x="10542616" y="6378313"/>
            <a:ext cx="1090584" cy="238069"/>
          </a:xfrm>
          <a:prstGeom prst="rect">
            <a:avLst/>
          </a:prstGeom>
        </p:spPr>
      </p:pic>
    </p:spTree>
    <p:extLst>
      <p:ext uri="{BB962C8B-B14F-4D97-AF65-F5344CB8AC3E}">
        <p14:creationId xmlns:p14="http://schemas.microsoft.com/office/powerpoint/2010/main" val="7028191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K2qeChzHDs7LUrskx2U19I"/>
</p:tagLst>
</file>

<file path=ppt/tags/tag2.xml><?xml version="1.0" encoding="utf-8"?>
<p:tagLst xmlns:a="http://schemas.openxmlformats.org/drawingml/2006/main" xmlns:r="http://schemas.openxmlformats.org/officeDocument/2006/relationships" xmlns:p="http://schemas.openxmlformats.org/presentationml/2006/main">
  <p:tag name="DVSHAPEID" val="acATq9R7D74XtVVIgngpkt"/>
</p:tagLst>
</file>

<file path=ppt/theme/theme1.xml><?xml version="1.0" encoding="utf-8"?>
<a:theme xmlns:a="http://schemas.openxmlformats.org/drawingml/2006/main" name="4_Custom Design">
  <a:themeElements>
    <a:clrScheme name="NeoLife Branding 2026">
      <a:dk1>
        <a:srgbClr val="1C4120"/>
      </a:dk1>
      <a:lt1>
        <a:srgbClr val="1C4120"/>
      </a:lt1>
      <a:dk2>
        <a:srgbClr val="FEFFFF"/>
      </a:dk2>
      <a:lt2>
        <a:srgbClr val="000000"/>
      </a:lt2>
      <a:accent1>
        <a:srgbClr val="1C4120"/>
      </a:accent1>
      <a:accent2>
        <a:srgbClr val="6CC249"/>
      </a:accent2>
      <a:accent3>
        <a:srgbClr val="E1EFCE"/>
      </a:accent3>
      <a:accent4>
        <a:srgbClr val="6558B1"/>
      </a:accent4>
      <a:accent5>
        <a:srgbClr val="EF3340"/>
      </a:accent5>
      <a:accent6>
        <a:srgbClr val="F277C6"/>
      </a:accent6>
      <a:hlink>
        <a:srgbClr val="2459E8"/>
      </a:hlink>
      <a:folHlink>
        <a:srgbClr val="2459E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6_Custom Design">
  <a:themeElements>
    <a:clrScheme name="NeoLife Branding 2026">
      <a:dk1>
        <a:srgbClr val="1C4120"/>
      </a:dk1>
      <a:lt1>
        <a:srgbClr val="1C4120"/>
      </a:lt1>
      <a:dk2>
        <a:srgbClr val="FEFFFF"/>
      </a:dk2>
      <a:lt2>
        <a:srgbClr val="000000"/>
      </a:lt2>
      <a:accent1>
        <a:srgbClr val="1C4120"/>
      </a:accent1>
      <a:accent2>
        <a:srgbClr val="6CC249"/>
      </a:accent2>
      <a:accent3>
        <a:srgbClr val="E1EFCE"/>
      </a:accent3>
      <a:accent4>
        <a:srgbClr val="6558B1"/>
      </a:accent4>
      <a:accent5>
        <a:srgbClr val="EF3340"/>
      </a:accent5>
      <a:accent6>
        <a:srgbClr val="F277C6"/>
      </a:accent6>
      <a:hlink>
        <a:srgbClr val="2459E8"/>
      </a:hlink>
      <a:folHlink>
        <a:srgbClr val="2459E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17793</TotalTime>
  <Words>6380</Words>
  <Application>Microsoft Macintosh PowerPoint</Application>
  <PresentationFormat>Widescreen</PresentationFormat>
  <Paragraphs>659</Paragraphs>
  <Slides>54</Slides>
  <Notes>54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54</vt:i4>
      </vt:variant>
    </vt:vector>
  </HeadingPairs>
  <TitlesOfParts>
    <vt:vector size="66" baseType="lpstr">
      <vt:lpstr>Wingdings</vt:lpstr>
      <vt:lpstr>Noto Sans</vt:lpstr>
      <vt:lpstr>Arial</vt:lpstr>
      <vt:lpstr>Noto Sans SemiBold</vt:lpstr>
      <vt:lpstr>Calibri</vt:lpstr>
      <vt:lpstr>Noto Sans Bold</vt:lpstr>
      <vt:lpstr>Poppins SemiBold</vt:lpstr>
      <vt:lpstr>Noto Sans Light</vt:lpstr>
      <vt:lpstr>Poppins</vt:lpstr>
      <vt:lpstr>Noto Sans Medium</vt:lpstr>
      <vt:lpstr>4_Custom Design</vt:lpstr>
      <vt:lpstr>6_Custom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Minjee Kim</dc:creator>
  <cp:lastModifiedBy>Minjee Kim</cp:lastModifiedBy>
  <cp:revision>606</cp:revision>
  <dcterms:created xsi:type="dcterms:W3CDTF">2024-01-30T18:52:21Z</dcterms:created>
  <dcterms:modified xsi:type="dcterms:W3CDTF">2026-02-19T23:40:43Z</dcterms:modified>
</cp:coreProperties>
</file>