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9" r:id="rId1"/>
    <p:sldMasterId id="2147483694" r:id="rId2"/>
    <p:sldMasterId id="2147483696" r:id="rId3"/>
    <p:sldMasterId id="2147483701" r:id="rId4"/>
  </p:sldMasterIdLst>
  <p:notesMasterIdLst>
    <p:notesMasterId r:id="rId37"/>
  </p:notesMasterIdLst>
  <p:handoutMasterIdLst>
    <p:handoutMasterId r:id="rId38"/>
  </p:handoutMasterIdLst>
  <p:sldIdLst>
    <p:sldId id="448" r:id="rId5"/>
    <p:sldId id="383" r:id="rId6"/>
    <p:sldId id="387" r:id="rId7"/>
    <p:sldId id="443" r:id="rId8"/>
    <p:sldId id="449" r:id="rId9"/>
    <p:sldId id="389" r:id="rId10"/>
    <p:sldId id="441" r:id="rId11"/>
    <p:sldId id="391" r:id="rId12"/>
    <p:sldId id="392" r:id="rId13"/>
    <p:sldId id="393" r:id="rId14"/>
    <p:sldId id="361" r:id="rId15"/>
    <p:sldId id="394" r:id="rId16"/>
    <p:sldId id="395" r:id="rId17"/>
    <p:sldId id="396" r:id="rId18"/>
    <p:sldId id="439" r:id="rId19"/>
    <p:sldId id="397" r:id="rId20"/>
    <p:sldId id="398" r:id="rId21"/>
    <p:sldId id="400" r:id="rId22"/>
    <p:sldId id="406" r:id="rId23"/>
    <p:sldId id="407" r:id="rId24"/>
    <p:sldId id="412" r:id="rId25"/>
    <p:sldId id="408" r:id="rId26"/>
    <p:sldId id="427" r:id="rId27"/>
    <p:sldId id="442" r:id="rId28"/>
    <p:sldId id="447" r:id="rId29"/>
    <p:sldId id="420" r:id="rId30"/>
    <p:sldId id="413" r:id="rId31"/>
    <p:sldId id="445" r:id="rId32"/>
    <p:sldId id="438" r:id="rId33"/>
    <p:sldId id="450" r:id="rId34"/>
    <p:sldId id="446" r:id="rId35"/>
    <p:sldId id="366" r:id="rId36"/>
  </p:sldIdLst>
  <p:sldSz cx="12192000" cy="6858000"/>
  <p:notesSz cx="6858000" cy="9144000"/>
  <p:embeddedFontLst>
    <p:embeddedFont>
      <p:font typeface="Noto Sans" panose="020B0502040504020204" pitchFamily="34" charset="0"/>
      <p:regular r:id="rId39"/>
      <p:bold r:id="rId40"/>
      <p:italic r:id="rId41"/>
      <p:boldItalic r:id="rId42"/>
    </p:embeddedFont>
    <p:embeddedFont>
      <p:font typeface="Noto Serif Light" panose="02020502060505020204" pitchFamily="18" charset="0"/>
      <p:regular r:id="rId43"/>
      <p:italic r:id="rId44"/>
    </p:embeddedFont>
    <p:embeddedFont>
      <p:font typeface="Poppins Light" pitchFamily="2" charset="77"/>
      <p:regular r:id="rId45"/>
      <p:italic r:id="rId46"/>
    </p:embeddedFont>
    <p:embeddedFont>
      <p:font typeface="Poppins Medium" pitchFamily="2" charset="77"/>
      <p:regular r:id="rId47"/>
      <p:italic r:id="rId48"/>
    </p:embeddedFont>
    <p:embeddedFont>
      <p:font typeface="Poppins SemiBold" pitchFamily="2" charset="77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9887"/>
    <a:srgbClr val="BFB39D"/>
    <a:srgbClr val="F4F8F7"/>
    <a:srgbClr val="FFFFFF"/>
    <a:srgbClr val="E3EEFF"/>
    <a:srgbClr val="D0E0FF"/>
    <a:srgbClr val="293D21"/>
    <a:srgbClr val="4C6E34"/>
    <a:srgbClr val="000000"/>
    <a:srgbClr val="86B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 autoAdjust="0"/>
    <p:restoredTop sz="89498"/>
  </p:normalViewPr>
  <p:slideViewPr>
    <p:cSldViewPr snapToGrid="0">
      <p:cViewPr>
        <p:scale>
          <a:sx n="99" d="100"/>
          <a:sy n="99" d="100"/>
        </p:scale>
        <p:origin x="1760" y="24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1" d="100"/>
          <a:sy n="111" d="100"/>
        </p:scale>
        <p:origin x="510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font" Target="fonts/font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E98EE7-A413-76FA-B3C6-FDDAEFD409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FFEC0-85F5-058F-E533-BAEB689B43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173DE-13B9-44A6-8208-330DFBC7A163}" type="datetimeFigureOut">
              <a:rPr lang="en-US" smtClean="0"/>
              <a:t>8/5/25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97660-BEE6-36B3-9D0B-99E92C1C52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C603C-34BE-802C-EEB8-82BE34FD0F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3F7A0-9ECC-43A2-8BCD-F3AF3C937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22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CEA2D-4118-406F-B1A0-530BF9A0BC40}" type="datetimeFigureOut">
              <a:rPr lang="en-US" smtClean="0"/>
              <a:t>8/5/25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D6AB6-66D9-4BB1-8165-4782942CD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24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CEAC4-CADF-FA3F-639A-D6C0B6C39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6485E-803C-3642-C5C0-DBDC77BA6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EC171E-63AC-5520-CADE-510B00E7F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70C497-CE9F-16A6-2491-31ECC86E63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6211-E85A-3850-3ABD-AF7DCEED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092C51-4F3B-F86D-9715-792F7981F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66A8F-D849-9D0A-0D3D-F325C637D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253C6-D236-1B2D-C571-7D8416F00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9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09B68-1BF8-D1C1-48D9-4E9B0534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7F1CF-A57B-6370-C3CD-A039CE85B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5B08B-3C0C-0A7A-65A5-15EEAA966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5CEAD-3ADC-B7A5-C0C1-63038A265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46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21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EB9E1-B150-5A4C-A7A7-017742FCC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B9466-35D4-6DA0-3837-CF713BE1F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25A64-A3DC-825B-4ECA-922642FCF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168AD-22BC-D822-5EEA-A62DA65A5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4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3559D-54AD-659A-88AF-75CBA65D6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4DC97-F95C-CC86-902C-020012086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BFDDFF-D455-78A8-1E11-FFE7D0DAC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87CEE-BC4F-9F12-5DA9-AEF2BF7D6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17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13179-A7E6-367C-990A-567DB424F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32093F-7852-A5AF-52C0-749BD0A47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AB4BE1-28D3-E665-6D87-B0335F042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2436B-12EB-3C92-45CD-F51B2F6E0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9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90B07-42F4-4306-AEE5-2D4F33C39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658F6-7C9D-7DEB-8F7A-39EA4BCE5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1E3C9-BD31-F35C-4EE8-197FAB138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BA214-A938-949E-CB87-23EAAAE62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43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26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2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36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80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94317-7F29-5880-3EB5-224A12E56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9E0D2-9A97-E423-8241-7A4835E90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B26BB7-B518-114C-81F4-E1B594721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CD9DC-061E-6083-ED59-28E7C1D77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0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07032-70DE-A969-8E1E-329AAA758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62220E-0537-98F4-BA67-E675305B1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252E6F-8742-31D8-7ED7-7AF36FEE4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B3F11-F1DA-847C-4B81-F5D23293C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52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06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D8804-7CFF-B53F-E970-D7B320A95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19EFBC-93FF-D0E3-C250-FBA3C039E8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59C25-E92C-2E84-5843-BE02E88F9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DF776-C590-9FE8-75A4-039EC5049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28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1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BA0F3-1ABC-1833-1065-9543F6F5D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055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72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23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48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BD7E5DA-6494-6D42-ED6F-E46BC6D667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015" y="6207294"/>
            <a:ext cx="1167985" cy="454513"/>
          </a:xfrm>
          <a:prstGeom prst="rect">
            <a:avLst/>
          </a:prstGeom>
        </p:spPr>
      </p:pic>
      <p:pic>
        <p:nvPicPr>
          <p:cNvPr id="5" name="Picture 4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05E6B976-994E-8474-4344-75DC8852CF9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285" y="6248427"/>
            <a:ext cx="1453965" cy="41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5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500"/>
        </a:lnSpc>
        <a:spcBef>
          <a:spcPts val="1000"/>
        </a:spcBef>
        <a:buFontTx/>
        <a:buNone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13716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gradient&#10;&#10;AI-generated content may be incorrect.">
            <a:extLst>
              <a:ext uri="{FF2B5EF4-FFF2-40B4-BE49-F238E27FC236}">
                <a16:creationId xmlns:a16="http://schemas.microsoft.com/office/drawing/2014/main" id="{790A891F-8084-374A-58CC-0AC0CEE02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098B1288-688E-1EA3-7A37-FECF070C90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285" y="6248427"/>
            <a:ext cx="1453965" cy="417850"/>
          </a:xfrm>
          <a:prstGeom prst="rect">
            <a:avLst/>
          </a:prstGeom>
        </p:spPr>
      </p:pic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785530-708A-75CD-B3BC-4D23E059142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32" y="6207979"/>
            <a:ext cx="1172318" cy="4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0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500"/>
        </a:lnSpc>
        <a:spcBef>
          <a:spcPts val="1000"/>
        </a:spcBef>
        <a:buFontTx/>
        <a:buNone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13716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gradient&#10;&#10;AI-generated content may be incorrect.">
            <a:extLst>
              <a:ext uri="{FF2B5EF4-FFF2-40B4-BE49-F238E27FC236}">
                <a16:creationId xmlns:a16="http://schemas.microsoft.com/office/drawing/2014/main" id="{790A891F-8084-374A-58CC-0AC0CEE02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0" y="6036906"/>
            <a:ext cx="12192000" cy="821094"/>
          </a:xfrm>
          <a:prstGeom prst="rect">
            <a:avLst/>
          </a:prstGeom>
        </p:spPr>
      </p:pic>
      <p:pic>
        <p:nvPicPr>
          <p:cNvPr id="4" name="Picture 3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5BCC4BC2-160E-F8A5-00D9-6BA912C647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285" y="6248427"/>
            <a:ext cx="1453965" cy="417850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A851BDD-F11B-230B-8598-170CD7102C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32" y="6207979"/>
            <a:ext cx="1172318" cy="4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500"/>
        </a:lnSpc>
        <a:spcBef>
          <a:spcPts val="1000"/>
        </a:spcBef>
        <a:buFontTx/>
        <a:buNone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13716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gradient&#10;&#10;AI-generated content may be incorrect.">
            <a:extLst>
              <a:ext uri="{FF2B5EF4-FFF2-40B4-BE49-F238E27FC236}">
                <a16:creationId xmlns:a16="http://schemas.microsoft.com/office/drawing/2014/main" id="{D02C92F3-01C8-B411-1ED7-FD3839DA1B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4174435" cy="6858000"/>
          </a:xfrm>
          <a:prstGeom prst="rect">
            <a:avLst/>
          </a:prstGeom>
        </p:spPr>
      </p:pic>
      <p:pic>
        <p:nvPicPr>
          <p:cNvPr id="7" name="Picture 6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0FB877A5-7D93-1A96-8DE5-9E501E52FE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285" y="6248427"/>
            <a:ext cx="1453965" cy="417850"/>
          </a:xfrm>
          <a:prstGeom prst="rect">
            <a:avLst/>
          </a:prstGeom>
        </p:spPr>
      </p:pic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F909F70-74B7-73A7-03B6-148E24D3DFA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32" y="6207979"/>
            <a:ext cx="1172318" cy="4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8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500"/>
        </a:lnSpc>
        <a:spcBef>
          <a:spcPts val="1000"/>
        </a:spcBef>
        <a:buFontTx/>
        <a:buNone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13716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emf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4BBE1-2DC9-60C1-BD2C-11A4F1BF0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ag with fruits and a bottle of milk&#10;&#10;AI-generated content may be incorrect.">
            <a:extLst>
              <a:ext uri="{FF2B5EF4-FFF2-40B4-BE49-F238E27FC236}">
                <a16:creationId xmlns:a16="http://schemas.microsoft.com/office/drawing/2014/main" id="{93B30A4E-3C0C-0B46-1A85-97F6931CD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68" t="30623" r="11332" b="2178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EA914C-674A-BCB5-EBD9-4971B4092348}"/>
              </a:ext>
            </a:extLst>
          </p:cNvPr>
          <p:cNvSpPr txBox="1"/>
          <p:nvPr/>
        </p:nvSpPr>
        <p:spPr>
          <a:xfrm>
            <a:off x="733227" y="3513677"/>
            <a:ext cx="64612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5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FiberFull Launch</a:t>
            </a:r>
            <a:endParaRPr lang="en-US" sz="5000" b="0" i="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9" name="Picture 8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E51820D2-FF22-3AAF-316B-BF8C041F7A6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271" y="2451806"/>
            <a:ext cx="2658318" cy="76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5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3CBBA-81C6-AC35-A630-3D8D56AE0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453A8A-9F90-1A01-4144-E3CAE19E6AD6}"/>
              </a:ext>
            </a:extLst>
          </p:cNvPr>
          <p:cNvSpPr txBox="1"/>
          <p:nvPr/>
        </p:nvSpPr>
        <p:spPr>
          <a:xfrm>
            <a:off x="5391080" y="2242519"/>
            <a:ext cx="5665874" cy="228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en-US" sz="47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Susan Beck, PhD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Poppins Light" pitchFamily="2" charset="77"/>
                <a:ea typeface="Noto Serif" panose="02020502060505020204" pitchFamily="18" charset="0"/>
                <a:cs typeface="Poppins Light" pitchFamily="2" charset="77"/>
              </a:rPr>
              <a:t>LAc, Dipl. OM, CNS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US" sz="2200" b="0" i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NeoLife Chief Science Officer</a:t>
            </a:r>
          </a:p>
          <a:p>
            <a:pPr>
              <a:lnSpc>
                <a:spcPct val="100000"/>
              </a:lnSpc>
              <a:spcAft>
                <a:spcPts val="1100"/>
              </a:spcAft>
            </a:pPr>
            <a:r>
              <a:rPr lang="en-US" sz="2200" b="0" i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Head of the Scientific Advisory Board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B294D-5D3A-B727-2FF3-233918595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0567" y="631814"/>
            <a:ext cx="1002324" cy="1005572"/>
          </a:xfrm>
          <a:prstGeom prst="rect">
            <a:avLst/>
          </a:prstGeom>
        </p:spPr>
      </p:pic>
      <p:pic>
        <p:nvPicPr>
          <p:cNvPr id="17" name="Picture 16" descr="A person with blonde hair wearing a blue shirt and black jacket&#10;&#10;AI-generated content may be incorrect.">
            <a:extLst>
              <a:ext uri="{FF2B5EF4-FFF2-40B4-BE49-F238E27FC236}">
                <a16:creationId xmlns:a16="http://schemas.microsoft.com/office/drawing/2014/main" id="{07736484-8031-E9A1-DCE4-DA6A148C33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89570" y="1563814"/>
            <a:ext cx="3483173" cy="3702762"/>
          </a:xfrm>
          <a:prstGeom prst="rect">
            <a:avLst/>
          </a:prstGeom>
          <a:ln w="31750"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15" name="Picture 14" descr="A person with blonde hair and blue eyes&#10;&#10;AI-generated content may be incorrect.">
            <a:extLst>
              <a:ext uri="{FF2B5EF4-FFF2-40B4-BE49-F238E27FC236}">
                <a16:creationId xmlns:a16="http://schemas.microsoft.com/office/drawing/2014/main" id="{1DE65031-2EA5-1CE9-264F-D820F8E923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89570" y="857232"/>
            <a:ext cx="3483173" cy="440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6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15102-3E4E-FCFF-7C3F-E33F95E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2B706E-2A1E-2CEF-80BC-E37ED2B39291}"/>
              </a:ext>
            </a:extLst>
          </p:cNvPr>
          <p:cNvSpPr txBox="1"/>
          <p:nvPr/>
        </p:nvSpPr>
        <p:spPr>
          <a:xfrm>
            <a:off x="1330440" y="2662398"/>
            <a:ext cx="953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YOUR NEW FAVORITE </a:t>
            </a:r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“F” WORD</a:t>
            </a:r>
            <a:endParaRPr lang="en-US" sz="4800" b="0" i="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272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4E748-1287-2651-B678-EE292133B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7F7C365-8F3C-A237-E870-B95070D91178}"/>
              </a:ext>
            </a:extLst>
          </p:cNvPr>
          <p:cNvSpPr txBox="1"/>
          <p:nvPr/>
        </p:nvSpPr>
        <p:spPr>
          <a:xfrm>
            <a:off x="880065" y="1915141"/>
            <a:ext cx="4324981" cy="250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SUPERFOOD</a:t>
            </a:r>
            <a:endParaRPr lang="en-US" sz="4800" b="0" i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9" name="Picture 8" descr="A silhouette of two people wearing capes&#10;&#10;AI-generated content may be incorrect.">
            <a:extLst>
              <a:ext uri="{FF2B5EF4-FFF2-40B4-BE49-F238E27FC236}">
                <a16:creationId xmlns:a16="http://schemas.microsoft.com/office/drawing/2014/main" id="{6EB0CCD7-DA53-1A1F-8269-1EC51787DC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00" t="7766" r="5306"/>
          <a:stretch>
            <a:fillRect/>
          </a:stretch>
        </p:blipFill>
        <p:spPr>
          <a:xfrm>
            <a:off x="5797899" y="1002572"/>
            <a:ext cx="6394101" cy="415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4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63395-EB03-F93F-3E0C-64449AF65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2F2CC9-A5D9-220D-E3C2-9C339DCBEE0D}"/>
              </a:ext>
            </a:extLst>
          </p:cNvPr>
          <p:cNvSpPr txBox="1"/>
          <p:nvPr/>
        </p:nvSpPr>
        <p:spPr>
          <a:xfrm>
            <a:off x="950876" y="2746001"/>
            <a:ext cx="4921889" cy="2375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700"/>
              </a:spcAft>
              <a:buClr>
                <a:schemeClr val="tx2"/>
              </a:buClr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Supports Healthy Heart</a:t>
            </a:r>
          </a:p>
          <a:p>
            <a:pPr marL="342900" indent="-342900">
              <a:spcAft>
                <a:spcPts val="17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keep blood pressure in the normal range</a:t>
            </a:r>
          </a:p>
          <a:p>
            <a:pPr marL="342900" indent="-342900">
              <a:spcAft>
                <a:spcPts val="17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 maintain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normal cholesterol levels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083D5-ED37-258E-71FD-FD275EE0C023}"/>
              </a:ext>
            </a:extLst>
          </p:cNvPr>
          <p:cNvSpPr txBox="1"/>
          <p:nvPr/>
        </p:nvSpPr>
        <p:spPr>
          <a:xfrm>
            <a:off x="885090" y="1575221"/>
            <a:ext cx="707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to the Rescue!</a:t>
            </a:r>
          </a:p>
        </p:txBody>
      </p:sp>
      <p:pic>
        <p:nvPicPr>
          <p:cNvPr id="4" name="Picture 3" descr="A bowl of fruit and oatmeal&#10;&#10;AI-generated content may be incorrect.">
            <a:extLst>
              <a:ext uri="{FF2B5EF4-FFF2-40B4-BE49-F238E27FC236}">
                <a16:creationId xmlns:a16="http://schemas.microsoft.com/office/drawing/2014/main" id="{948685E3-FA36-3625-F4EC-7350F70EE7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65" r="5783" b="1140"/>
          <a:stretch>
            <a:fillRect/>
          </a:stretch>
        </p:blipFill>
        <p:spPr>
          <a:xfrm>
            <a:off x="7477244" y="1386672"/>
            <a:ext cx="4714754" cy="357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01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8604-4BD1-D160-B955-D7FDDFD47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owl of fruit and oatmeal&#10;&#10;AI-generated content may be incorrect.">
            <a:extLst>
              <a:ext uri="{FF2B5EF4-FFF2-40B4-BE49-F238E27FC236}">
                <a16:creationId xmlns:a16="http://schemas.microsoft.com/office/drawing/2014/main" id="{1CC51269-6DD8-E618-F883-FB7BE7EE35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65" r="5783" b="1140"/>
          <a:stretch>
            <a:fillRect/>
          </a:stretch>
        </p:blipFill>
        <p:spPr>
          <a:xfrm>
            <a:off x="7477244" y="1386672"/>
            <a:ext cx="4714754" cy="35772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81FAF4-D2D1-BAFD-9A76-9FC739F4B5CA}"/>
              </a:ext>
            </a:extLst>
          </p:cNvPr>
          <p:cNvSpPr txBox="1"/>
          <p:nvPr/>
        </p:nvSpPr>
        <p:spPr>
          <a:xfrm>
            <a:off x="885090" y="1575221"/>
            <a:ext cx="707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to the Rescue!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5CD7A-0DA1-76C3-8937-8CDF8D78E5A5}"/>
              </a:ext>
            </a:extLst>
          </p:cNvPr>
          <p:cNvSpPr txBox="1"/>
          <p:nvPr/>
        </p:nvSpPr>
        <p:spPr>
          <a:xfrm>
            <a:off x="950876" y="2746001"/>
            <a:ext cx="6248414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7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Supports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healthy blood sugar levels</a:t>
            </a:r>
          </a:p>
          <a:p>
            <a:pPr marL="342900" indent="-342900">
              <a:spcAft>
                <a:spcPts val="17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Improves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our gut microbiome</a:t>
            </a:r>
          </a:p>
          <a:p>
            <a:pPr marL="342900" indent="-342900">
              <a:spcAft>
                <a:spcPts val="17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support healthy weight maintenance</a:t>
            </a:r>
          </a:p>
        </p:txBody>
      </p:sp>
    </p:spTree>
    <p:extLst>
      <p:ext uri="{BB962C8B-B14F-4D97-AF65-F5344CB8AC3E}">
        <p14:creationId xmlns:p14="http://schemas.microsoft.com/office/powerpoint/2010/main" val="275970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90793-A120-B5A8-00DB-B961CBE2D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D25608-B7B6-67C6-F91C-6BDC032F35FA}"/>
              </a:ext>
            </a:extLst>
          </p:cNvPr>
          <p:cNvSpPr txBox="1"/>
          <p:nvPr/>
        </p:nvSpPr>
        <p:spPr>
          <a:xfrm>
            <a:off x="885090" y="1589633"/>
            <a:ext cx="8952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Most Americans &amp; Canadians </a:t>
            </a:r>
            <a:r>
              <a:rPr lang="en-US" sz="4400" b="1" i="1" dirty="0">
                <a:latin typeface="Poppins SemiBold" pitchFamily="2" charset="77"/>
                <a:ea typeface="Noto Serif Black" panose="02020502060505020204" pitchFamily="18" charset="0"/>
                <a:cs typeface="Poppins SemiBold" pitchFamily="2" charset="77"/>
              </a:rPr>
              <a:t>Do Not </a:t>
            </a:r>
            <a:r>
              <a:rPr lang="en-US" sz="44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Get Enough Fiber</a:t>
            </a:r>
            <a:endParaRPr lang="en-US" sz="4400" b="0" i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Picture 2" descr="A blue and green logo&#10;&#10;AI-generated content may be incorrect.">
            <a:extLst>
              <a:ext uri="{FF2B5EF4-FFF2-40B4-BE49-F238E27FC236}">
                <a16:creationId xmlns:a16="http://schemas.microsoft.com/office/drawing/2014/main" id="{0E8D3315-497B-3416-91C6-37B9090CB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336" y="1207796"/>
            <a:ext cx="2066713" cy="2066713"/>
          </a:xfrm>
          <a:prstGeom prst="rect">
            <a:avLst/>
          </a:prstGeom>
        </p:spPr>
      </p:pic>
      <p:pic>
        <p:nvPicPr>
          <p:cNvPr id="10248" name="Picture 8" descr="Healthcare in Canada - Wikipedia">
            <a:extLst>
              <a:ext uri="{FF2B5EF4-FFF2-40B4-BE49-F238E27FC236}">
                <a16:creationId xmlns:a16="http://schemas.microsoft.com/office/drawing/2014/main" id="{99F7BACC-6F37-FFBC-04B6-CB2F6B955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7932" y="3139688"/>
            <a:ext cx="1505519" cy="150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8E115B-17D1-AE56-E00A-1C5DB53E57FC}"/>
              </a:ext>
            </a:extLst>
          </p:cNvPr>
          <p:cNvSpPr txBox="1"/>
          <p:nvPr/>
        </p:nvSpPr>
        <p:spPr>
          <a:xfrm>
            <a:off x="900455" y="3338917"/>
            <a:ext cx="67865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Women should get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25 grams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per day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 should get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38 grams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per day</a:t>
            </a:r>
          </a:p>
        </p:txBody>
      </p:sp>
    </p:spTree>
    <p:extLst>
      <p:ext uri="{BB962C8B-B14F-4D97-AF65-F5344CB8AC3E}">
        <p14:creationId xmlns:p14="http://schemas.microsoft.com/office/powerpoint/2010/main" val="2669833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5B6FB-08E5-7D31-EE2F-DA62CB9FC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27DF3C-4D55-D831-AECD-1C771FDE0518}"/>
              </a:ext>
            </a:extLst>
          </p:cNvPr>
          <p:cNvSpPr txBox="1"/>
          <p:nvPr/>
        </p:nvSpPr>
        <p:spPr>
          <a:xfrm>
            <a:off x="1015719" y="2186532"/>
            <a:ext cx="6289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Over </a:t>
            </a:r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90%</a:t>
            </a:r>
            <a:r>
              <a:rPr lang="en-US" sz="4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 of Americans &amp; Canadians </a:t>
            </a:r>
            <a:r>
              <a:rPr lang="en-US" sz="4000" i="1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Do Not</a:t>
            </a:r>
            <a:r>
              <a:rPr lang="en-US" sz="4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 Get Enough Fiber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3D84C3-FF20-EAC4-2850-79B7A9906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89" y="1764501"/>
            <a:ext cx="3027485" cy="3037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C46CD5-606F-C068-654D-04B37A34F02B}"/>
              </a:ext>
            </a:extLst>
          </p:cNvPr>
          <p:cNvSpPr txBox="1"/>
          <p:nvPr/>
        </p:nvSpPr>
        <p:spPr>
          <a:xfrm>
            <a:off x="9998855" y="1817820"/>
            <a:ext cx="983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20000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9.0%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B2EF7-CFAA-1E03-52C8-E84970EFE7F6}"/>
              </a:ext>
            </a:extLst>
          </p:cNvPr>
          <p:cNvSpPr txBox="1"/>
          <p:nvPr/>
        </p:nvSpPr>
        <p:spPr>
          <a:xfrm>
            <a:off x="9998854" y="4309810"/>
            <a:ext cx="1265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20000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91.0%</a:t>
            </a:r>
          </a:p>
        </p:txBody>
      </p:sp>
    </p:spTree>
    <p:extLst>
      <p:ext uri="{BB962C8B-B14F-4D97-AF65-F5344CB8AC3E}">
        <p14:creationId xmlns:p14="http://schemas.microsoft.com/office/powerpoint/2010/main" val="337400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CEBBB-79FC-E279-7F0E-B11DF0B8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ith question marks&#10;&#10;AI-generated content may be incorrect.">
            <a:extLst>
              <a:ext uri="{FF2B5EF4-FFF2-40B4-BE49-F238E27FC236}">
                <a16:creationId xmlns:a16="http://schemas.microsoft.com/office/drawing/2014/main" id="{2EEBEF43-D3E0-7788-219E-E5A51E1825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1" t="14661" r="38779" b="5580"/>
          <a:stretch>
            <a:fillRect/>
          </a:stretch>
        </p:blipFill>
        <p:spPr>
          <a:xfrm>
            <a:off x="7822289" y="3510962"/>
            <a:ext cx="4104268" cy="1549160"/>
          </a:xfrm>
          <a:prstGeom prst="rect">
            <a:avLst/>
          </a:prstGeom>
        </p:spPr>
      </p:pic>
      <p:sp>
        <p:nvSpPr>
          <p:cNvPr id="4" name="Google Shape;243;p3">
            <a:extLst>
              <a:ext uri="{FF2B5EF4-FFF2-40B4-BE49-F238E27FC236}">
                <a16:creationId xmlns:a16="http://schemas.microsoft.com/office/drawing/2014/main" id="{93DB35CB-EC78-5ACD-CDB0-E483DA659ED0}"/>
              </a:ext>
            </a:extLst>
          </p:cNvPr>
          <p:cNvSpPr txBox="1"/>
          <p:nvPr/>
        </p:nvSpPr>
        <p:spPr>
          <a:xfrm>
            <a:off x="885090" y="3492228"/>
            <a:ext cx="6198997" cy="978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bought a cereal that says “whole grain” — will that give me enough fiber?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A3ECE2-ADEF-66C8-EA77-5B8390E35C95}"/>
              </a:ext>
            </a:extLst>
          </p:cNvPr>
          <p:cNvSpPr txBox="1"/>
          <p:nvPr/>
        </p:nvSpPr>
        <p:spPr>
          <a:xfrm>
            <a:off x="864994" y="1861106"/>
            <a:ext cx="76258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Surveys Show Americans Are Confused About Fiber</a:t>
            </a:r>
          </a:p>
        </p:txBody>
      </p:sp>
      <p:pic>
        <p:nvPicPr>
          <p:cNvPr id="6" name="Picture 5" descr="A group of women with question marks&#10;&#10;AI-generated content may be incorrect.">
            <a:extLst>
              <a:ext uri="{FF2B5EF4-FFF2-40B4-BE49-F238E27FC236}">
                <a16:creationId xmlns:a16="http://schemas.microsoft.com/office/drawing/2014/main" id="{1EEDE1AA-0387-76BB-1009-96BF0455E7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221" t="11437" r="2925" b="7838"/>
          <a:stretch>
            <a:fillRect/>
          </a:stretch>
        </p:blipFill>
        <p:spPr>
          <a:xfrm>
            <a:off x="8616047" y="1861106"/>
            <a:ext cx="2479847" cy="156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46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41B6-7269-4FF7-CBD6-307D2740D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erving food at a table&#10;&#10;AI-generated content may be incorrect.">
            <a:extLst>
              <a:ext uri="{FF2B5EF4-FFF2-40B4-BE49-F238E27FC236}">
                <a16:creationId xmlns:a16="http://schemas.microsoft.com/office/drawing/2014/main" id="{81C2B85D-0197-B6EC-5C2F-B8D176161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922"/>
          <a:stretch>
            <a:fillRect/>
          </a:stretch>
        </p:blipFill>
        <p:spPr>
          <a:xfrm>
            <a:off x="7718143" y="1365665"/>
            <a:ext cx="4473857" cy="34789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5C966C-3577-F593-3923-F7BA5375566A}"/>
              </a:ext>
            </a:extLst>
          </p:cNvPr>
          <p:cNvSpPr txBox="1"/>
          <p:nvPr/>
        </p:nvSpPr>
        <p:spPr>
          <a:xfrm>
            <a:off x="885089" y="1365665"/>
            <a:ext cx="643011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3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Our Digestive Systems Created to Eat Fiber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ED858E-78A1-9E8B-D925-9284A68AF042}"/>
              </a:ext>
            </a:extLst>
          </p:cNvPr>
          <p:cNvSpPr txBox="1"/>
          <p:nvPr/>
        </p:nvSpPr>
        <p:spPr>
          <a:xfrm>
            <a:off x="947253" y="2944369"/>
            <a:ext cx="55308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Our ancient diets contain copious amounts of fiber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Processed or ultraprocessed foods have been created only recently — the last 100 years</a:t>
            </a:r>
          </a:p>
        </p:txBody>
      </p:sp>
    </p:spTree>
    <p:extLst>
      <p:ext uri="{BB962C8B-B14F-4D97-AF65-F5344CB8AC3E}">
        <p14:creationId xmlns:p14="http://schemas.microsoft.com/office/powerpoint/2010/main" val="138176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40;p3">
            <a:extLst>
              <a:ext uri="{FF2B5EF4-FFF2-40B4-BE49-F238E27FC236}">
                <a16:creationId xmlns:a16="http://schemas.microsoft.com/office/drawing/2014/main" id="{81E36E15-2D29-2F69-D664-7C0A0C236D8B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8561" y="803185"/>
            <a:ext cx="1974588" cy="197458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Google Shape;239;p3" descr="A bunch of grapes&#10;&#10;Description automatically generated with low confidence">
            <a:extLst>
              <a:ext uri="{FF2B5EF4-FFF2-40B4-BE49-F238E27FC236}">
                <a16:creationId xmlns:a16="http://schemas.microsoft.com/office/drawing/2014/main" id="{64944DD9-328A-4BBD-CA3A-FAED6FA65B88}"/>
              </a:ext>
            </a:extLst>
          </p:cNvPr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2480" y="2163040"/>
            <a:ext cx="1974588" cy="197458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Google Shape;241;p3">
            <a:extLst>
              <a:ext uri="{FF2B5EF4-FFF2-40B4-BE49-F238E27FC236}">
                <a16:creationId xmlns:a16="http://schemas.microsoft.com/office/drawing/2014/main" id="{B2141178-B042-ABE7-3787-EEED7F3EE1F9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8561" y="3522895"/>
            <a:ext cx="1974588" cy="1974588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Google Shape;243;p3">
            <a:extLst>
              <a:ext uri="{FF2B5EF4-FFF2-40B4-BE49-F238E27FC236}">
                <a16:creationId xmlns:a16="http://schemas.microsoft.com/office/drawing/2014/main" id="{1D43124F-7161-0D05-EDB9-42D66CAE281F}"/>
              </a:ext>
            </a:extLst>
          </p:cNvPr>
          <p:cNvSpPr txBox="1"/>
          <p:nvPr/>
        </p:nvSpPr>
        <p:spPr>
          <a:xfrm>
            <a:off x="885091" y="2119762"/>
            <a:ext cx="5907596" cy="290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Fiber is a fundamental part of a healthy diet if people are eating whole grains, legumes, fruits, and vegetables.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HOWEVER: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More people are eating processed foods which strip away fiber.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556F0-6E21-1651-C719-69C3DF78FA8F}"/>
              </a:ext>
            </a:extLst>
          </p:cNvPr>
          <p:cNvSpPr txBox="1"/>
          <p:nvPr/>
        </p:nvSpPr>
        <p:spPr>
          <a:xfrm>
            <a:off x="864995" y="1062513"/>
            <a:ext cx="5998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What Is Fiber?</a:t>
            </a:r>
          </a:p>
        </p:txBody>
      </p:sp>
    </p:spTree>
    <p:extLst>
      <p:ext uri="{BB962C8B-B14F-4D97-AF65-F5344CB8AC3E}">
        <p14:creationId xmlns:p14="http://schemas.microsoft.com/office/powerpoint/2010/main" val="178828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E5963-2BE2-E222-B1AB-799A656C2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67;p6" descr="A group of bowls of food&#10;&#10;Description automatically generated">
            <a:extLst>
              <a:ext uri="{FF2B5EF4-FFF2-40B4-BE49-F238E27FC236}">
                <a16:creationId xmlns:a16="http://schemas.microsoft.com/office/drawing/2014/main" id="{38FE7359-2CB3-58FD-4893-0D4DBAE3C49B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17714" y="1409281"/>
            <a:ext cx="4974285" cy="37214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81E61C-0B06-D2F0-4755-9546E65CB7EC}"/>
              </a:ext>
            </a:extLst>
          </p:cNvPr>
          <p:cNvSpPr txBox="1"/>
          <p:nvPr/>
        </p:nvSpPr>
        <p:spPr>
          <a:xfrm>
            <a:off x="885089" y="1500399"/>
            <a:ext cx="4551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Insoluble &amp;</a:t>
            </a:r>
            <a:b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</a:b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Soluble fiber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109318-6073-7148-9660-192C529E5C19}"/>
              </a:ext>
            </a:extLst>
          </p:cNvPr>
          <p:cNvSpPr txBox="1"/>
          <p:nvPr/>
        </p:nvSpPr>
        <p:spPr>
          <a:xfrm>
            <a:off x="947254" y="3270020"/>
            <a:ext cx="61876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both types of fiber in our diet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Insoluble – cannot dissolve in water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Soluble – can dissolve in water</a:t>
            </a:r>
          </a:p>
        </p:txBody>
      </p:sp>
    </p:spTree>
    <p:extLst>
      <p:ext uri="{BB962C8B-B14F-4D97-AF65-F5344CB8AC3E}">
        <p14:creationId xmlns:p14="http://schemas.microsoft.com/office/powerpoint/2010/main" val="2777621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3173A-3E72-16BD-8335-A0F5144AC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83;p8" descr="A group of cartoon bacteria&#10;&#10;Description automatically generated">
            <a:extLst>
              <a:ext uri="{FF2B5EF4-FFF2-40B4-BE49-F238E27FC236}">
                <a16:creationId xmlns:a16="http://schemas.microsoft.com/office/drawing/2014/main" id="{C4F82BED-3E9D-45BB-8915-87FB0F7532E9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033015"/>
            <a:ext cx="5576404" cy="23322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38E269-2A42-96ED-3EC9-B04727B72746}"/>
              </a:ext>
            </a:extLst>
          </p:cNvPr>
          <p:cNvSpPr txBox="1"/>
          <p:nvPr/>
        </p:nvSpPr>
        <p:spPr>
          <a:xfrm>
            <a:off x="885089" y="1202018"/>
            <a:ext cx="455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Insoluble fiber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77FAE-2327-9693-955F-7B296B9A2A85}"/>
              </a:ext>
            </a:extLst>
          </p:cNvPr>
          <p:cNvSpPr txBox="1"/>
          <p:nvPr/>
        </p:nvSpPr>
        <p:spPr>
          <a:xfrm>
            <a:off x="947254" y="2245327"/>
            <a:ext cx="480960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Draws fluid into the intestines and adds bulk to stool, helps prevents constipation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Has the ability to bind with toxins and other harmful chemicals that we are exposed to or are in our food</a:t>
            </a:r>
          </a:p>
        </p:txBody>
      </p:sp>
    </p:spTree>
    <p:extLst>
      <p:ext uri="{BB962C8B-B14F-4D97-AF65-F5344CB8AC3E}">
        <p14:creationId xmlns:p14="http://schemas.microsoft.com/office/powerpoint/2010/main" val="341972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2C19-77BF-2B33-4A8C-F9EBBA278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07;p11" descr="A variety of fruits and vegetables&#10;&#10;Description automatically generated">
            <a:extLst>
              <a:ext uri="{FF2B5EF4-FFF2-40B4-BE49-F238E27FC236}">
                <a16:creationId xmlns:a16="http://schemas.microsoft.com/office/drawing/2014/main" id="{42708ED6-16E2-02E8-AABD-5B8B3D0F4FBC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9959" y="1185756"/>
            <a:ext cx="5822041" cy="41336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E2AF5E-FFFD-D6AF-647B-B68451437CDF}"/>
              </a:ext>
            </a:extLst>
          </p:cNvPr>
          <p:cNvSpPr txBox="1"/>
          <p:nvPr/>
        </p:nvSpPr>
        <p:spPr>
          <a:xfrm>
            <a:off x="885089" y="1579042"/>
            <a:ext cx="455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Soluble fiber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774F90-00F3-9AF1-35A5-D0B72B6ECCFC}"/>
              </a:ext>
            </a:extLst>
          </p:cNvPr>
          <p:cNvSpPr txBox="1"/>
          <p:nvPr/>
        </p:nvSpPr>
        <p:spPr>
          <a:xfrm>
            <a:off x="947254" y="2635230"/>
            <a:ext cx="466793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Dissolves in water to form a gel-like material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Slows down how quickly foods are digested so we stay full longer</a:t>
            </a:r>
          </a:p>
        </p:txBody>
      </p:sp>
    </p:spTree>
    <p:extLst>
      <p:ext uri="{BB962C8B-B14F-4D97-AF65-F5344CB8AC3E}">
        <p14:creationId xmlns:p14="http://schemas.microsoft.com/office/powerpoint/2010/main" val="3837874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3FA73-F283-51ED-ED01-39A38AFE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enerated image">
            <a:extLst>
              <a:ext uri="{FF2B5EF4-FFF2-40B4-BE49-F238E27FC236}">
                <a16:creationId xmlns:a16="http://schemas.microsoft.com/office/drawing/2014/main" id="{1028A7F6-A228-B876-61F7-8E56DBE29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644" y="984737"/>
            <a:ext cx="4473439" cy="447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A36CF6-991E-3EF3-1638-71B4ED6AB73E}"/>
              </a:ext>
            </a:extLst>
          </p:cNvPr>
          <p:cNvSpPr txBox="1"/>
          <p:nvPr/>
        </p:nvSpPr>
        <p:spPr>
          <a:xfrm>
            <a:off x="885089" y="1913893"/>
            <a:ext cx="455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Soluble fiber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16796-D5EF-9629-9046-F0C062905126}"/>
              </a:ext>
            </a:extLst>
          </p:cNvPr>
          <p:cNvSpPr txBox="1"/>
          <p:nvPr/>
        </p:nvSpPr>
        <p:spPr>
          <a:xfrm>
            <a:off x="947254" y="2970081"/>
            <a:ext cx="581415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Fermented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by beneficial microorganisms in our gut</a:t>
            </a:r>
          </a:p>
          <a:p>
            <a:pPr marL="283464" indent="-283464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Acts as a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prebiotic or a ”good food”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for microorganisms in our gut</a:t>
            </a:r>
          </a:p>
        </p:txBody>
      </p:sp>
    </p:spTree>
    <p:extLst>
      <p:ext uri="{BB962C8B-B14F-4D97-AF65-F5344CB8AC3E}">
        <p14:creationId xmlns:p14="http://schemas.microsoft.com/office/powerpoint/2010/main" val="3110884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E5C40-2AEE-F15E-C9EB-69AFBD45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ell division&#10;&#10;AI-generated content may be incorrect.">
            <a:extLst>
              <a:ext uri="{FF2B5EF4-FFF2-40B4-BE49-F238E27FC236}">
                <a16:creationId xmlns:a16="http://schemas.microsoft.com/office/drawing/2014/main" id="{157293FF-1EA7-789B-6DA4-ADD44E66882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323" y="1504284"/>
            <a:ext cx="6218103" cy="35301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AB991B-88DC-DBE1-4EBC-9139EBB30074}"/>
              </a:ext>
            </a:extLst>
          </p:cNvPr>
          <p:cNvSpPr txBox="1"/>
          <p:nvPr/>
        </p:nvSpPr>
        <p:spPr>
          <a:xfrm>
            <a:off x="885089" y="1913893"/>
            <a:ext cx="455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Soluble fiber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4793B-CDA3-F218-1801-46353180D748}"/>
              </a:ext>
            </a:extLst>
          </p:cNvPr>
          <p:cNvSpPr txBox="1"/>
          <p:nvPr/>
        </p:nvSpPr>
        <p:spPr>
          <a:xfrm>
            <a:off x="947254" y="2970081"/>
            <a:ext cx="47323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20000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Critical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for a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healthy gut barrier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by promoting the growth of beneficial gut microorganisms</a:t>
            </a:r>
          </a:p>
        </p:txBody>
      </p:sp>
    </p:spTree>
    <p:extLst>
      <p:ext uri="{BB962C8B-B14F-4D97-AF65-F5344CB8AC3E}">
        <p14:creationId xmlns:p14="http://schemas.microsoft.com/office/powerpoint/2010/main" val="191530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6769D-5D44-705E-2C62-33E904F5A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23;p13">
            <a:extLst>
              <a:ext uri="{FF2B5EF4-FFF2-40B4-BE49-F238E27FC236}">
                <a16:creationId xmlns:a16="http://schemas.microsoft.com/office/drawing/2014/main" id="{3368E8D7-35ED-D69D-3BB4-AA30761DFD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73337" y="1748413"/>
            <a:ext cx="5441600" cy="30546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88AF53-99CC-62AA-7A2B-88CFBD090991}"/>
              </a:ext>
            </a:extLst>
          </p:cNvPr>
          <p:cNvSpPr txBox="1"/>
          <p:nvPr/>
        </p:nvSpPr>
        <p:spPr>
          <a:xfrm>
            <a:off x="947254" y="5583657"/>
            <a:ext cx="15969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Ioniță-</a:t>
            </a:r>
            <a:r>
              <a:rPr lang="en-US" sz="8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Mîndrican</a:t>
            </a:r>
            <a:r>
              <a:rPr lang="en-US" sz="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et al., 2022.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2A85E5-E38E-1820-B1B3-599D99868A31}"/>
              </a:ext>
            </a:extLst>
          </p:cNvPr>
          <p:cNvSpPr txBox="1"/>
          <p:nvPr/>
        </p:nvSpPr>
        <p:spPr>
          <a:xfrm>
            <a:off x="885089" y="1913893"/>
            <a:ext cx="455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Soluble fiber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28D9BA-2518-6645-69BC-AB5327944A78}"/>
              </a:ext>
            </a:extLst>
          </p:cNvPr>
          <p:cNvSpPr txBox="1"/>
          <p:nvPr/>
        </p:nvSpPr>
        <p:spPr>
          <a:xfrm>
            <a:off x="947254" y="2970081"/>
            <a:ext cx="50027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20000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Microbial fermentation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the gut causes soluble fiber to break down into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short-chain fatty acids (SCFA)</a:t>
            </a:r>
          </a:p>
        </p:txBody>
      </p:sp>
    </p:spTree>
    <p:extLst>
      <p:ext uri="{BB962C8B-B14F-4D97-AF65-F5344CB8AC3E}">
        <p14:creationId xmlns:p14="http://schemas.microsoft.com/office/powerpoint/2010/main" val="1633834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2A84B-013C-7F88-02E4-C062AE332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39;p15" descr="A person holding a magnifying glass&#10;&#10;Description automatically generated">
            <a:extLst>
              <a:ext uri="{FF2B5EF4-FFF2-40B4-BE49-F238E27FC236}">
                <a16:creationId xmlns:a16="http://schemas.microsoft.com/office/drawing/2014/main" id="{E4338585-FAC2-5C16-C686-5614335D4411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2999" y="1251530"/>
            <a:ext cx="5559001" cy="40575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40CE3-7B19-55B3-395F-26291FB80F43}"/>
              </a:ext>
            </a:extLst>
          </p:cNvPr>
          <p:cNvSpPr txBox="1"/>
          <p:nvPr/>
        </p:nvSpPr>
        <p:spPr>
          <a:xfrm>
            <a:off x="885090" y="993588"/>
            <a:ext cx="475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4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Short Chain Fatty Acids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555CAA-FC8B-5B9B-DF4F-04362BD52110}"/>
              </a:ext>
            </a:extLst>
          </p:cNvPr>
          <p:cNvSpPr txBox="1"/>
          <p:nvPr/>
        </p:nvSpPr>
        <p:spPr>
          <a:xfrm>
            <a:off x="947254" y="2698777"/>
            <a:ext cx="514874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lvl="0" indent="-283464">
              <a:spcAft>
                <a:spcPts val="1200"/>
              </a:spcAft>
              <a:buClr>
                <a:srgbClr val="080808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8080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U</a:t>
            </a:r>
            <a:r>
              <a:rPr lang="en-US" sz="24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sed by the cells in our intestines as </a:t>
            </a:r>
            <a:r>
              <a:rPr lang="en-US" sz="2400" b="1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energy</a:t>
            </a:r>
            <a:endParaRPr lang="en-US" sz="2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3464" lvl="0" indent="-283464">
              <a:spcAft>
                <a:spcPts val="12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Supports</a:t>
            </a:r>
            <a:r>
              <a:rPr lang="en-US" sz="24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 a healthy inflammatory response</a:t>
            </a:r>
          </a:p>
          <a:p>
            <a:pPr marL="283464" lvl="0" indent="-283464">
              <a:spcAft>
                <a:spcPts val="12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Produces </a:t>
            </a:r>
            <a:r>
              <a:rPr lang="en-US" sz="2400" b="1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protective mucus </a:t>
            </a:r>
            <a:r>
              <a:rPr lang="en-US" sz="2400" dirty="0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in the gut</a:t>
            </a:r>
            <a:endParaRPr lang="en-US" sz="2400" dirty="0">
              <a:solidFill>
                <a:schemeClr val="dk1"/>
              </a:solidFill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60224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02E3-F482-F8C4-9837-628C97BB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81;p20">
            <a:extLst>
              <a:ext uri="{FF2B5EF4-FFF2-40B4-BE49-F238E27FC236}">
                <a16:creationId xmlns:a16="http://schemas.microsoft.com/office/drawing/2014/main" id="{154FF886-5010-CA02-6F6C-3B8AF46367CD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7700" y="1184856"/>
            <a:ext cx="5394300" cy="41168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EB8543-EF90-C23C-A6AA-6379BD60A304}"/>
              </a:ext>
            </a:extLst>
          </p:cNvPr>
          <p:cNvSpPr txBox="1"/>
          <p:nvPr/>
        </p:nvSpPr>
        <p:spPr>
          <a:xfrm>
            <a:off x="945381" y="951079"/>
            <a:ext cx="4605413" cy="1959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0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Helps with Healthy Weight Maintenance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16FAA1-F29B-3187-ACFA-578E887B6D81}"/>
              </a:ext>
            </a:extLst>
          </p:cNvPr>
          <p:cNvSpPr txBox="1"/>
          <p:nvPr/>
        </p:nvSpPr>
        <p:spPr>
          <a:xfrm>
            <a:off x="965477" y="3118241"/>
            <a:ext cx="5688169" cy="2248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20000"/>
              </a:lnSpc>
              <a:spcAft>
                <a:spcPts val="1200"/>
              </a:spcAft>
            </a:pP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 calories absorbed from fiber-rich foods are </a:t>
            </a:r>
            <a:r>
              <a:rPr lang="en-US" sz="2200" b="1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much lower</a:t>
            </a: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than foods that do not contain fiber.</a:t>
            </a:r>
          </a:p>
          <a:p>
            <a:pPr marR="0">
              <a:lnSpc>
                <a:spcPct val="120000"/>
              </a:lnSpc>
              <a:spcAft>
                <a:spcPts val="1200"/>
              </a:spcAft>
            </a:pP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Fiber </a:t>
            </a:r>
            <a:r>
              <a:rPr lang="en-US" sz="2200" b="1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slows down the rate </a:t>
            </a: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which food is absorbed, making us </a:t>
            </a:r>
            <a:r>
              <a:rPr lang="en-US" sz="2200" b="1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feel full longer</a:t>
            </a: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887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6407B-7F80-1BB3-C225-8658382EB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89;p21" descr="A doctor checking a pregnant person's blood pressure&#10;&#10;Description automatically generated">
            <a:extLst>
              <a:ext uri="{FF2B5EF4-FFF2-40B4-BE49-F238E27FC236}">
                <a16:creationId xmlns:a16="http://schemas.microsoft.com/office/drawing/2014/main" id="{7297AC68-D8CD-8EED-18DF-C41F2A65DE15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0785" y="1133341"/>
            <a:ext cx="6071216" cy="40487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3C994F-2A9C-F919-91A8-4311C2E0D3D6}"/>
              </a:ext>
            </a:extLst>
          </p:cNvPr>
          <p:cNvSpPr txBox="1"/>
          <p:nvPr/>
        </p:nvSpPr>
        <p:spPr>
          <a:xfrm>
            <a:off x="945381" y="945183"/>
            <a:ext cx="5150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0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Helps Maintain Healthy Blood Pressure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B83DBB-7C09-47D6-2022-2C39385104BD}"/>
              </a:ext>
            </a:extLst>
          </p:cNvPr>
          <p:cNvSpPr txBox="1"/>
          <p:nvPr/>
        </p:nvSpPr>
        <p:spPr>
          <a:xfrm>
            <a:off x="965477" y="3089532"/>
            <a:ext cx="4842895" cy="2248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20000"/>
              </a:lnSpc>
              <a:spcAft>
                <a:spcPts val="1200"/>
              </a:spcAft>
            </a:pPr>
            <a:r>
              <a:rPr lang="en-US" sz="2200" b="1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Recent Global Study Researchers concluded:</a:t>
            </a:r>
          </a:p>
          <a:p>
            <a:pPr marR="0">
              <a:lnSpc>
                <a:spcPct val="120000"/>
              </a:lnSpc>
              <a:spcAft>
                <a:spcPts val="1200"/>
              </a:spcAft>
            </a:pP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Dietary fiber is a </a:t>
            </a:r>
            <a:r>
              <a:rPr lang="en-US" sz="2200" b="1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cost-effective way </a:t>
            </a: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help people </a:t>
            </a:r>
            <a:r>
              <a:rPr lang="en-US" sz="2200" b="1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maintain healthy blood pressure levels.</a:t>
            </a:r>
            <a:endParaRPr lang="en-US" sz="2200" kern="1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926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73AD2-E76D-D0AA-469F-462775123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23;p25" descr="A group of vegetables on a table&#10;&#10;Description automatically generated">
            <a:extLst>
              <a:ext uri="{FF2B5EF4-FFF2-40B4-BE49-F238E27FC236}">
                <a16:creationId xmlns:a16="http://schemas.microsoft.com/office/drawing/2014/main" id="{EEE5EC9F-FAF2-5B12-E838-4F8A932CC1DD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1744" y="1687132"/>
            <a:ext cx="4790255" cy="31935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1688DC-74EF-A0F7-9700-26D48B3A4298}"/>
              </a:ext>
            </a:extLst>
          </p:cNvPr>
          <p:cNvSpPr txBox="1"/>
          <p:nvPr/>
        </p:nvSpPr>
        <p:spPr>
          <a:xfrm>
            <a:off x="945382" y="942643"/>
            <a:ext cx="53266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0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Helps Maintain Healthy Cholesterol Levels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9339B-29C0-40CA-38CA-143433E9F514}"/>
              </a:ext>
            </a:extLst>
          </p:cNvPr>
          <p:cNvSpPr txBox="1"/>
          <p:nvPr/>
        </p:nvSpPr>
        <p:spPr>
          <a:xfrm>
            <a:off x="965477" y="3119906"/>
            <a:ext cx="63368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Soluble dietary fiber: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Binds to cholesterol </a:t>
            </a:r>
            <a:r>
              <a:rPr lang="en-US" sz="22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in the small intestine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Produces SCFAsa </a:t>
            </a:r>
            <a:r>
              <a:rPr lang="en-US" sz="22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creates a healthy microbiome, which in turn helps maintain healthy and normal cholesterol levels</a:t>
            </a:r>
          </a:p>
        </p:txBody>
      </p:sp>
    </p:spTree>
    <p:extLst>
      <p:ext uri="{BB962C8B-B14F-4D97-AF65-F5344CB8AC3E}">
        <p14:creationId xmlns:p14="http://schemas.microsoft.com/office/powerpoint/2010/main" val="3982054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111B5-C952-43CB-8613-BC4B2B3A6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98;p22" descr="A bowl of vegetables and fruits next to a blood sugar test&#10;&#10;Description automatically generated">
            <a:extLst>
              <a:ext uri="{FF2B5EF4-FFF2-40B4-BE49-F238E27FC236}">
                <a16:creationId xmlns:a16="http://schemas.microsoft.com/office/drawing/2014/main" id="{B5E12339-C75A-0924-D34D-FE4A5D06A0F2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3680" y="1177312"/>
            <a:ext cx="5778320" cy="38563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6E2F54-D1C2-B3BC-9258-169C82669ABE}"/>
              </a:ext>
            </a:extLst>
          </p:cNvPr>
          <p:cNvSpPr txBox="1"/>
          <p:nvPr/>
        </p:nvSpPr>
        <p:spPr>
          <a:xfrm>
            <a:off x="945381" y="938538"/>
            <a:ext cx="51305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0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Helps Support Healthy Blood Sugar Levels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42B143-C058-064E-F15F-5883BBDF5B4B}"/>
              </a:ext>
            </a:extLst>
          </p:cNvPr>
          <p:cNvSpPr txBox="1"/>
          <p:nvPr/>
        </p:nvSpPr>
        <p:spPr>
          <a:xfrm>
            <a:off x="965477" y="3055511"/>
            <a:ext cx="5130523" cy="2248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body does not absorb and break down fiber</a:t>
            </a:r>
          </a:p>
          <a:p>
            <a:pPr marL="342900" marR="0" indent="-3429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Fiber does not cause a spike in blood sugar like other carbohydrates</a:t>
            </a:r>
          </a:p>
        </p:txBody>
      </p:sp>
    </p:spTree>
    <p:extLst>
      <p:ext uri="{BB962C8B-B14F-4D97-AF65-F5344CB8AC3E}">
        <p14:creationId xmlns:p14="http://schemas.microsoft.com/office/powerpoint/2010/main" val="1581806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064A-A6D5-6B8F-2665-A80662E7E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eating a bowl of fruit&#10;&#10;AI-generated content may be incorrect.">
            <a:extLst>
              <a:ext uri="{FF2B5EF4-FFF2-40B4-BE49-F238E27FC236}">
                <a16:creationId xmlns:a16="http://schemas.microsoft.com/office/drawing/2014/main" id="{C428C5EC-3D79-8371-96A9-3C8645574FF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038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F290DF-8ED0-C407-278A-F8D02A0C4F78}"/>
              </a:ext>
            </a:extLst>
          </p:cNvPr>
          <p:cNvSpPr txBox="1"/>
          <p:nvPr/>
        </p:nvSpPr>
        <p:spPr>
          <a:xfrm>
            <a:off x="945381" y="883493"/>
            <a:ext cx="5565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2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 Is A Superfood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977EE-4BBD-347D-D1FD-37C635450806}"/>
              </a:ext>
            </a:extLst>
          </p:cNvPr>
          <p:cNvSpPr txBox="1"/>
          <p:nvPr/>
        </p:nvSpPr>
        <p:spPr>
          <a:xfrm>
            <a:off x="965477" y="1906381"/>
            <a:ext cx="598911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Supports healthy weight maintenance</a:t>
            </a:r>
          </a:p>
          <a:p>
            <a:pPr>
              <a:spcAft>
                <a:spcPts val="1800"/>
              </a:spcAft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Improves our gut microbiome health</a:t>
            </a:r>
          </a:p>
          <a:p>
            <a:pPr>
              <a:spcAft>
                <a:spcPts val="1800"/>
              </a:spcAft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 maintain healthy blood sugar levels</a:t>
            </a:r>
          </a:p>
          <a:p>
            <a:pPr>
              <a:spcAft>
                <a:spcPts val="1800"/>
              </a:spcAft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 maintain normal blood pressure levels</a:t>
            </a:r>
          </a:p>
          <a:p>
            <a:pPr>
              <a:spcAft>
                <a:spcPts val="1800"/>
              </a:spcAft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 keeps cholesterol levels within the normal range</a:t>
            </a:r>
          </a:p>
          <a:p>
            <a:pPr>
              <a:spcAft>
                <a:spcPts val="1800"/>
              </a:spcAft>
            </a:pPr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Helps eliminate toxins from the body</a:t>
            </a:r>
          </a:p>
        </p:txBody>
      </p:sp>
    </p:spTree>
    <p:extLst>
      <p:ext uri="{BB962C8B-B14F-4D97-AF65-F5344CB8AC3E}">
        <p14:creationId xmlns:p14="http://schemas.microsoft.com/office/powerpoint/2010/main" val="368549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9012E-3748-4F31-B949-EC5CA293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985886-8C13-B3F1-191E-8AA3233DB4B6}"/>
              </a:ext>
            </a:extLst>
          </p:cNvPr>
          <p:cNvSpPr txBox="1"/>
          <p:nvPr/>
        </p:nvSpPr>
        <p:spPr>
          <a:xfrm>
            <a:off x="1015719" y="2186532"/>
            <a:ext cx="6289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Over </a:t>
            </a:r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90%</a:t>
            </a:r>
            <a:r>
              <a:rPr lang="en-US" sz="4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 of Americans &amp; Canadians </a:t>
            </a:r>
            <a:r>
              <a:rPr lang="en-US" sz="4000" i="1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Do Not</a:t>
            </a:r>
            <a:r>
              <a:rPr lang="en-US" sz="4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 Get Enough Fiber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112EFA-A151-2F5A-1BD9-65AD495AC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89" y="1764501"/>
            <a:ext cx="3027485" cy="3037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7E5894-B347-E2AA-23ED-08ECFFA1EE89}"/>
              </a:ext>
            </a:extLst>
          </p:cNvPr>
          <p:cNvSpPr txBox="1"/>
          <p:nvPr/>
        </p:nvSpPr>
        <p:spPr>
          <a:xfrm>
            <a:off x="9998855" y="1817820"/>
            <a:ext cx="983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20000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9.0%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F734CD-D908-6CCC-8FA4-5B9545E8BBE2}"/>
              </a:ext>
            </a:extLst>
          </p:cNvPr>
          <p:cNvSpPr txBox="1"/>
          <p:nvPr/>
        </p:nvSpPr>
        <p:spPr>
          <a:xfrm>
            <a:off x="9998854" y="4309810"/>
            <a:ext cx="1265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SzPct val="120000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91.0%</a:t>
            </a:r>
          </a:p>
        </p:txBody>
      </p:sp>
    </p:spTree>
    <p:extLst>
      <p:ext uri="{BB962C8B-B14F-4D97-AF65-F5344CB8AC3E}">
        <p14:creationId xmlns:p14="http://schemas.microsoft.com/office/powerpoint/2010/main" val="3549701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176D0-6B54-FEB6-E3A4-4908A050F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ttle with a label&#10;&#10;AI-generated content may be incorrect.">
            <a:extLst>
              <a:ext uri="{FF2B5EF4-FFF2-40B4-BE49-F238E27FC236}">
                <a16:creationId xmlns:a16="http://schemas.microsoft.com/office/drawing/2014/main" id="{3804BFF3-C003-40BB-89DF-CB69046B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86" y="141228"/>
            <a:ext cx="5111646" cy="60137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5FD768-1193-9476-B9A9-AA27BA211CF7}"/>
              </a:ext>
            </a:extLst>
          </p:cNvPr>
          <p:cNvSpPr txBox="1"/>
          <p:nvPr/>
        </p:nvSpPr>
        <p:spPr>
          <a:xfrm>
            <a:off x="3687744" y="5656644"/>
            <a:ext cx="3259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† When taken with a large glass of water before a meal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B2B23-4F2D-8DFD-44D9-85AC83BE9B50}"/>
              </a:ext>
            </a:extLst>
          </p:cNvPr>
          <p:cNvSpPr txBox="1"/>
          <p:nvPr/>
        </p:nvSpPr>
        <p:spPr>
          <a:xfrm>
            <a:off x="945382" y="1394519"/>
            <a:ext cx="6229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NeoLife </a:t>
            </a:r>
            <a:r>
              <a:rPr lang="en-US" sz="4800">
                <a:solidFill>
                  <a:schemeClr val="accent1">
                    <a:lumMod val="50000"/>
                  </a:schemeClr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FiberFull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A56EE-8233-3D5D-E6F7-E7DB9C919BF9}"/>
              </a:ext>
            </a:extLst>
          </p:cNvPr>
          <p:cNvSpPr txBox="1"/>
          <p:nvPr/>
        </p:nvSpPr>
        <p:spPr>
          <a:xfrm>
            <a:off x="965478" y="2443191"/>
            <a:ext cx="55253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lvl="0" indent="-347472">
              <a:spcAft>
                <a:spcPts val="1200"/>
              </a:spcAft>
              <a:buClr>
                <a:srgbClr val="1F1F1F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FiberFull helps </a:t>
            </a:r>
            <a:r>
              <a:rPr lang="en-US" sz="24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keep us regular</a:t>
            </a:r>
            <a:r>
              <a:rPr lang="en-US" sz="2400" baseline="300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*</a:t>
            </a:r>
          </a:p>
          <a:p>
            <a:pPr marL="347472" lvl="0" indent="-347472">
              <a:spcAft>
                <a:spcPts val="1200"/>
              </a:spcAft>
              <a:buClr>
                <a:srgbClr val="1F1F1F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FiberFull helps us </a:t>
            </a:r>
            <a:r>
              <a:rPr lang="en-US" sz="24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feel fuller </a:t>
            </a:r>
            <a:r>
              <a:rPr lang="en-US" sz="24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when taken prior to a meal</a:t>
            </a:r>
            <a:r>
              <a:rPr lang="en-US" sz="2400" baseline="300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†</a:t>
            </a:r>
          </a:p>
          <a:p>
            <a:pPr marL="347472" lvl="0" indent="-347472">
              <a:spcAft>
                <a:spcPts val="1200"/>
              </a:spcAft>
              <a:buClr>
                <a:srgbClr val="1F1F1F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FiberFull acts as a </a:t>
            </a:r>
            <a:r>
              <a:rPr lang="en-US" sz="24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prebiotic</a:t>
            </a:r>
            <a:r>
              <a:rPr lang="en-US" sz="24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 for our gut microbiome</a:t>
            </a:r>
            <a:r>
              <a:rPr lang="en-US" sz="2400" baseline="300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*</a:t>
            </a:r>
            <a:endParaRPr lang="en-US" sz="2400" dirty="0">
              <a:solidFill>
                <a:srgbClr val="1F1F1F"/>
              </a:solidFill>
              <a:ea typeface="Noto Sans"/>
              <a:cs typeface="Noto Sans"/>
              <a:sym typeface="Noto San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0FF6A8-4585-0429-35BF-8606B7F40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802" y="5586095"/>
            <a:ext cx="2661798" cy="2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94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73247-8440-7056-8E2A-DA55DF298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ag with fruits and a bottle of vitamins&#10;&#10;AI-generated content may be incorrect.">
            <a:extLst>
              <a:ext uri="{FF2B5EF4-FFF2-40B4-BE49-F238E27FC236}">
                <a16:creationId xmlns:a16="http://schemas.microsoft.com/office/drawing/2014/main" id="{8416296D-F084-54C1-47D0-0076E292C5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22622" y="1034979"/>
            <a:ext cx="5169378" cy="4428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E72664-4714-80DB-3BF4-5B402357DB6A}"/>
              </a:ext>
            </a:extLst>
          </p:cNvPr>
          <p:cNvSpPr txBox="1"/>
          <p:nvPr/>
        </p:nvSpPr>
        <p:spPr>
          <a:xfrm>
            <a:off x="965478" y="2450434"/>
            <a:ext cx="6057144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Whole food-derived fiber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- rice fiber, oat fiber, barley flour, gum </a:t>
            </a:r>
            <a:r>
              <a:rPr lang="en-US" sz="22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arabic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(from the Acacia tree), soy fiber, apple pectin and orange fiber</a:t>
            </a:r>
          </a:p>
          <a:p>
            <a:pPr>
              <a:spcAft>
                <a:spcPts val="1200"/>
              </a:spcAft>
            </a:pP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GMO Free, Vegan, Dairy Free</a:t>
            </a:r>
          </a:p>
          <a:p>
            <a:pPr>
              <a:spcAft>
                <a:spcPts val="1200"/>
              </a:spcAft>
            </a:pP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Every Batch Tested For Purity &amp; Potency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14390D-A0E6-0651-E97D-DDB0DD2EAD46}"/>
              </a:ext>
            </a:extLst>
          </p:cNvPr>
          <p:cNvSpPr txBox="1"/>
          <p:nvPr/>
        </p:nvSpPr>
        <p:spPr>
          <a:xfrm>
            <a:off x="945382" y="1394519"/>
            <a:ext cx="6229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NeoLife </a:t>
            </a:r>
            <a:r>
              <a:rPr lang="en-US" sz="4800">
                <a:solidFill>
                  <a:schemeClr val="accent1">
                    <a:lumMod val="50000"/>
                  </a:schemeClr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FiberFull</a:t>
            </a:r>
          </a:p>
        </p:txBody>
      </p:sp>
    </p:spTree>
    <p:extLst>
      <p:ext uri="{BB962C8B-B14F-4D97-AF65-F5344CB8AC3E}">
        <p14:creationId xmlns:p14="http://schemas.microsoft.com/office/powerpoint/2010/main" val="3898210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0DE56-E521-EC85-6F3B-AD39D282D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ottle with a label&#10;&#10;AI-generated content may be incorrect.">
            <a:extLst>
              <a:ext uri="{FF2B5EF4-FFF2-40B4-BE49-F238E27FC236}">
                <a16:creationId xmlns:a16="http://schemas.microsoft.com/office/drawing/2014/main" id="{5D318B7E-D4FE-A7FC-AE8A-CA54438B1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86" y="141228"/>
            <a:ext cx="5111646" cy="60137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705514-9769-9934-610F-1A79F442ADA7}"/>
              </a:ext>
            </a:extLst>
          </p:cNvPr>
          <p:cNvSpPr txBox="1"/>
          <p:nvPr/>
        </p:nvSpPr>
        <p:spPr>
          <a:xfrm>
            <a:off x="945382" y="1709697"/>
            <a:ext cx="6229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NeoLife </a:t>
            </a:r>
            <a:r>
              <a:rPr lang="en-US" sz="4800">
                <a:solidFill>
                  <a:schemeClr val="accent1">
                    <a:lumMod val="50000"/>
                  </a:schemeClr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FiberFull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B577CC-B3D1-7EE2-6FD0-2B709430C7A5}"/>
              </a:ext>
            </a:extLst>
          </p:cNvPr>
          <p:cNvSpPr txBox="1"/>
          <p:nvPr/>
        </p:nvSpPr>
        <p:spPr>
          <a:xfrm>
            <a:off x="965478" y="2811584"/>
            <a:ext cx="637548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Designed for daily life —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just grab &amp; go</a:t>
            </a:r>
          </a:p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 grams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fiber per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 tablets</a:t>
            </a:r>
          </a:p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Contains both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insoluble and soluble fiber</a:t>
            </a:r>
          </a:p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Whole food-derived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sources of fiber</a:t>
            </a:r>
          </a:p>
        </p:txBody>
      </p:sp>
    </p:spTree>
    <p:extLst>
      <p:ext uri="{BB962C8B-B14F-4D97-AF65-F5344CB8AC3E}">
        <p14:creationId xmlns:p14="http://schemas.microsoft.com/office/powerpoint/2010/main" val="531277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0A08-8BC7-B22F-B6B7-37FDB3B22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food&#10;&#10;AI-generated content may be incorrect.">
            <a:extLst>
              <a:ext uri="{FF2B5EF4-FFF2-40B4-BE49-F238E27FC236}">
                <a16:creationId xmlns:a16="http://schemas.microsoft.com/office/drawing/2014/main" id="{22553BCA-F5A3-8AEB-A423-24FC3347D5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4524" y="997527"/>
            <a:ext cx="5017476" cy="4484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B0ED99-A2A7-11B0-1CCC-5CB433D9CAA4}"/>
              </a:ext>
            </a:extLst>
          </p:cNvPr>
          <p:cNvSpPr txBox="1"/>
          <p:nvPr/>
        </p:nvSpPr>
        <p:spPr>
          <a:xfrm>
            <a:off x="965478" y="2917304"/>
            <a:ext cx="5428830" cy="1688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Most fiber supplements contain only one type of fiber instead of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mimicking the different types of fiber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get from food in our diet.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0780D9-503A-2491-5D51-4655316D79DA}"/>
              </a:ext>
            </a:extLst>
          </p:cNvPr>
          <p:cNvSpPr txBox="1"/>
          <p:nvPr/>
        </p:nvSpPr>
        <p:spPr>
          <a:xfrm>
            <a:off x="945382" y="1908824"/>
            <a:ext cx="6229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NeoLife </a:t>
            </a:r>
            <a:r>
              <a:rPr lang="en-US" sz="4800">
                <a:solidFill>
                  <a:schemeClr val="accent1">
                    <a:lumMod val="50000"/>
                  </a:schemeClr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FiberFull</a:t>
            </a:r>
          </a:p>
        </p:txBody>
      </p:sp>
    </p:spTree>
    <p:extLst>
      <p:ext uri="{BB962C8B-B14F-4D97-AF65-F5344CB8AC3E}">
        <p14:creationId xmlns:p14="http://schemas.microsoft.com/office/powerpoint/2010/main" val="2129848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6157B-574F-D49A-F0AD-C6A2D87EF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ottle with a label&#10;&#10;AI-generated content may be incorrect.">
            <a:extLst>
              <a:ext uri="{FF2B5EF4-FFF2-40B4-BE49-F238E27FC236}">
                <a16:creationId xmlns:a16="http://schemas.microsoft.com/office/drawing/2014/main" id="{5DBAE494-F6CD-DBFE-E12D-DBB4F6EC3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86" y="141228"/>
            <a:ext cx="5111646" cy="60137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1F9FDC-C1A1-3284-F4C9-B01A70188C26}"/>
              </a:ext>
            </a:extLst>
          </p:cNvPr>
          <p:cNvSpPr txBox="1"/>
          <p:nvPr/>
        </p:nvSpPr>
        <p:spPr>
          <a:xfrm>
            <a:off x="945382" y="995770"/>
            <a:ext cx="57937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4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Your New Favorite Travel Companion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06B1F6-9E91-59C0-A981-2F973258B3A2}"/>
              </a:ext>
            </a:extLst>
          </p:cNvPr>
          <p:cNvSpPr txBox="1"/>
          <p:nvPr/>
        </p:nvSpPr>
        <p:spPr>
          <a:xfrm>
            <a:off x="965477" y="2670031"/>
            <a:ext cx="6607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Take them anywhere </a:t>
            </a:r>
            <a:r>
              <a:rPr lang="en-US" sz="2200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– restaurants or traveling</a:t>
            </a:r>
          </a:p>
          <a:p>
            <a:pPr lvl="0">
              <a:spcAft>
                <a:spcPts val="1200"/>
              </a:spcAft>
            </a:pPr>
            <a:r>
              <a:rPr lang="en-US" sz="2200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When</a:t>
            </a: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 traveling</a:t>
            </a:r>
            <a:r>
              <a:rPr lang="en-US" sz="2200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 FiberFull will: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Help you stay regular</a:t>
            </a:r>
            <a:r>
              <a:rPr lang="en-US" sz="2200" baseline="300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* 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Help protect your gut</a:t>
            </a:r>
            <a:r>
              <a:rPr lang="en-US" sz="2200" baseline="300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*</a:t>
            </a: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 </a:t>
            </a:r>
            <a:r>
              <a:rPr lang="en-US" sz="22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by providing </a:t>
            </a: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prebiotics</a:t>
            </a:r>
            <a:r>
              <a:rPr lang="en-US" sz="22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 for your </a:t>
            </a:r>
            <a:r>
              <a:rPr lang="en-US" sz="2200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gut microbiome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43B5C6-441C-7941-92E4-625B22E6B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802" y="5586095"/>
            <a:ext cx="2661798" cy="2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20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B228A-33BA-5A7A-899B-8F733B5AA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ottle with a label&#10;&#10;AI-generated content may be incorrect.">
            <a:extLst>
              <a:ext uri="{FF2B5EF4-FFF2-40B4-BE49-F238E27FC236}">
                <a16:creationId xmlns:a16="http://schemas.microsoft.com/office/drawing/2014/main" id="{5C3FC214-396F-EF85-64CE-E7D9D28C2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86" y="141228"/>
            <a:ext cx="5111646" cy="60137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904831-AB47-F0FE-E44A-858EFAAE92BC}"/>
              </a:ext>
            </a:extLst>
          </p:cNvPr>
          <p:cNvSpPr txBox="1"/>
          <p:nvPr/>
        </p:nvSpPr>
        <p:spPr>
          <a:xfrm>
            <a:off x="945382" y="1704108"/>
            <a:ext cx="57937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4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Your New Favorite “F” Word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2868C-C238-4901-87F6-13A0D332D7D7}"/>
              </a:ext>
            </a:extLst>
          </p:cNvPr>
          <p:cNvSpPr txBox="1"/>
          <p:nvPr/>
        </p:nvSpPr>
        <p:spPr>
          <a:xfrm>
            <a:off x="965478" y="3349716"/>
            <a:ext cx="5793735" cy="947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global best-selling product with impactful testimonials</a:t>
            </a:r>
          </a:p>
        </p:txBody>
      </p:sp>
    </p:spTree>
    <p:extLst>
      <p:ext uri="{BB962C8B-B14F-4D97-AF65-F5344CB8AC3E}">
        <p14:creationId xmlns:p14="http://schemas.microsoft.com/office/powerpoint/2010/main" val="3743954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3F8D-983C-BB6D-43FA-CE804BFF2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ottle with a label&#10;&#10;AI-generated content may be incorrect.">
            <a:extLst>
              <a:ext uri="{FF2B5EF4-FFF2-40B4-BE49-F238E27FC236}">
                <a16:creationId xmlns:a16="http://schemas.microsoft.com/office/drawing/2014/main" id="{C3EE4C8E-D957-0408-CC1B-036D931FA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86" y="141228"/>
            <a:ext cx="5111646" cy="6013701"/>
          </a:xfrm>
          <a:prstGeom prst="rect">
            <a:avLst/>
          </a:prstGeom>
        </p:spPr>
      </p:pic>
      <p:pic>
        <p:nvPicPr>
          <p:cNvPr id="7" name="Picture 6" descr="A red button with white text&#10;&#10;AI-generated content may be incorrect.">
            <a:extLst>
              <a:ext uri="{FF2B5EF4-FFF2-40B4-BE49-F238E27FC236}">
                <a16:creationId xmlns:a16="http://schemas.microsoft.com/office/drawing/2014/main" id="{D442EE50-E015-2EB1-3E41-8EEF7457477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7710" y="707442"/>
            <a:ext cx="1750318" cy="1633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355410-3AE3-DE5C-010D-A7A4D5A743C5}"/>
              </a:ext>
            </a:extLst>
          </p:cNvPr>
          <p:cNvSpPr txBox="1"/>
          <p:nvPr/>
        </p:nvSpPr>
        <p:spPr>
          <a:xfrm>
            <a:off x="945382" y="893579"/>
            <a:ext cx="6229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500"/>
              </a:spcAft>
              <a:defRPr/>
            </a:pPr>
            <a:r>
              <a:rPr lang="en-US" sz="480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NeoLife </a:t>
            </a:r>
            <a:r>
              <a:rPr lang="en-US" sz="4800">
                <a:solidFill>
                  <a:schemeClr val="accent1">
                    <a:lumMod val="50000"/>
                  </a:schemeClr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FiberFull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ECC06D-6004-D1DA-51DF-CA22D17A6098}"/>
              </a:ext>
            </a:extLst>
          </p:cNvPr>
          <p:cNvSpPr txBox="1"/>
          <p:nvPr/>
        </p:nvSpPr>
        <p:spPr>
          <a:xfrm>
            <a:off x="965477" y="1943950"/>
            <a:ext cx="642699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FiberFull tablets —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new protective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travel companion</a:t>
            </a:r>
          </a:p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Easiest way to take fiber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— take them with you everywhere</a:t>
            </a:r>
          </a:p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Easiest way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stay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regular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feel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more full</a:t>
            </a:r>
            <a:r>
              <a:rPr lang="en-US" sz="22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†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and </a:t>
            </a: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protect your gut</a:t>
            </a:r>
            <a:r>
              <a:rPr lang="en-US" sz="2200" baseline="30000" dirty="0">
                <a:solidFill>
                  <a:srgbClr val="1F1F1F"/>
                </a:solidFill>
                <a:ea typeface="Noto Sans"/>
                <a:cs typeface="Noto Sans"/>
                <a:sym typeface="Noto Sans"/>
              </a:rPr>
              <a:t>*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347472" indent="-34747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Easiest way to give yourself a fiber boost </a:t>
            </a:r>
            <a:r>
              <a:rPr lang="en-US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right before meals</a:t>
            </a:r>
            <a:endParaRPr lang="en-US" sz="2200" baseline="30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BA564D-4D15-4EA4-4449-DA46E5D3956A}"/>
              </a:ext>
            </a:extLst>
          </p:cNvPr>
          <p:cNvSpPr txBox="1"/>
          <p:nvPr/>
        </p:nvSpPr>
        <p:spPr>
          <a:xfrm>
            <a:off x="3687744" y="5656644"/>
            <a:ext cx="3259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† When taken with a large glass of water before a meal</a:t>
            </a:r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3EAA82-3CBC-B022-DC6C-6E0AAC8F1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802" y="5586095"/>
            <a:ext cx="2661798" cy="2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92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AC26D0-DBFF-9867-3EBC-46AA189E1039}"/>
              </a:ext>
            </a:extLst>
          </p:cNvPr>
          <p:cNvSpPr txBox="1"/>
          <p:nvPr/>
        </p:nvSpPr>
        <p:spPr>
          <a:xfrm>
            <a:off x="1651365" y="2967335"/>
            <a:ext cx="8889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lang="en-US" sz="5400" i="1">
                <a:solidFill>
                  <a:srgbClr val="FFFFFF"/>
                </a:solidFill>
                <a:latin typeface="Noto Serif Light" panose="02020502060505020204" pitchFamily="18" charset="0"/>
                <a:ea typeface="Noto Serif Light" panose="02020502060505020204" pitchFamily="18" charset="0"/>
                <a:cs typeface="Noto Serif Light" panose="02020502060505020204" pitchFamily="18" charset="0"/>
              </a:rPr>
              <a:t>Thank You!</a:t>
            </a:r>
            <a:endParaRPr lang="en-US" sz="3200" i="1" dirty="0">
              <a:solidFill>
                <a:srgbClr val="FFFFFF"/>
              </a:solidFill>
              <a:latin typeface="Noto Serif Light" panose="02020502060505020204" pitchFamily="18" charset="0"/>
              <a:ea typeface="Noto Serif Light" panose="02020502060505020204" pitchFamily="18" charset="0"/>
              <a:cs typeface="Noto Serif Light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167491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NeoLife">
      <a:dk1>
        <a:srgbClr val="2E2020"/>
      </a:dk1>
      <a:lt1>
        <a:srgbClr val="F8F8F0"/>
      </a:lt1>
      <a:dk2>
        <a:srgbClr val="4C6E34"/>
      </a:dk2>
      <a:lt2>
        <a:srgbClr val="EBEBD9"/>
      </a:lt2>
      <a:accent1>
        <a:srgbClr val="86BD42"/>
      </a:accent1>
      <a:accent2>
        <a:srgbClr val="D9D8B2"/>
      </a:accent2>
      <a:accent3>
        <a:srgbClr val="F34D39"/>
      </a:accent3>
      <a:accent4>
        <a:srgbClr val="245AE8"/>
      </a:accent4>
      <a:accent5>
        <a:srgbClr val="F3A939"/>
      </a:accent5>
      <a:accent6>
        <a:srgbClr val="F8F8F0"/>
      </a:accent6>
      <a:hlink>
        <a:srgbClr val="F8F8F0"/>
      </a:hlink>
      <a:folHlink>
        <a:srgbClr val="F8F8F0"/>
      </a:folHlink>
    </a:clrScheme>
    <a:fontScheme name="NeoLife">
      <a:majorFont>
        <a:latin typeface="Noto Serif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25FA05D-82C3-4454-AB1C-311558C44B4E}" vid="{873C64DD-44D3-4588-8FAD-B335473144DA}"/>
    </a:ext>
  </a:extLst>
</a:theme>
</file>

<file path=ppt/theme/theme2.xml><?xml version="1.0" encoding="utf-8"?>
<a:theme xmlns:a="http://schemas.openxmlformats.org/drawingml/2006/main" name="5_Office Theme">
  <a:themeElements>
    <a:clrScheme name="NeoLife">
      <a:dk1>
        <a:srgbClr val="2E2020"/>
      </a:dk1>
      <a:lt1>
        <a:srgbClr val="F8F8F0"/>
      </a:lt1>
      <a:dk2>
        <a:srgbClr val="4C6E34"/>
      </a:dk2>
      <a:lt2>
        <a:srgbClr val="EBEBD9"/>
      </a:lt2>
      <a:accent1>
        <a:srgbClr val="86BD42"/>
      </a:accent1>
      <a:accent2>
        <a:srgbClr val="D9D8B2"/>
      </a:accent2>
      <a:accent3>
        <a:srgbClr val="F34D39"/>
      </a:accent3>
      <a:accent4>
        <a:srgbClr val="245AE8"/>
      </a:accent4>
      <a:accent5>
        <a:srgbClr val="F3A939"/>
      </a:accent5>
      <a:accent6>
        <a:srgbClr val="F8F8F0"/>
      </a:accent6>
      <a:hlink>
        <a:srgbClr val="F8F8F0"/>
      </a:hlink>
      <a:folHlink>
        <a:srgbClr val="F8F8F0"/>
      </a:folHlink>
    </a:clrScheme>
    <a:fontScheme name="NeoLife">
      <a:majorFont>
        <a:latin typeface="Noto Serif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25FA05D-82C3-4454-AB1C-311558C44B4E}" vid="{873C64DD-44D3-4588-8FAD-B335473144DA}"/>
    </a:ext>
  </a:extLst>
</a:theme>
</file>

<file path=ppt/theme/theme3.xml><?xml version="1.0" encoding="utf-8"?>
<a:theme xmlns:a="http://schemas.openxmlformats.org/drawingml/2006/main" name="6_Office Theme">
  <a:themeElements>
    <a:clrScheme name="NeoLife">
      <a:dk1>
        <a:srgbClr val="2E2020"/>
      </a:dk1>
      <a:lt1>
        <a:srgbClr val="F8F8F0"/>
      </a:lt1>
      <a:dk2>
        <a:srgbClr val="4C6E34"/>
      </a:dk2>
      <a:lt2>
        <a:srgbClr val="EBEBD9"/>
      </a:lt2>
      <a:accent1>
        <a:srgbClr val="86BD42"/>
      </a:accent1>
      <a:accent2>
        <a:srgbClr val="D9D8B2"/>
      </a:accent2>
      <a:accent3>
        <a:srgbClr val="F34D39"/>
      </a:accent3>
      <a:accent4>
        <a:srgbClr val="245AE8"/>
      </a:accent4>
      <a:accent5>
        <a:srgbClr val="F3A939"/>
      </a:accent5>
      <a:accent6>
        <a:srgbClr val="F8F8F0"/>
      </a:accent6>
      <a:hlink>
        <a:srgbClr val="F8F8F0"/>
      </a:hlink>
      <a:folHlink>
        <a:srgbClr val="F8F8F0"/>
      </a:folHlink>
    </a:clrScheme>
    <a:fontScheme name="NeoLife">
      <a:majorFont>
        <a:latin typeface="Noto Serif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25FA05D-82C3-4454-AB1C-311558C44B4E}" vid="{873C64DD-44D3-4588-8FAD-B335473144DA}"/>
    </a:ext>
  </a:extLst>
</a:theme>
</file>

<file path=ppt/theme/theme4.xml><?xml version="1.0" encoding="utf-8"?>
<a:theme xmlns:a="http://schemas.openxmlformats.org/drawingml/2006/main" name="7_Office Theme">
  <a:themeElements>
    <a:clrScheme name="NeoLife">
      <a:dk1>
        <a:srgbClr val="2E2020"/>
      </a:dk1>
      <a:lt1>
        <a:srgbClr val="F8F8F0"/>
      </a:lt1>
      <a:dk2>
        <a:srgbClr val="4C6E34"/>
      </a:dk2>
      <a:lt2>
        <a:srgbClr val="EBEBD9"/>
      </a:lt2>
      <a:accent1>
        <a:srgbClr val="86BD42"/>
      </a:accent1>
      <a:accent2>
        <a:srgbClr val="D9D8B2"/>
      </a:accent2>
      <a:accent3>
        <a:srgbClr val="F34D39"/>
      </a:accent3>
      <a:accent4>
        <a:srgbClr val="245AE8"/>
      </a:accent4>
      <a:accent5>
        <a:srgbClr val="F3A939"/>
      </a:accent5>
      <a:accent6>
        <a:srgbClr val="F8F8F0"/>
      </a:accent6>
      <a:hlink>
        <a:srgbClr val="F8F8F0"/>
      </a:hlink>
      <a:folHlink>
        <a:srgbClr val="F8F8F0"/>
      </a:folHlink>
    </a:clrScheme>
    <a:fontScheme name="NeoLife">
      <a:majorFont>
        <a:latin typeface="Noto Serif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25FA05D-82C3-4454-AB1C-311558C44B4E}" vid="{873C64DD-44D3-4588-8FAD-B335473144D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15073</TotalTime>
  <Words>837</Words>
  <Application>Microsoft Macintosh PowerPoint</Application>
  <PresentationFormat>Widescreen</PresentationFormat>
  <Paragraphs>125</Paragraphs>
  <Slides>32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Poppins Light</vt:lpstr>
      <vt:lpstr>Arial</vt:lpstr>
      <vt:lpstr>Noto Serif Light</vt:lpstr>
      <vt:lpstr>Poppins Medium</vt:lpstr>
      <vt:lpstr>Calibri</vt:lpstr>
      <vt:lpstr>Wingdings</vt:lpstr>
      <vt:lpstr>Poppins SemiBold</vt:lpstr>
      <vt:lpstr>Noto Sans</vt:lpstr>
      <vt:lpstr>3_Office Theme</vt:lpstr>
      <vt:lpstr>5_Office Theme</vt:lpstr>
      <vt:lpstr>6_Office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Minjee Kim</dc:creator>
  <cp:lastModifiedBy>Minjee Kim</cp:lastModifiedBy>
  <cp:revision>536</cp:revision>
  <dcterms:created xsi:type="dcterms:W3CDTF">2024-01-30T18:52:21Z</dcterms:created>
  <dcterms:modified xsi:type="dcterms:W3CDTF">2025-08-05T20:46:38Z</dcterms:modified>
</cp:coreProperties>
</file>