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autoCompressPictures="0">
  <p:sldMasterIdLst>
    <p:sldMasterId id="2147483648" r:id="rId1"/>
  </p:sldMasterIdLst>
  <p:notesMasterIdLst>
    <p:notesMasterId r:id="rId7"/>
  </p:notesMasterIdLst>
  <p:sldIdLst>
    <p:sldId id="256" r:id="rId2"/>
    <p:sldId id="257" r:id="rId3"/>
    <p:sldId id="262" r:id="rId4"/>
    <p:sldId id="259" r:id="rId5"/>
    <p:sldId id="260" r:id="rId6"/>
  </p:sldIdLst>
  <p:sldSz cx="12192000" cy="6858000"/>
  <p:notesSz cx="6858000" cy="9144000"/>
  <p:embeddedFontLst>
    <p:embeddedFont>
      <p:font typeface="Calibri" panose="020F0502020204030204" pitchFamily="34" charset="0"/>
      <p:regular r:id="rId8"/>
      <p:bold r:id="rId9"/>
      <p:italic r:id="rId10"/>
      <p:boldItalic r:id="rId11"/>
    </p:embeddedFont>
    <p:embeddedFont>
      <p:font typeface="Garamond" panose="02020404030301010803" pitchFamily="18" charset="0"/>
      <p:regular r:id="rId12"/>
      <p:bold r:id="rId13"/>
      <p:italic r:id="rId14"/>
      <p:boldItalic r:id="rId1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885" autoAdjust="0"/>
    <p:restoredTop sz="34964"/>
  </p:normalViewPr>
  <p:slideViewPr>
    <p:cSldViewPr snapToGrid="0">
      <p:cViewPr varScale="1">
        <p:scale>
          <a:sx n="36" d="100"/>
          <a:sy n="36" d="100"/>
        </p:scale>
        <p:origin x="2752" y="2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2484" y="8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0803E6-89DB-4CBA-9FF7-CDD0C35EC979}" type="datetimeFigureOut">
              <a:rPr lang="en-US" smtClean="0"/>
              <a:t>7/5/23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D7DF5B-5D12-4175-AF52-2ED6855B771F}" type="slidenum">
              <a:rPr lang="en-US" smtClean="0"/>
              <a:t>‹#›</a:t>
            </a:fld>
            <a:endParaRPr lang="en-US"/>
          </a:p>
        </p:txBody>
      </p:sp>
    </p:spTree>
    <p:extLst>
      <p:ext uri="{BB962C8B-B14F-4D97-AF65-F5344CB8AC3E}">
        <p14:creationId xmlns:p14="http://schemas.microsoft.com/office/powerpoint/2010/main" val="2926660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jewishgen.org/Sephardic/sephardic_roffe.HTM"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www.tabletmag.com/tag/jews-of-color" TargetMode="External"/><Relationship Id="rId5" Type="http://schemas.openxmlformats.org/officeDocument/2006/relationships/hyperlink" Target="http://www.myjewishlearning.com/article/the-history-of-ethiopian-jewry/" TargetMode="External"/><Relationship Id="rId4" Type="http://schemas.openxmlformats.org/officeDocument/2006/relationships/hyperlink" Target="https://nyupress.org/webchapters/0814797059chapt1.pdf"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freelarge-images.com/wp-content/uploads/2014/11/World_map-12.pn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10"/>
          </p:nvPr>
        </p:nvSpPr>
        <p:spPr/>
        <p:txBody>
          <a:bodyPr/>
          <a:lstStyle/>
          <a:p>
            <a:fld id="{3FD7DF5B-5D12-4175-AF52-2ED6855B771F}" type="slidenum">
              <a:rPr lang="en-US" smtClean="0"/>
              <a:t>1</a:t>
            </a:fld>
            <a:endParaRPr lang="en-US"/>
          </a:p>
        </p:txBody>
      </p:sp>
    </p:spTree>
    <p:extLst>
      <p:ext uri="{BB962C8B-B14F-4D97-AF65-F5344CB8AC3E}">
        <p14:creationId xmlns:p14="http://schemas.microsoft.com/office/powerpoint/2010/main" val="2184941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Write the Main Questions on the board:  </a:t>
            </a:r>
          </a:p>
          <a:p>
            <a:pPr rtl="0" fontAlgn="base"/>
            <a:r>
              <a:rPr lang="en-US" sz="1200" b="0" i="0" kern="1200" dirty="0">
                <a:solidFill>
                  <a:schemeClr val="tx1"/>
                </a:solidFill>
                <a:effectLst/>
                <a:latin typeface="+mn-lt"/>
                <a:ea typeface="+mn-ea"/>
                <a:cs typeface="+mn-cs"/>
              </a:rPr>
              <a:t>“Who are </a:t>
            </a:r>
            <a:r>
              <a:rPr lang="en-US" sz="1200" b="0" i="1" kern="1200" dirty="0">
                <a:solidFill>
                  <a:schemeClr val="tx1"/>
                </a:solidFill>
                <a:effectLst/>
                <a:latin typeface="+mn-lt"/>
                <a:ea typeface="+mn-ea"/>
                <a:cs typeface="+mn-cs"/>
              </a:rPr>
              <a:t>Sephardi</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Mizrahi</a:t>
            </a:r>
            <a:r>
              <a:rPr lang="en-US" sz="1200" b="0" i="0" kern="1200" dirty="0">
                <a:solidFill>
                  <a:schemeClr val="tx1"/>
                </a:solidFill>
                <a:effectLst/>
                <a:latin typeface="+mn-lt"/>
                <a:ea typeface="+mn-ea"/>
                <a:cs typeface="+mn-cs"/>
              </a:rPr>
              <a:t> Jews?"  </a:t>
            </a:r>
          </a:p>
          <a:p>
            <a:pPr rtl="0" fontAlgn="base"/>
            <a:r>
              <a:rPr lang="en-US" sz="1200" b="0" i="0" kern="1200" dirty="0">
                <a:solidFill>
                  <a:schemeClr val="tx1"/>
                </a:solidFill>
                <a:effectLst/>
                <a:latin typeface="+mn-lt"/>
                <a:ea typeface="+mn-ea"/>
                <a:cs typeface="+mn-cs"/>
              </a:rPr>
              <a:t>“Where do they come from and what are their traditions?” </a:t>
            </a:r>
          </a:p>
          <a:p>
            <a:pPr rtl="0" fontAlgn="base"/>
            <a:endParaRPr lang="en-US" sz="1200" b="1" i="0" kern="1200" dirty="0">
              <a:solidFill>
                <a:schemeClr val="tx1"/>
              </a:solidFill>
              <a:effectLst/>
              <a:latin typeface="+mn-lt"/>
              <a:ea typeface="+mn-ea"/>
              <a:cs typeface="+mn-cs"/>
            </a:endParaRPr>
          </a:p>
          <a:p>
            <a:pPr rtl="0" fontAlgn="base"/>
            <a:r>
              <a:rPr lang="en-US" sz="1200" b="1" i="0" kern="1200" dirty="0">
                <a:solidFill>
                  <a:schemeClr val="tx1"/>
                </a:solidFill>
                <a:effectLst/>
                <a:latin typeface="+mn-lt"/>
                <a:ea typeface="+mn-ea"/>
                <a:cs typeface="+mn-cs"/>
              </a:rPr>
              <a:t>PPT SLIDE #2</a:t>
            </a:r>
            <a:r>
              <a:rPr lang="en-US" sz="1200" b="0" i="0" kern="1200" dirty="0">
                <a:solidFill>
                  <a:schemeClr val="tx1"/>
                </a:solidFill>
                <a:effectLst/>
                <a:latin typeface="+mn-lt"/>
                <a:ea typeface="+mn-ea"/>
                <a:cs typeface="+mn-cs"/>
              </a:rPr>
              <a:t> - Show this slide and discuss the lesson aim and main questions with the students. </a:t>
            </a:r>
          </a:p>
          <a:p>
            <a:pPr rtl="0" fontAlgn="base"/>
            <a:endParaRPr lang="en-US" sz="1200" b="0" i="0" u="none" strike="noStrike" kern="1200" dirty="0">
              <a:solidFill>
                <a:schemeClr val="tx1"/>
              </a:solidFill>
              <a:effectLst/>
              <a:latin typeface="+mn-lt"/>
              <a:ea typeface="+mn-ea"/>
              <a:cs typeface="+mn-cs"/>
            </a:endParaRPr>
          </a:p>
          <a:p>
            <a:pPr rtl="0" fontAlgn="base"/>
            <a:endParaRPr lang="en-US" sz="1200" b="0" i="0" u="none" strike="noStrike"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Note to Facilitator: </a:t>
            </a:r>
            <a:endParaRPr lang="en-US" sz="1200" b="0" i="0" u="none" strike="noStrike" kern="1200" dirty="0">
              <a:solidFill>
                <a:schemeClr val="tx1"/>
              </a:solidFill>
              <a:effectLst/>
              <a:latin typeface="+mn-lt"/>
              <a:ea typeface="+mn-ea"/>
              <a:cs typeface="+mn-cs"/>
            </a:endParaRPr>
          </a:p>
          <a:p>
            <a:pPr rtl="0" fontAlgn="base"/>
            <a:r>
              <a:rPr lang="en-US" sz="1200" b="1" i="0" u="none" strike="noStrike" kern="1200" dirty="0">
                <a:solidFill>
                  <a:schemeClr val="tx1"/>
                </a:solidFill>
                <a:effectLst/>
                <a:latin typeface="+mn-lt"/>
                <a:ea typeface="+mn-ea"/>
                <a:cs typeface="+mn-cs"/>
              </a:rPr>
              <a:t>Background Information about </a:t>
            </a:r>
            <a:r>
              <a:rPr lang="en-US" sz="1200" b="1" i="0" kern="1200" dirty="0">
                <a:solidFill>
                  <a:schemeClr val="tx1"/>
                </a:solidFill>
                <a:effectLst/>
                <a:latin typeface="+mn-lt"/>
                <a:ea typeface="+mn-ea"/>
                <a:cs typeface="+mn-cs"/>
              </a:rPr>
              <a:t>Sephardi Mizrachi and Ashkenazi :</a:t>
            </a:r>
            <a:endParaRPr lang="en-US" sz="1200" b="1" i="0" u="none" strike="noStrike"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To help students understand the definition of Sephardi and Mizrachi Jews, you can create “information cards” that students can read or simply explain the definitions of these terms to the group. You can use the following quotes/ sources that give a general description of the terms Ashkenazi, Sephardi and Mizrachi.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“Many researchers believe the term "Sephardic" originally referred to Jews living in and later expelled from Spain in 1492. Today the term "Sephardic" has come to be accepted as a reference to the Jewish exiles and their descendants who settled in countries along the Mediterranean Sea, North Africa, the Balkans, Italy, Syria and Palestine, as well as indigenous Jews who already lived in these places. Some of these Jews fled to Brazil, Holland and the Jewish communities of the New World, including New Amsterdam (New York), Mexico and Curacao in the Caribbean. Sephardim of the Iberian Peninsula (what are now Portugal and Spain), spoke Ladino, a combination of Hebrew and Spanish....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...The official definition of Sephardic according to Rabbi Marc Angel of Sephardic House, is "almost any Jew who is not Ashkenazi. Although there are wide cultural divergences within the Sephardic world, common liturgy and religious customs constitute underlying factors of unity."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...Daniel Elazar, the first President of the American Sephardi Federation and a distinguished scholar, said </a:t>
            </a:r>
          </a:p>
          <a:p>
            <a:pPr rtl="0" fontAlgn="base"/>
            <a:r>
              <a:rPr lang="en-US" sz="1200" b="0" i="0" kern="1200" dirty="0">
                <a:solidFill>
                  <a:schemeClr val="tx1"/>
                </a:solidFill>
                <a:effectLst/>
                <a:latin typeface="+mn-lt"/>
                <a:ea typeface="+mn-ea"/>
                <a:cs typeface="+mn-cs"/>
              </a:rPr>
              <a:t>"For Jews, what is most important as a distinguishing characteristic is not the specific culture acquired in any particular country of exile by any particular Jewish population but the broader issues of </a:t>
            </a:r>
            <a:r>
              <a:rPr lang="en-US" sz="1200" b="0" i="1" kern="1200" dirty="0" err="1">
                <a:solidFill>
                  <a:schemeClr val="tx1"/>
                </a:solidFill>
                <a:effectLst/>
                <a:latin typeface="+mn-lt"/>
                <a:ea typeface="+mn-ea"/>
                <a:cs typeface="+mn-cs"/>
              </a:rPr>
              <a:t>halakhah</a:t>
            </a:r>
            <a:r>
              <a:rPr lang="en-US" sz="1200" b="0" i="0" kern="1200" dirty="0">
                <a:solidFill>
                  <a:schemeClr val="tx1"/>
                </a:solidFill>
                <a:effectLst/>
                <a:latin typeface="+mn-lt"/>
                <a:ea typeface="+mn-ea"/>
                <a:cs typeface="+mn-cs"/>
              </a:rPr>
              <a:t> and </a:t>
            </a:r>
            <a:r>
              <a:rPr lang="en-US" sz="1200" b="0" i="1" kern="1200" dirty="0" err="1">
                <a:solidFill>
                  <a:schemeClr val="tx1"/>
                </a:solidFill>
                <a:effectLst/>
                <a:latin typeface="+mn-lt"/>
                <a:ea typeface="+mn-ea"/>
                <a:cs typeface="+mn-cs"/>
              </a:rPr>
              <a:t>mishpat</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(Jewish law), community organization, and cultural patterns from food to synagogue rituals. In these respects, the Sephardi world is one, from the Atlantic to the Indian Oceans, significantly influenced by its location within Islamic civilization." </a:t>
            </a:r>
          </a:p>
          <a:p>
            <a:pPr rtl="0" fontAlgn="base"/>
            <a:r>
              <a:rPr lang="en-US" sz="1200" b="0" i="0" kern="1200" dirty="0">
                <a:solidFill>
                  <a:schemeClr val="tx1"/>
                </a:solidFill>
                <a:effectLst/>
                <a:latin typeface="+mn-lt"/>
                <a:ea typeface="+mn-ea"/>
                <a:cs typeface="+mn-cs"/>
              </a:rPr>
              <a:t>Source: The Term </a:t>
            </a:r>
            <a:r>
              <a:rPr lang="en-US" sz="1200" b="0" i="1" kern="1200" dirty="0">
                <a:solidFill>
                  <a:schemeClr val="tx1"/>
                </a:solidFill>
                <a:effectLst/>
                <a:latin typeface="+mn-lt"/>
                <a:ea typeface="+mn-ea"/>
                <a:cs typeface="+mn-cs"/>
              </a:rPr>
              <a:t>Sephardic Jew </a:t>
            </a:r>
            <a:r>
              <a:rPr lang="en-US" sz="1200" b="0" i="0" kern="1200" dirty="0">
                <a:solidFill>
                  <a:schemeClr val="tx1"/>
                </a:solidFill>
                <a:effectLst/>
                <a:latin typeface="+mn-lt"/>
                <a:ea typeface="+mn-ea"/>
                <a:cs typeface="+mn-cs"/>
              </a:rPr>
              <a:t>by Sarina </a:t>
            </a:r>
            <a:r>
              <a:rPr lang="en-US" sz="1200" b="0" i="0" kern="1200" dirty="0" err="1">
                <a:solidFill>
                  <a:schemeClr val="tx1"/>
                </a:solidFill>
                <a:effectLst/>
                <a:latin typeface="+mn-lt"/>
                <a:ea typeface="+mn-ea"/>
                <a:cs typeface="+mn-cs"/>
              </a:rPr>
              <a:t>Roffé</a:t>
            </a:r>
            <a:r>
              <a:rPr lang="en-US" sz="1200" b="0" i="0" kern="1200" dirty="0">
                <a:solidFill>
                  <a:schemeClr val="tx1"/>
                </a:solidFill>
                <a:effectLst/>
                <a:latin typeface="+mn-lt"/>
                <a:ea typeface="+mn-ea"/>
                <a:cs typeface="+mn-cs"/>
              </a:rPr>
              <a:t> </a:t>
            </a:r>
            <a:r>
              <a:rPr lang="en-US" sz="1200" b="0" i="0" u="sng" strike="noStrike" kern="1200" dirty="0">
                <a:solidFill>
                  <a:schemeClr val="tx1"/>
                </a:solidFill>
                <a:effectLst/>
                <a:latin typeface="+mn-lt"/>
                <a:ea typeface="+mn-ea"/>
                <a:cs typeface="+mn-cs"/>
                <a:hlinkClick r:id="rId3"/>
              </a:rPr>
              <a:t>http://www.jewishgen.org/Sephardic/sephardic_roffe.HTM</a:t>
            </a:r>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A great source for understanding these differences between Sephardic Mizrachi and Ashkenazi Jews can be found on pages 2-6 of </a:t>
            </a:r>
            <a:r>
              <a:rPr lang="en-US" sz="1200" b="0" i="0" kern="1200" dirty="0" err="1">
                <a:solidFill>
                  <a:schemeClr val="tx1"/>
                </a:solidFill>
                <a:effectLst/>
                <a:latin typeface="+mn-lt"/>
                <a:ea typeface="+mn-ea"/>
                <a:cs typeface="+mn-cs"/>
              </a:rPr>
              <a:t>Zvi</a:t>
            </a:r>
            <a:r>
              <a:rPr lang="en-US" sz="1200" b="0" i="0" kern="1200" dirty="0">
                <a:solidFill>
                  <a:schemeClr val="tx1"/>
                </a:solidFill>
                <a:effectLst/>
                <a:latin typeface="+mn-lt"/>
                <a:ea typeface="+mn-ea"/>
                <a:cs typeface="+mn-cs"/>
              </a:rPr>
              <a:t> Zohar’s essay “A Global Perspective on Sephardic and Mizrachi Jewry” </a:t>
            </a:r>
          </a:p>
          <a:p>
            <a:pPr rtl="0" fontAlgn="base"/>
            <a:r>
              <a:rPr lang="en-US" sz="1200" b="0" i="0" u="sng" strike="noStrike" kern="1200" dirty="0">
                <a:solidFill>
                  <a:schemeClr val="tx1"/>
                </a:solidFill>
                <a:effectLst/>
                <a:latin typeface="+mn-lt"/>
                <a:ea typeface="+mn-ea"/>
                <a:cs typeface="+mn-cs"/>
                <a:hlinkClick r:id="rId4"/>
              </a:rPr>
              <a:t>https://nyupress.org/webchapters/0814797059chapt1.pdf</a:t>
            </a:r>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There are also other groups of Jews that do not fit into these three categories namely Ethiopian Jews and Jews of Color. For more information about these groups, you can visit these links:  </a:t>
            </a:r>
          </a:p>
          <a:p>
            <a:pPr rtl="0" fontAlgn="base"/>
            <a:r>
              <a:rPr lang="en-US" sz="1200" b="0" i="0" u="sng" strike="noStrike" kern="1200" dirty="0">
                <a:solidFill>
                  <a:schemeClr val="tx1"/>
                </a:solidFill>
                <a:effectLst/>
                <a:latin typeface="+mn-lt"/>
                <a:ea typeface="+mn-ea"/>
                <a:cs typeface="+mn-cs"/>
                <a:hlinkClick r:id="rId5"/>
              </a:rPr>
              <a:t>http://www.myjewishlearning.com/article/the-history-of-ethiopian-jewry/</a:t>
            </a:r>
            <a:r>
              <a:rPr lang="en-US" sz="1200" b="0" i="0" kern="1200" dirty="0">
                <a:solidFill>
                  <a:schemeClr val="tx1"/>
                </a:solidFill>
                <a:effectLst/>
                <a:latin typeface="+mn-lt"/>
                <a:ea typeface="+mn-ea"/>
                <a:cs typeface="+mn-cs"/>
              </a:rPr>
              <a:t> </a:t>
            </a:r>
          </a:p>
          <a:p>
            <a:pPr rtl="0" fontAlgn="base"/>
            <a:r>
              <a:rPr lang="en-US" sz="1200" b="0" i="0" u="sng" strike="noStrike" kern="1200" dirty="0">
                <a:solidFill>
                  <a:schemeClr val="tx1"/>
                </a:solidFill>
                <a:effectLst/>
                <a:latin typeface="+mn-lt"/>
                <a:ea typeface="+mn-ea"/>
                <a:cs typeface="+mn-cs"/>
                <a:hlinkClick r:id="rId6"/>
              </a:rPr>
              <a:t>http://www.tabletmag.com/tag/jews-of-color</a:t>
            </a:r>
            <a:r>
              <a:rPr lang="en-US" sz="1200" b="0" i="0" kern="1200" dirty="0">
                <a:solidFill>
                  <a:schemeClr val="tx1"/>
                </a:solidFill>
                <a:effectLst/>
                <a:latin typeface="+mn-lt"/>
                <a:ea typeface="+mn-ea"/>
                <a:cs typeface="+mn-cs"/>
              </a:rPr>
              <a:t> </a:t>
            </a:r>
          </a:p>
          <a:p>
            <a:pPr rtl="0" fontAlgn="base"/>
            <a:endParaRPr lang="en-US" sz="1200" b="0" i="0" u="none" strike="noStrike" kern="1200" dirty="0">
              <a:solidFill>
                <a:schemeClr val="tx1"/>
              </a:solidFill>
              <a:effectLst/>
              <a:latin typeface="+mn-lt"/>
              <a:ea typeface="+mn-ea"/>
              <a:cs typeface="+mn-cs"/>
            </a:endParaRPr>
          </a:p>
          <a:p>
            <a:br>
              <a:rPr lang="en-US" dirty="0"/>
            </a:br>
            <a:endParaRPr lang="en-US" dirty="0"/>
          </a:p>
        </p:txBody>
      </p:sp>
      <p:sp>
        <p:nvSpPr>
          <p:cNvPr id="4" name="Slide Number Placeholder 3"/>
          <p:cNvSpPr>
            <a:spLocks noGrp="1"/>
          </p:cNvSpPr>
          <p:nvPr>
            <p:ph type="sldNum" sz="quarter" idx="10"/>
          </p:nvPr>
        </p:nvSpPr>
        <p:spPr/>
        <p:txBody>
          <a:bodyPr/>
          <a:lstStyle/>
          <a:p>
            <a:fld id="{3FD7DF5B-5D12-4175-AF52-2ED6855B771F}" type="slidenum">
              <a:rPr lang="en-US" smtClean="0"/>
              <a:t>2</a:t>
            </a:fld>
            <a:endParaRPr lang="en-US"/>
          </a:p>
        </p:txBody>
      </p:sp>
    </p:spTree>
    <p:extLst>
      <p:ext uri="{BB962C8B-B14F-4D97-AF65-F5344CB8AC3E}">
        <p14:creationId xmlns:p14="http://schemas.microsoft.com/office/powerpoint/2010/main" val="1758664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PPT SLIDE #3</a:t>
            </a:r>
            <a:r>
              <a:rPr lang="en-US" sz="1200" kern="1200" dirty="0">
                <a:solidFill>
                  <a:schemeClr val="tx1"/>
                </a:solidFill>
                <a:effectLst/>
                <a:latin typeface="+mn-lt"/>
                <a:ea typeface="+mn-ea"/>
                <a:cs typeface="+mn-cs"/>
              </a:rPr>
              <a:t> - (A map of the world). Show this slide and ask the students: Where do Jews live in the world today? Have students look at the map of the world and name countries they know. Ask students to go to the board and point to the continent they think Jews live on.</a:t>
            </a:r>
            <a:endParaRPr lang="en-US" sz="1200" b="1"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Teacher may ask students to go to the board and point to the continent the Jews live on.  (Extra/additional idea: Then, the facilitator can write the names of the places students call out on the board. After this brainstorming introduction, the facilitator will write 3 words on the board: </a:t>
            </a:r>
            <a:r>
              <a:rPr lang="en-US" sz="1200" b="1" i="0" u="none" strike="noStrike" kern="1200" dirty="0" err="1">
                <a:solidFill>
                  <a:schemeClr val="tx1"/>
                </a:solidFill>
                <a:effectLst/>
                <a:latin typeface="+mn-lt"/>
                <a:ea typeface="+mn-ea"/>
                <a:cs typeface="+mn-cs"/>
              </a:rPr>
              <a:t>Ashkenaz</a:t>
            </a:r>
            <a:r>
              <a:rPr lang="en-US" sz="1200" b="1" i="0" u="none" strike="noStrike" kern="1200" dirty="0">
                <a:solidFill>
                  <a:schemeClr val="tx1"/>
                </a:solidFill>
                <a:effectLst/>
                <a:latin typeface="+mn-lt"/>
                <a:ea typeface="+mn-ea"/>
                <a:cs typeface="+mn-cs"/>
              </a:rPr>
              <a:t>, </a:t>
            </a:r>
            <a:r>
              <a:rPr lang="en-US" sz="1200" b="1" i="0" u="none" strike="noStrike" kern="1200" dirty="0" err="1">
                <a:solidFill>
                  <a:schemeClr val="tx1"/>
                </a:solidFill>
                <a:effectLst/>
                <a:latin typeface="+mn-lt"/>
                <a:ea typeface="+mn-ea"/>
                <a:cs typeface="+mn-cs"/>
              </a:rPr>
              <a:t>Sepharad</a:t>
            </a:r>
            <a:r>
              <a:rPr lang="en-US" sz="1200" b="0" i="0" u="none" strike="noStrike" kern="1200" dirty="0">
                <a:solidFill>
                  <a:schemeClr val="tx1"/>
                </a:solidFill>
                <a:effectLst/>
                <a:latin typeface="+mn-lt"/>
                <a:ea typeface="+mn-ea"/>
                <a:cs typeface="+mn-cs"/>
              </a:rPr>
              <a:t> and </a:t>
            </a:r>
            <a:r>
              <a:rPr lang="en-US" sz="1200" b="1" i="0" u="none" strike="noStrike" kern="1200" dirty="0" err="1">
                <a:solidFill>
                  <a:schemeClr val="tx1"/>
                </a:solidFill>
                <a:effectLst/>
                <a:latin typeface="+mn-lt"/>
                <a:ea typeface="+mn-ea"/>
                <a:cs typeface="+mn-cs"/>
              </a:rPr>
              <a:t>Mizrach</a:t>
            </a:r>
            <a:r>
              <a:rPr lang="en-US" sz="1200" b="0" i="0" u="none" strike="noStrike" kern="1200" dirty="0">
                <a:solidFill>
                  <a:schemeClr val="tx1"/>
                </a:solidFill>
                <a:effectLst/>
                <a:latin typeface="+mn-lt"/>
                <a:ea typeface="+mn-ea"/>
                <a:cs typeface="+mn-cs"/>
              </a:rPr>
              <a:t>.</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Citation for the Map </a:t>
            </a:r>
            <a:r>
              <a:rPr lang="en-US" sz="1200" u="sng" kern="1200" dirty="0">
                <a:solidFill>
                  <a:schemeClr val="tx1"/>
                </a:solidFill>
                <a:effectLst/>
                <a:latin typeface="+mn-lt"/>
                <a:ea typeface="+mn-ea"/>
                <a:cs typeface="+mn-cs"/>
                <a:hlinkClick r:id="rId3"/>
              </a:rPr>
              <a:t>www.freelarge-images.com/wp-content/uploads/2014/11/World_map-12.png</a:t>
            </a:r>
            <a:endParaRPr lang="en-US" dirty="0"/>
          </a:p>
        </p:txBody>
      </p:sp>
      <p:sp>
        <p:nvSpPr>
          <p:cNvPr id="4" name="Slide Number Placeholder 3"/>
          <p:cNvSpPr>
            <a:spLocks noGrp="1"/>
          </p:cNvSpPr>
          <p:nvPr>
            <p:ph type="sldNum" sz="quarter" idx="10"/>
          </p:nvPr>
        </p:nvSpPr>
        <p:spPr/>
        <p:txBody>
          <a:bodyPr/>
          <a:lstStyle/>
          <a:p>
            <a:fld id="{3FD7DF5B-5D12-4175-AF52-2ED6855B771F}" type="slidenum">
              <a:rPr lang="en-US" smtClean="0"/>
              <a:t>3</a:t>
            </a:fld>
            <a:endParaRPr lang="en-US"/>
          </a:p>
        </p:txBody>
      </p:sp>
    </p:spTree>
    <p:extLst>
      <p:ext uri="{BB962C8B-B14F-4D97-AF65-F5344CB8AC3E}">
        <p14:creationId xmlns:p14="http://schemas.microsoft.com/office/powerpoint/2010/main" val="4182635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b="1" i="0" kern="1200" dirty="0">
                <a:solidFill>
                  <a:schemeClr val="tx1"/>
                </a:solidFill>
                <a:effectLst/>
                <a:latin typeface="+mn-lt"/>
                <a:ea typeface="+mn-ea"/>
                <a:cs typeface="+mn-cs"/>
              </a:rPr>
              <a:t>PPT SLIDE #4:</a:t>
            </a:r>
            <a:r>
              <a:rPr lang="en-US" sz="1200" b="0" i="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slide illustrates a map of the places with the highest Jewish populations around the world since 2011.  Discuss with the students where most Jews live today. On the board, the facilitator will write 3 words: </a:t>
            </a:r>
            <a:r>
              <a:rPr lang="en-US" sz="1200" b="1" kern="1200" dirty="0" err="1">
                <a:solidFill>
                  <a:schemeClr val="tx1"/>
                </a:solidFill>
                <a:effectLst/>
                <a:latin typeface="+mn-lt"/>
                <a:ea typeface="+mn-ea"/>
                <a:cs typeface="+mn-cs"/>
              </a:rPr>
              <a:t>Ashkenaz</a:t>
            </a:r>
            <a:r>
              <a:rPr lang="en-US" sz="1200"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Sepharad</a:t>
            </a:r>
            <a:r>
              <a:rPr lang="en-US" sz="1200" kern="1200" dirty="0">
                <a:solidFill>
                  <a:schemeClr val="tx1"/>
                </a:solidFill>
                <a:effectLst/>
                <a:latin typeface="+mn-lt"/>
                <a:ea typeface="+mn-ea"/>
                <a:cs typeface="+mn-cs"/>
              </a:rPr>
              <a:t> and </a:t>
            </a:r>
            <a:r>
              <a:rPr lang="en-US" sz="1200" b="1" kern="1200" dirty="0" err="1">
                <a:solidFill>
                  <a:schemeClr val="tx1"/>
                </a:solidFill>
                <a:effectLst/>
                <a:latin typeface="+mn-lt"/>
                <a:ea typeface="+mn-ea"/>
                <a:cs typeface="+mn-cs"/>
              </a:rPr>
              <a:t>Mizrach</a:t>
            </a:r>
            <a:r>
              <a:rPr lang="en-US" sz="1200" kern="1200" dirty="0">
                <a:solidFill>
                  <a:schemeClr val="tx1"/>
                </a:solidFill>
                <a:effectLst/>
                <a:latin typeface="+mn-lt"/>
                <a:ea typeface="+mn-ea"/>
                <a:cs typeface="+mn-cs"/>
              </a:rPr>
              <a:t>.  Explain that these three words describe regions: Europe, Spain, Middle East/North Africa. </a:t>
            </a:r>
          </a:p>
          <a:p>
            <a:pPr lvl="0"/>
            <a:r>
              <a:rPr lang="en-US" sz="1200" kern="1200" dirty="0">
                <a:solidFill>
                  <a:schemeClr val="tx1"/>
                </a:solidFill>
                <a:effectLst/>
                <a:latin typeface="+mn-lt"/>
                <a:ea typeface="+mn-ea"/>
                <a:cs typeface="+mn-cs"/>
              </a:rPr>
              <a:t>As the students call out different countries, the facilitator categorizes them.  For example, if they mention places in Eastern and Central Europe, they can go under </a:t>
            </a:r>
            <a:r>
              <a:rPr lang="en-US" sz="1200" b="1" i="1" kern="1200" dirty="0" err="1">
                <a:solidFill>
                  <a:schemeClr val="tx1"/>
                </a:solidFill>
                <a:effectLst/>
                <a:latin typeface="+mn-lt"/>
                <a:ea typeface="+mn-ea"/>
                <a:cs typeface="+mn-cs"/>
              </a:rPr>
              <a:t>Ashkenaz</a:t>
            </a:r>
            <a:r>
              <a:rPr lang="en-US" sz="1200" kern="1200" dirty="0">
                <a:solidFill>
                  <a:schemeClr val="tx1"/>
                </a:solidFill>
                <a:effectLst/>
                <a:latin typeface="+mn-lt"/>
                <a:ea typeface="+mn-ea"/>
                <a:cs typeface="+mn-cs"/>
              </a:rPr>
              <a:t>, if they mention Spain, the can go under </a:t>
            </a:r>
            <a:r>
              <a:rPr lang="en-US" sz="1200" b="1" i="1" kern="1200" dirty="0" err="1">
                <a:solidFill>
                  <a:schemeClr val="tx1"/>
                </a:solidFill>
                <a:effectLst/>
                <a:latin typeface="+mn-lt"/>
                <a:ea typeface="+mn-ea"/>
                <a:cs typeface="+mn-cs"/>
              </a:rPr>
              <a:t>Sepharad</a:t>
            </a:r>
            <a:r>
              <a:rPr lang="en-US" sz="1200" kern="1200" dirty="0">
                <a:solidFill>
                  <a:schemeClr val="tx1"/>
                </a:solidFill>
                <a:effectLst/>
                <a:latin typeface="+mn-lt"/>
                <a:ea typeface="+mn-ea"/>
                <a:cs typeface="+mn-cs"/>
              </a:rPr>
              <a:t>, if they mention Iraq or Iran they go under </a:t>
            </a:r>
            <a:r>
              <a:rPr lang="en-US" sz="1200" b="1" i="1" kern="1200" dirty="0" err="1">
                <a:solidFill>
                  <a:schemeClr val="tx1"/>
                </a:solidFill>
                <a:effectLst/>
                <a:latin typeface="+mn-lt"/>
                <a:ea typeface="+mn-ea"/>
                <a:cs typeface="+mn-cs"/>
              </a:rPr>
              <a:t>Mizrach</a:t>
            </a:r>
            <a:r>
              <a:rPr lang="en-US" sz="1200" kern="1200" dirty="0">
                <a:solidFill>
                  <a:schemeClr val="tx1"/>
                </a:solidFill>
                <a:effectLst/>
                <a:latin typeface="+mn-lt"/>
                <a:ea typeface="+mn-ea"/>
                <a:cs typeface="+mn-cs"/>
              </a:rPr>
              <a:t>. If they mention Morocco, Tunisia, Algeria, the facilitator can say: Is this </a:t>
            </a:r>
            <a:r>
              <a:rPr lang="en-US" sz="1200" b="1" i="1" kern="1200" dirty="0" err="1">
                <a:solidFill>
                  <a:schemeClr val="tx1"/>
                </a:solidFill>
                <a:effectLst/>
                <a:latin typeface="+mn-lt"/>
                <a:ea typeface="+mn-ea"/>
                <a:cs typeface="+mn-cs"/>
              </a:rPr>
              <a:t>Mizrach</a:t>
            </a:r>
            <a:r>
              <a:rPr lang="en-US" sz="1200" kern="1200" dirty="0">
                <a:solidFill>
                  <a:schemeClr val="tx1"/>
                </a:solidFill>
                <a:effectLst/>
                <a:latin typeface="+mn-lt"/>
                <a:ea typeface="+mn-ea"/>
                <a:cs typeface="+mn-cs"/>
              </a:rPr>
              <a:t>? Are these countries east or west of the Land of Israel? For older students this can be a way of introducing the politicized meaning of the term </a:t>
            </a:r>
            <a:r>
              <a:rPr lang="en-US" sz="1200" i="1" kern="1200" dirty="0">
                <a:solidFill>
                  <a:schemeClr val="tx1"/>
                </a:solidFill>
                <a:effectLst/>
                <a:latin typeface="+mn-lt"/>
                <a:ea typeface="+mn-ea"/>
                <a:cs typeface="+mn-cs"/>
              </a:rPr>
              <a:t>Mizrachi</a:t>
            </a:r>
            <a:r>
              <a:rPr lang="en-US" sz="1200" kern="1200" dirty="0">
                <a:solidFill>
                  <a:schemeClr val="tx1"/>
                </a:solidFill>
                <a:effectLst/>
                <a:latin typeface="+mn-lt"/>
                <a:ea typeface="+mn-ea"/>
                <a:cs typeface="+mn-cs"/>
              </a:rPr>
              <a:t> and how inaccurate it really is as a word to describe Jews in Arab and Muslim lands.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  </a:t>
            </a:r>
          </a:p>
          <a:p>
            <a:r>
              <a:rPr lang="en-US" b="1" dirty="0"/>
              <a:t>Citation for Map</a:t>
            </a:r>
          </a:p>
          <a:p>
            <a:r>
              <a:rPr lang="en-US" sz="1200" kern="1200" dirty="0">
                <a:solidFill>
                  <a:schemeClr val="tx1"/>
                </a:solidFill>
                <a:effectLst/>
                <a:latin typeface="+mn-lt"/>
                <a:ea typeface="+mn-ea"/>
                <a:cs typeface="+mn-cs"/>
              </a:rPr>
              <a:t>https://blog.education.nationalgeographic.org/2014/12/17/geography-in-the-news-</a:t>
            </a:r>
            <a:r>
              <a:rPr lang="en-US" sz="1200" kern="1200" dirty="0" err="1">
                <a:solidFill>
                  <a:schemeClr val="tx1"/>
                </a:solidFill>
                <a:effectLst/>
                <a:latin typeface="+mn-lt"/>
                <a:ea typeface="+mn-ea"/>
                <a:cs typeface="+mn-cs"/>
              </a:rPr>
              <a:t>hanukkah</a:t>
            </a:r>
            <a:r>
              <a:rPr lang="en-US" sz="1200" kern="1200" dirty="0">
                <a:solidFill>
                  <a:schemeClr val="tx1"/>
                </a:solidFill>
                <a:effectLst/>
                <a:latin typeface="+mn-lt"/>
                <a:ea typeface="+mn-ea"/>
                <a:cs typeface="+mn-cs"/>
              </a:rPr>
              <a:t>-a-</a:t>
            </a:r>
            <a:r>
              <a:rPr lang="en-US" sz="1200" kern="1200" dirty="0" err="1">
                <a:solidFill>
                  <a:schemeClr val="tx1"/>
                </a:solidFill>
                <a:effectLst/>
                <a:latin typeface="+mn-lt"/>
                <a:ea typeface="+mn-ea"/>
                <a:cs typeface="+mn-cs"/>
              </a:rPr>
              <a:t>jewish</a:t>
            </a:r>
            <a:r>
              <a:rPr lang="en-US" sz="1200" kern="1200" dirty="0">
                <a:solidFill>
                  <a:schemeClr val="tx1"/>
                </a:solidFill>
                <a:effectLst/>
                <a:latin typeface="+mn-lt"/>
                <a:ea typeface="+mn-ea"/>
                <a:cs typeface="+mn-cs"/>
              </a:rPr>
              <a:t>-celebration/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FD7DF5B-5D12-4175-AF52-2ED6855B771F}" type="slidenum">
              <a:rPr lang="en-US" smtClean="0"/>
              <a:t>4</a:t>
            </a:fld>
            <a:endParaRPr lang="en-US"/>
          </a:p>
        </p:txBody>
      </p:sp>
    </p:spTree>
    <p:extLst>
      <p:ext uri="{BB962C8B-B14F-4D97-AF65-F5344CB8AC3E}">
        <p14:creationId xmlns:p14="http://schemas.microsoft.com/office/powerpoint/2010/main" val="3283782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PPT SLIDE #5:</a:t>
            </a:r>
            <a:r>
              <a:rPr lang="en-US" sz="1200" b="0" i="0" kern="1200" dirty="0">
                <a:solidFill>
                  <a:schemeClr val="tx1"/>
                </a:solidFill>
                <a:effectLst/>
                <a:latin typeface="+mn-lt"/>
                <a:ea typeface="+mn-ea"/>
                <a:cs typeface="+mn-cs"/>
              </a:rPr>
              <a:t> (Map of the Middle East and North Africa) Today we are going to learn about the Jews in the Middle East and North Africa.  Ask the students to identify Middle Eastern countries on the map.  Ask: Do you know if any Jews lived in these regions? How do you know?  </a:t>
            </a:r>
          </a:p>
          <a:p>
            <a:pPr rtl="0" fontAlgn="base"/>
            <a:r>
              <a:rPr lang="en-US" sz="1200" b="0" i="0" kern="1200" dirty="0">
                <a:solidFill>
                  <a:schemeClr val="tx1"/>
                </a:solidFill>
                <a:effectLst/>
                <a:latin typeface="+mn-lt"/>
                <a:ea typeface="+mn-ea"/>
                <a:cs typeface="+mn-cs"/>
              </a:rPr>
              <a:t>Keep this map projected on the board for the class activity.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Citation for Map https://legacy.lib.utexas.edu/maps/middle_east_and_asia/n_africa_mid_east_pol_95.jpg </a:t>
            </a:r>
            <a:endParaRPr lang="en-US" b="1" dirty="0"/>
          </a:p>
        </p:txBody>
      </p:sp>
      <p:sp>
        <p:nvSpPr>
          <p:cNvPr id="4" name="Slide Number Placeholder 3"/>
          <p:cNvSpPr>
            <a:spLocks noGrp="1"/>
          </p:cNvSpPr>
          <p:nvPr>
            <p:ph type="sldNum" sz="quarter" idx="10"/>
          </p:nvPr>
        </p:nvSpPr>
        <p:spPr/>
        <p:txBody>
          <a:bodyPr/>
          <a:lstStyle/>
          <a:p>
            <a:fld id="{3FD7DF5B-5D12-4175-AF52-2ED6855B771F}" type="slidenum">
              <a:rPr lang="en-US" smtClean="0"/>
              <a:t>5</a:t>
            </a:fld>
            <a:endParaRPr lang="en-US"/>
          </a:p>
        </p:txBody>
      </p:sp>
    </p:spTree>
    <p:extLst>
      <p:ext uri="{BB962C8B-B14F-4D97-AF65-F5344CB8AC3E}">
        <p14:creationId xmlns:p14="http://schemas.microsoft.com/office/powerpoint/2010/main" val="37502808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A3E2B1C-1640-41AF-9AF3-95B0D9584FD2}" type="datetime1">
              <a:rPr lang="en-US" smtClean="0"/>
              <a:t>7/5/23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7528142-E127-4062-A5B5-FD3AD808324E}" type="datetime1">
              <a:rPr lang="en-US" smtClean="0"/>
              <a:t>7/5/23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F97B90-5B05-41A5-8ACD-40EFEBE8D632}" type="datetime1">
              <a:rPr lang="en-US" smtClean="0"/>
              <a:t>7/5/23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E5BCB6-C409-4D5E-AE4F-FE4FDE8E07AD}" type="datetime1">
              <a:rPr lang="en-US" smtClean="0"/>
              <a:t>7/5/23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90790C-7D9B-4710-8F3C-19032C9C4EC7}" type="datetime1">
              <a:rPr lang="en-US" smtClean="0"/>
              <a:t>7/5/23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7EE46E-9578-487E-8728-8B2A67947464}" type="datetime1">
              <a:rPr lang="en-US" smtClean="0"/>
              <a:t>7/5/23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E8F633-DD9D-4D38-86D0-035750E6F14B}" type="datetime1">
              <a:rPr lang="en-US" smtClean="0"/>
              <a:t>7/5/23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033AC1-13ED-45B5-B896-F305A95E34C9}" type="datetime1">
              <a:rPr lang="en-US" smtClean="0"/>
              <a:t>7/5/23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5A59BE-E40A-428C-A143-3CAB845AAC9B}" type="datetime1">
              <a:rPr lang="en-US" smtClean="0"/>
              <a:t>7/5/23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15A40B-3239-4418-89BA-0EDC231F413C}" type="datetime1">
              <a:rPr lang="en-US" smtClean="0"/>
              <a:t>7/5/23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7538B1-469F-4B50-8508-8AA57EB7D404}" type="datetime1">
              <a:rPr lang="en-US" smtClean="0"/>
              <a:t>7/5/23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A1A39B-3B9D-4D5C-A9C7-55477C39FC89}" type="datetime1">
              <a:rPr lang="en-US" smtClean="0"/>
              <a:t>7/5/23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3C45FA4-AA15-44DD-B5ED-C765B086B638}" type="datetime1">
              <a:rPr lang="en-US" smtClean="0"/>
              <a:t>7/5/23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E6BB57-7A73-4425-8BF5-D19F1FBE60EA}" type="datetime1">
              <a:rPr lang="en-US" smtClean="0"/>
              <a:t>7/5/23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E5EBFF-957E-41DE-BB1D-C55E62EBDE09}" type="datetime1">
              <a:rPr lang="en-US" smtClean="0"/>
              <a:t>7/5/23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BCB9295-E67B-4C3A-A7F2-F276ECEFA50D}" type="datetime1">
              <a:rPr lang="en-US" smtClean="0"/>
              <a:t>7/5/23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00E2B00-9D22-4085-A9CA-D6C6FBC4F690}" type="datetime1">
              <a:rPr lang="en-US" smtClean="0"/>
              <a:t>7/5/23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7F35D1C-39F9-440A-8659-16AF708F7332}" type="datetime1">
              <a:rPr lang="en-US" smtClean="0"/>
              <a:t>7/5/23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isabelamd.wordpress.com/2012/04/14/esclarecimento-de-duvidas-teste-intermedio-de-filosofi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7BF57-3A5F-4EB3-971D-94AB02E85F8E}"/>
              </a:ext>
            </a:extLst>
          </p:cNvPr>
          <p:cNvSpPr>
            <a:spLocks noGrp="1"/>
          </p:cNvSpPr>
          <p:nvPr>
            <p:ph type="ctrTitle"/>
          </p:nvPr>
        </p:nvSpPr>
        <p:spPr>
          <a:xfrm>
            <a:off x="2692398" y="1154692"/>
            <a:ext cx="6815669" cy="1515533"/>
          </a:xfrm>
        </p:spPr>
        <p:txBody>
          <a:bodyPr/>
          <a:lstStyle/>
          <a:p>
            <a:r>
              <a:rPr lang="en-US" altLang="en-US" dirty="0"/>
              <a:t> </a:t>
            </a:r>
            <a:br>
              <a:rPr lang="en-US" altLang="en-US" dirty="0"/>
            </a:br>
            <a:br>
              <a:rPr lang="en-US" altLang="en-US" dirty="0"/>
            </a:br>
            <a:br>
              <a:rPr lang="en-US" altLang="en-US" dirty="0"/>
            </a:br>
            <a:br>
              <a:rPr lang="en-US" altLang="en-US" dirty="0"/>
            </a:br>
            <a:br>
              <a:rPr lang="en-US" altLang="en-US" dirty="0"/>
            </a:br>
            <a:r>
              <a:rPr lang="en-US" altLang="en-US" sz="2400" dirty="0">
                <a:solidFill>
                  <a:schemeClr val="accent5">
                    <a:lumMod val="75000"/>
                  </a:schemeClr>
                </a:solidFill>
                <a:latin typeface="Calibri" panose="020F0502020204030204" pitchFamily="34" charset="0"/>
                <a:cs typeface="Calibri" panose="020F0502020204030204" pitchFamily="34" charset="0"/>
              </a:rPr>
              <a:t>Lesson 1</a:t>
            </a:r>
            <a:br>
              <a:rPr lang="en-US" altLang="en-US" sz="4000" dirty="0">
                <a:solidFill>
                  <a:schemeClr val="accent5">
                    <a:lumMod val="75000"/>
                  </a:schemeClr>
                </a:solidFill>
                <a:latin typeface="Calibri" panose="020F0502020204030204" pitchFamily="34" charset="0"/>
                <a:cs typeface="Calibri" panose="020F0502020204030204" pitchFamily="34" charset="0"/>
              </a:rPr>
            </a:br>
            <a:r>
              <a:rPr lang="en-US" altLang="en-US" sz="2800" dirty="0">
                <a:solidFill>
                  <a:schemeClr val="accent5">
                    <a:lumMod val="75000"/>
                  </a:schemeClr>
                </a:solidFill>
                <a:latin typeface="Calibri" panose="020F0502020204030204" pitchFamily="34" charset="0"/>
                <a:cs typeface="Calibri" panose="020F0502020204030204" pitchFamily="34" charset="0"/>
              </a:rPr>
              <a:t>Around the Middle Eastern Jewish World</a:t>
            </a:r>
            <a:endParaRPr lang="en-US" sz="2800" dirty="0">
              <a:solidFill>
                <a:schemeClr val="accent5">
                  <a:lumMod val="75000"/>
                </a:schemeClr>
              </a:solidFill>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A24175D5-A7DF-402E-BB9C-A5EDF3246EAE}"/>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
        <p:nvSpPr>
          <p:cNvPr id="6" name="Rectangle 2">
            <a:extLst>
              <a:ext uri="{FF2B5EF4-FFF2-40B4-BE49-F238E27FC236}">
                <a16:creationId xmlns:a16="http://schemas.microsoft.com/office/drawing/2014/main" id="{6B2B8B90-4A67-4088-AE3E-68EB8FA82EA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5392" rIns="0" bIns="0" numCol="1" anchor="ctr" anchorCtr="0" compatLnSpc="1">
            <a:prstTxWarp prst="textNoShape">
              <a:avLst/>
            </a:prstTxWarp>
            <a:spAutoFit/>
          </a:bodyPr>
          <a:lstStyle/>
          <a:p>
            <a:endParaRPr lang="en-US"/>
          </a:p>
        </p:txBody>
      </p:sp>
      <p:pic>
        <p:nvPicPr>
          <p:cNvPr id="9" name="Picture 4" descr="A close up of a logo&#10;&#10;Description generated with high confidence">
            <a:extLst>
              <a:ext uri="{FF2B5EF4-FFF2-40B4-BE49-F238E27FC236}">
                <a16:creationId xmlns:a16="http://schemas.microsoft.com/office/drawing/2014/main" id="{32099D9C-9301-4269-86D2-296D2472B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4143" y="4112681"/>
            <a:ext cx="2406587" cy="813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062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8EF1A-90F6-49D1-8DA1-815587B4344C}"/>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Main Questions</a:t>
            </a:r>
          </a:p>
        </p:txBody>
      </p:sp>
      <p:sp>
        <p:nvSpPr>
          <p:cNvPr id="3" name="Content Placeholder 2">
            <a:extLst>
              <a:ext uri="{FF2B5EF4-FFF2-40B4-BE49-F238E27FC236}">
                <a16:creationId xmlns:a16="http://schemas.microsoft.com/office/drawing/2014/main" id="{2984C461-0019-492F-A974-4A3E2C8961CB}"/>
              </a:ext>
            </a:extLst>
          </p:cNvPr>
          <p:cNvSpPr>
            <a:spLocks noGrp="1"/>
          </p:cNvSpPr>
          <p:nvPr>
            <p:ph idx="1"/>
          </p:nvPr>
        </p:nvSpPr>
        <p:spPr/>
        <p:txBody>
          <a:bodyPr/>
          <a:lstStyle/>
          <a:p>
            <a:pPr marL="0" indent="0">
              <a:buNone/>
            </a:pPr>
            <a:endParaRPr lang="en-US" b="1" i="1" dirty="0">
              <a:latin typeface="Arial" panose="020B0604020202020204" pitchFamily="34" charset="0"/>
              <a:cs typeface="Arial" panose="020B0604020202020204" pitchFamily="34" charset="0"/>
            </a:endParaRPr>
          </a:p>
          <a:p>
            <a:pPr marL="0" indent="0">
              <a:buNone/>
            </a:pPr>
            <a:br>
              <a:rPr lang="en-US" b="1" i="1" dirty="0">
                <a:latin typeface="Arial" panose="020B0604020202020204" pitchFamily="34" charset="0"/>
                <a:cs typeface="Arial" panose="020B0604020202020204" pitchFamily="34" charset="0"/>
              </a:rPr>
            </a:br>
            <a:r>
              <a:rPr lang="en-US" b="1" i="1" dirty="0">
                <a:latin typeface="Arial" panose="020B0604020202020204" pitchFamily="34" charset="0"/>
                <a:cs typeface="Arial" panose="020B0604020202020204" pitchFamily="34" charset="0"/>
              </a:rPr>
              <a:t>1) </a:t>
            </a:r>
            <a:r>
              <a:rPr lang="en-US" b="1" dirty="0">
                <a:latin typeface="Arial" panose="020B0604020202020204" pitchFamily="34" charset="0"/>
                <a:cs typeface="Arial" panose="020B0604020202020204" pitchFamily="34" charset="0"/>
              </a:rPr>
              <a:t>Who are </a:t>
            </a:r>
            <a:r>
              <a:rPr lang="en-US" b="1" i="1" dirty="0">
                <a:solidFill>
                  <a:srgbClr val="FF0000"/>
                </a:solidFill>
                <a:latin typeface="Arial" panose="020B0604020202020204" pitchFamily="34" charset="0"/>
                <a:cs typeface="Arial" panose="020B0604020202020204" pitchFamily="34" charset="0"/>
              </a:rPr>
              <a:t>Sephardi</a:t>
            </a:r>
            <a:r>
              <a:rPr lang="en-US" b="1" dirty="0">
                <a:latin typeface="Arial" panose="020B0604020202020204" pitchFamily="34" charset="0"/>
                <a:cs typeface="Arial" panose="020B0604020202020204" pitchFamily="34" charset="0"/>
              </a:rPr>
              <a:t> and </a:t>
            </a:r>
            <a:r>
              <a:rPr lang="en-US" b="1" i="1" dirty="0">
                <a:solidFill>
                  <a:srgbClr val="FF0000"/>
                </a:solidFill>
                <a:latin typeface="Arial" panose="020B0604020202020204" pitchFamily="34" charset="0"/>
                <a:cs typeface="Arial" panose="020B0604020202020204" pitchFamily="34" charset="0"/>
              </a:rPr>
              <a:t>Mizrahi</a:t>
            </a:r>
            <a:r>
              <a:rPr lang="en-US" b="1" dirty="0">
                <a:latin typeface="Arial" panose="020B0604020202020204" pitchFamily="34" charset="0"/>
                <a:cs typeface="Arial" panose="020B0604020202020204" pitchFamily="34" charset="0"/>
              </a:rPr>
              <a:t> Jews? </a:t>
            </a:r>
          </a:p>
          <a:p>
            <a:pPr marL="0" indent="0">
              <a:buNone/>
            </a:pPr>
            <a:endParaRPr lang="en-US" b="1"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2) Where do they come from and what are their traditions?</a:t>
            </a:r>
            <a:br>
              <a:rPr lang="en-US" b="1"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F28BF1C-945C-4746-BE88-3FA1A4609B50}"/>
              </a:ext>
            </a:extLst>
          </p:cNvPr>
          <p:cNvSpPr>
            <a:spLocks noGrp="1"/>
          </p:cNvSpPr>
          <p:nvPr>
            <p:ph type="sldNum" sz="quarter" idx="12"/>
          </p:nvPr>
        </p:nvSpPr>
        <p:spPr/>
        <p:txBody>
          <a:bodyPr/>
          <a:lstStyle/>
          <a:p>
            <a:fld id="{E97799C9-84D9-46D2-A11E-BCF8A720529D}" type="slidenum">
              <a:rPr lang="en-US" smtClean="0"/>
              <a:t>2</a:t>
            </a:fld>
            <a:endParaRPr lang="en-US" dirty="0"/>
          </a:p>
        </p:txBody>
      </p:sp>
      <p:pic>
        <p:nvPicPr>
          <p:cNvPr id="10" name="Picture 9">
            <a:extLst>
              <a:ext uri="{FF2B5EF4-FFF2-40B4-BE49-F238E27FC236}">
                <a16:creationId xmlns:a16="http://schemas.microsoft.com/office/drawing/2014/main" id="{0938AB2C-8049-4EB2-86F4-5DD259B0F11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993237" y="685799"/>
            <a:ext cx="2084833" cy="2606041"/>
          </a:xfrm>
          <a:prstGeom prst="rect">
            <a:avLst/>
          </a:prstGeom>
        </p:spPr>
      </p:pic>
    </p:spTree>
    <p:extLst>
      <p:ext uri="{BB962C8B-B14F-4D97-AF65-F5344CB8AC3E}">
        <p14:creationId xmlns:p14="http://schemas.microsoft.com/office/powerpoint/2010/main" val="1184646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4958B8-57B6-4B37-8A18-D54A32EC2D3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map&#10;&#10;Description generated with high confidence">
            <a:extLst>
              <a:ext uri="{FF2B5EF4-FFF2-40B4-BE49-F238E27FC236}">
                <a16:creationId xmlns:a16="http://schemas.microsoft.com/office/drawing/2014/main" id="{91F6B0A1-05D7-4118-9942-FE9FD61157AF}"/>
              </a:ext>
            </a:extLst>
          </p:cNvPr>
          <p:cNvPicPr>
            <a:picLocks noChangeAspect="1"/>
          </p:cNvPicPr>
          <p:nvPr/>
        </p:nvPicPr>
        <p:blipFill rotWithShape="1">
          <a:blip r:embed="rId4"/>
          <a:srcRect r="5058" b="-1"/>
          <a:stretch/>
        </p:blipFill>
        <p:spPr>
          <a:xfrm>
            <a:off x="486138" y="488137"/>
            <a:ext cx="11227442" cy="5883295"/>
          </a:xfrm>
          <a:prstGeom prst="rect">
            <a:avLst/>
          </a:prstGeom>
        </p:spPr>
      </p:pic>
      <p:sp>
        <p:nvSpPr>
          <p:cNvPr id="10" name="Rectangle 9">
            <a:extLst>
              <a:ext uri="{FF2B5EF4-FFF2-40B4-BE49-F238E27FC236}">
                <a16:creationId xmlns:a16="http://schemas.microsoft.com/office/drawing/2014/main" id="{B7E4A740-3A69-42A5-8AC0-3905D518F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sp>
      <p:grpSp>
        <p:nvGrpSpPr>
          <p:cNvPr id="12" name="Group 11">
            <a:extLst>
              <a:ext uri="{FF2B5EF4-FFF2-40B4-BE49-F238E27FC236}">
                <a16:creationId xmlns:a16="http://schemas.microsoft.com/office/drawing/2014/main" id="{8283C010-53D7-404B-9300-DB1BAE1EAE9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72" cy="658368"/>
            <a:chOff x="-18288" y="3128956"/>
            <a:chExt cx="12234672" cy="658368"/>
          </a:xfrm>
        </p:grpSpPr>
        <p:sp useBgFill="1">
          <p:nvSpPr>
            <p:cNvPr id="13" name="Rounded Rectangle 21">
              <a:extLst>
                <a:ext uri="{FF2B5EF4-FFF2-40B4-BE49-F238E27FC236}">
                  <a16:creationId xmlns:a16="http://schemas.microsoft.com/office/drawing/2014/main" id="{DFC03671-D6D3-4BA9-AD3E-6ADE11D07CEC}"/>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4" name="Picture 13">
              <a:extLst>
                <a:ext uri="{FF2B5EF4-FFF2-40B4-BE49-F238E27FC236}">
                  <a16:creationId xmlns:a16="http://schemas.microsoft.com/office/drawing/2014/main" id="{DFD51935-8C23-4BCB-987B-F5AC9E3D94CA}"/>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5" name="Rounded Rectangle 27">
              <a:extLst>
                <a:ext uri="{FF2B5EF4-FFF2-40B4-BE49-F238E27FC236}">
                  <a16:creationId xmlns:a16="http://schemas.microsoft.com/office/drawing/2014/main" id="{72D5A197-23EF-4751-9E72-FEB79910EF1A}"/>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6" name="Picture 15">
              <a:extLst>
                <a:ext uri="{FF2B5EF4-FFF2-40B4-BE49-F238E27FC236}">
                  <a16:creationId xmlns:a16="http://schemas.microsoft.com/office/drawing/2014/main" id="{5DD7E4D1-EC3E-4109-9647-9E6652A92D34}"/>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2" name="Slide Number Placeholder 1">
            <a:extLst>
              <a:ext uri="{FF2B5EF4-FFF2-40B4-BE49-F238E27FC236}">
                <a16:creationId xmlns:a16="http://schemas.microsoft.com/office/drawing/2014/main" id="{AB17121E-DAF3-458D-8953-6F69A617C6F0}"/>
              </a:ext>
            </a:extLst>
          </p:cNvPr>
          <p:cNvSpPr>
            <a:spLocks noGrp="1"/>
          </p:cNvSpPr>
          <p:nvPr>
            <p:ph type="sldNum" sz="quarter" idx="12"/>
          </p:nvPr>
        </p:nvSpPr>
        <p:spPr>
          <a:xfrm>
            <a:off x="10353901" y="5969000"/>
            <a:ext cx="542697" cy="279400"/>
          </a:xfrm>
        </p:spPr>
        <p:txBody>
          <a:bodyPr>
            <a:normAutofit/>
          </a:bodyPr>
          <a:lstStyle/>
          <a:p>
            <a:pPr>
              <a:spcAft>
                <a:spcPts val="600"/>
              </a:spcAft>
            </a:pPr>
            <a:fld id="{D57F1E4F-1CFF-5643-939E-217C01CDF565}" type="slidenum">
              <a:rPr lang="en-US">
                <a:solidFill>
                  <a:srgbClr val="FFFFFF"/>
                </a:solidFill>
              </a:rPr>
              <a:pPr>
                <a:spcAft>
                  <a:spcPts val="600"/>
                </a:spcAft>
              </a:pPr>
              <a:t>3</a:t>
            </a:fld>
            <a:endParaRPr lang="en-US">
              <a:solidFill>
                <a:srgbClr val="FFFFFF"/>
              </a:solidFill>
            </a:endParaRPr>
          </a:p>
        </p:txBody>
      </p:sp>
      <p:sp>
        <p:nvSpPr>
          <p:cNvPr id="11" name="Title 1">
            <a:extLst>
              <a:ext uri="{FF2B5EF4-FFF2-40B4-BE49-F238E27FC236}">
                <a16:creationId xmlns:a16="http://schemas.microsoft.com/office/drawing/2014/main" id="{0A00C622-8956-43AA-9318-1BE993553171}"/>
              </a:ext>
            </a:extLst>
          </p:cNvPr>
          <p:cNvSpPr txBox="1">
            <a:spLocks/>
          </p:cNvSpPr>
          <p:nvPr/>
        </p:nvSpPr>
        <p:spPr>
          <a:xfrm>
            <a:off x="3729379" y="5214362"/>
            <a:ext cx="6146102" cy="1095554"/>
          </a:xfrm>
          <a:prstGeom prst="rect">
            <a:avLst/>
          </a:prstGeom>
        </p:spPr>
        <p:txBody>
          <a:bodyPr vert="horz" lIns="91440" tIns="45720" rIns="91440" bIns="45720" rtlCol="0" anchor="b">
            <a:normAutofit fontScale="85000" lnSpcReduction="2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en-US" sz="5000" dirty="0">
                <a:solidFill>
                  <a:srgbClr val="FFFFFF"/>
                </a:solidFill>
                <a:latin typeface="Arial" panose="020B0604020202020204" pitchFamily="34" charset="0"/>
                <a:cs typeface="Arial" panose="020B0604020202020204" pitchFamily="34" charset="0"/>
              </a:rPr>
              <a:t>Where do Jews live in the world?</a:t>
            </a:r>
          </a:p>
        </p:txBody>
      </p:sp>
    </p:spTree>
    <p:extLst>
      <p:ext uri="{BB962C8B-B14F-4D97-AF65-F5344CB8AC3E}">
        <p14:creationId xmlns:p14="http://schemas.microsoft.com/office/powerpoint/2010/main" val="3176214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55804-A02D-46F7-BC77-D9D260C941F2}"/>
              </a:ext>
            </a:extLst>
          </p:cNvPr>
          <p:cNvSpPr>
            <a:spLocks noGrp="1"/>
          </p:cNvSpPr>
          <p:nvPr>
            <p:ph type="sldNum" sz="quarter" idx="12"/>
          </p:nvPr>
        </p:nvSpPr>
        <p:spPr/>
        <p:txBody>
          <a:bodyPr/>
          <a:lstStyle/>
          <a:p>
            <a:fld id="{D57F1E4F-1CFF-5643-939E-217C01CDF565}" type="slidenum">
              <a:rPr lang="en-US" smtClean="0"/>
              <a:pPr/>
              <a:t>4</a:t>
            </a:fld>
            <a:endParaRPr lang="en-US" dirty="0"/>
          </a:p>
        </p:txBody>
      </p:sp>
      <p:grpSp>
        <p:nvGrpSpPr>
          <p:cNvPr id="6" name="Group 5">
            <a:extLst>
              <a:ext uri="{FF2B5EF4-FFF2-40B4-BE49-F238E27FC236}">
                <a16:creationId xmlns:a16="http://schemas.microsoft.com/office/drawing/2014/main" id="{E5419106-0EC4-47BF-B36A-A0E296216AE2}"/>
              </a:ext>
            </a:extLst>
          </p:cNvPr>
          <p:cNvGrpSpPr/>
          <p:nvPr/>
        </p:nvGrpSpPr>
        <p:grpSpPr>
          <a:xfrm>
            <a:off x="1222248" y="636985"/>
            <a:ext cx="9528046" cy="5593127"/>
            <a:chOff x="1222248" y="636985"/>
            <a:chExt cx="9528046" cy="5593127"/>
          </a:xfrm>
        </p:grpSpPr>
        <p:pic>
          <p:nvPicPr>
            <p:cNvPr id="3" name="Content Placeholder 5" descr="A picture containing text, map&#10;&#10;Description generated with very high confidence">
              <a:extLst>
                <a:ext uri="{FF2B5EF4-FFF2-40B4-BE49-F238E27FC236}">
                  <a16:creationId xmlns:a16="http://schemas.microsoft.com/office/drawing/2014/main" id="{0A9144CD-F33B-4707-86D5-2ED3992BA828}"/>
                </a:ext>
              </a:extLst>
            </p:cNvPr>
            <p:cNvPicPr>
              <a:picLocks noChangeAspect="1"/>
            </p:cNvPicPr>
            <p:nvPr/>
          </p:nvPicPr>
          <p:blipFill>
            <a:blip r:embed="rId3"/>
            <a:stretch>
              <a:fillRect/>
            </a:stretch>
          </p:blipFill>
          <p:spPr>
            <a:xfrm>
              <a:off x="2113214" y="1658772"/>
              <a:ext cx="7581524" cy="4571340"/>
            </a:xfrm>
            <a:prstGeom prst="rect">
              <a:avLst/>
            </a:prstGeom>
          </p:spPr>
        </p:pic>
        <p:sp>
          <p:nvSpPr>
            <p:cNvPr id="4" name="Title 1">
              <a:extLst>
                <a:ext uri="{FF2B5EF4-FFF2-40B4-BE49-F238E27FC236}">
                  <a16:creationId xmlns:a16="http://schemas.microsoft.com/office/drawing/2014/main" id="{232A9965-33F5-48F4-BC05-6EFC13E54E77}"/>
                </a:ext>
              </a:extLst>
            </p:cNvPr>
            <p:cNvSpPr txBox="1">
              <a:spLocks/>
            </p:cNvSpPr>
            <p:nvPr/>
          </p:nvSpPr>
          <p:spPr>
            <a:xfrm>
              <a:off x="1280160" y="1099013"/>
              <a:ext cx="9470134" cy="489826"/>
            </a:xfrm>
            <a:prstGeom prst="rect">
              <a:avLst/>
            </a:prstGeom>
          </p:spPr>
          <p:txBody>
            <a:bodyP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dirty="0">
                  <a:latin typeface="Arial" panose="020B0604020202020204" pitchFamily="34" charset="0"/>
                  <a:cs typeface="Arial" panose="020B0604020202020204" pitchFamily="34" charset="0"/>
                </a:rPr>
                <a:t>Where do </a:t>
              </a:r>
              <a:r>
                <a:rPr lang="en-US" sz="3200" dirty="0">
                  <a:solidFill>
                    <a:srgbClr val="FF0000"/>
                  </a:solidFill>
                  <a:latin typeface="Arial" panose="020B0604020202020204" pitchFamily="34" charset="0"/>
                  <a:cs typeface="Arial" panose="020B0604020202020204" pitchFamily="34" charset="0"/>
                </a:rPr>
                <a:t>most</a:t>
              </a:r>
              <a:r>
                <a:rPr lang="en-US" sz="3200" dirty="0">
                  <a:latin typeface="Arial" panose="020B0604020202020204" pitchFamily="34" charset="0"/>
                  <a:cs typeface="Arial" panose="020B0604020202020204" pitchFamily="34" charset="0"/>
                </a:rPr>
                <a:t> Jews live in the World today?</a:t>
              </a:r>
            </a:p>
          </p:txBody>
        </p:sp>
        <p:sp>
          <p:nvSpPr>
            <p:cNvPr id="5" name="Title 1">
              <a:extLst>
                <a:ext uri="{FF2B5EF4-FFF2-40B4-BE49-F238E27FC236}">
                  <a16:creationId xmlns:a16="http://schemas.microsoft.com/office/drawing/2014/main" id="{E1A8A64E-08FD-42DE-A4B3-70792F19E564}"/>
                </a:ext>
              </a:extLst>
            </p:cNvPr>
            <p:cNvSpPr txBox="1">
              <a:spLocks/>
            </p:cNvSpPr>
            <p:nvPr/>
          </p:nvSpPr>
          <p:spPr>
            <a:xfrm>
              <a:off x="1222248" y="636985"/>
              <a:ext cx="9470134" cy="489826"/>
            </a:xfrm>
            <a:prstGeom prst="rect">
              <a:avLst/>
            </a:prstGeom>
          </p:spPr>
          <p:txBody>
            <a:bodyP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chemeClr val="accent4"/>
                  </a:solidFill>
                  <a:latin typeface="Arial" panose="020B0604020202020204" pitchFamily="34" charset="0"/>
                  <a:cs typeface="Arial" panose="020B0604020202020204" pitchFamily="34" charset="0"/>
                </a:rPr>
                <a:t>World Jewry Today</a:t>
              </a:r>
            </a:p>
          </p:txBody>
        </p:sp>
      </p:grpSp>
    </p:spTree>
    <p:extLst>
      <p:ext uri="{BB962C8B-B14F-4D97-AF65-F5344CB8AC3E}">
        <p14:creationId xmlns:p14="http://schemas.microsoft.com/office/powerpoint/2010/main" val="302366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5" name="Group 14">
            <a:extLst>
              <a:ext uri="{FF2B5EF4-FFF2-40B4-BE49-F238E27FC236}">
                <a16:creationId xmlns:a16="http://schemas.microsoft.com/office/drawing/2014/main" id="{749C117F-F390-437B-ADB0-57E87EFF34F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16" name="Picture 15">
              <a:extLst>
                <a:ext uri="{FF2B5EF4-FFF2-40B4-BE49-F238E27FC236}">
                  <a16:creationId xmlns:a16="http://schemas.microsoft.com/office/drawing/2014/main" id="{A7EF42F8-2417-49A6-95CE-DE9503B0AA66}"/>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7" name="Rectangle 16">
              <a:extLst>
                <a:ext uri="{FF2B5EF4-FFF2-40B4-BE49-F238E27FC236}">
                  <a16:creationId xmlns:a16="http://schemas.microsoft.com/office/drawing/2014/main" id="{AC6F623B-2003-4AED-B02F-541A150EC143}"/>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8" name="Picture 17">
              <a:extLst>
                <a:ext uri="{FF2B5EF4-FFF2-40B4-BE49-F238E27FC236}">
                  <a16:creationId xmlns:a16="http://schemas.microsoft.com/office/drawing/2014/main" id="{CD11837A-4F3D-419F-ACE2-E80B1EA2846F}"/>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9" name="Picture 18">
              <a:extLst>
                <a:ext uri="{FF2B5EF4-FFF2-40B4-BE49-F238E27FC236}">
                  <a16:creationId xmlns:a16="http://schemas.microsoft.com/office/drawing/2014/main" id="{B9411D1A-7E2C-4A36-BE32-BF7A8E130723}"/>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36" name="Straight Connector 20">
            <a:extLst>
              <a:ext uri="{FF2B5EF4-FFF2-40B4-BE49-F238E27FC236}">
                <a16:creationId xmlns:a16="http://schemas.microsoft.com/office/drawing/2014/main" id="{20742BC3-654B-4E41-9A6A-73A42E47763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37" name="Rectangle 22">
            <a:extLst>
              <a:ext uri="{FF2B5EF4-FFF2-40B4-BE49-F238E27FC236}">
                <a16:creationId xmlns:a16="http://schemas.microsoft.com/office/drawing/2014/main" id="{1CD07172-CD61-45EB-BEE3-F644503E5C8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38" name="Rectangle 24">
            <a:extLst>
              <a:ext uri="{FF2B5EF4-FFF2-40B4-BE49-F238E27FC236}">
                <a16:creationId xmlns:a16="http://schemas.microsoft.com/office/drawing/2014/main" id="{1EADA5DB-ED12-413A-AAB5-6A8D1152E6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90"/>
            <a:ext cx="3823215" cy="5883295"/>
          </a:xfrm>
          <a:prstGeom prst="rect">
            <a:avLst/>
          </a:prstGeom>
          <a:blipFill dpi="0" rotWithShape="1">
            <a:blip r:embed="rId5"/>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857E618C-1D7B-4A51-90C1-6106CD8A1A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491" y="0"/>
            <a:ext cx="7396509"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BA45E5C-ACB9-49E8-B4DB-5255C237667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2"/>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Slide Number Placeholder 1">
            <a:extLst>
              <a:ext uri="{FF2B5EF4-FFF2-40B4-BE49-F238E27FC236}">
                <a16:creationId xmlns:a16="http://schemas.microsoft.com/office/drawing/2014/main" id="{06155804-A02D-46F7-BC77-D9D260C941F2}"/>
              </a:ext>
            </a:extLst>
          </p:cNvPr>
          <p:cNvSpPr>
            <a:spLocks noGrp="1"/>
          </p:cNvSpPr>
          <p:nvPr>
            <p:ph type="sldNum" sz="quarter" idx="12"/>
          </p:nvPr>
        </p:nvSpPr>
        <p:spPr>
          <a:xfrm>
            <a:off x="11049630" y="6379383"/>
            <a:ext cx="542697" cy="279400"/>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5</a:t>
            </a:fld>
            <a:endParaRPr lang="en-US"/>
          </a:p>
        </p:txBody>
      </p:sp>
      <p:sp>
        <p:nvSpPr>
          <p:cNvPr id="4" name="Title 1">
            <a:extLst>
              <a:ext uri="{FF2B5EF4-FFF2-40B4-BE49-F238E27FC236}">
                <a16:creationId xmlns:a16="http://schemas.microsoft.com/office/drawing/2014/main" id="{232A9965-33F5-48F4-BC05-6EFC13E54E77}"/>
              </a:ext>
            </a:extLst>
          </p:cNvPr>
          <p:cNvSpPr txBox="1">
            <a:spLocks/>
          </p:cNvSpPr>
          <p:nvPr/>
        </p:nvSpPr>
        <p:spPr>
          <a:xfrm>
            <a:off x="826852" y="1603581"/>
            <a:ext cx="3073940" cy="3436688"/>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sz="4000" dirty="0">
                <a:solidFill>
                  <a:srgbClr val="262626"/>
                </a:solidFill>
                <a:latin typeface="Arial" panose="020B0604020202020204" pitchFamily="34" charset="0"/>
                <a:cs typeface="Arial" panose="020B0604020202020204" pitchFamily="34" charset="0"/>
              </a:rPr>
              <a:t>World Jewry of the </a:t>
            </a:r>
            <a:r>
              <a:rPr lang="en-US" sz="4000" i="1" dirty="0">
                <a:solidFill>
                  <a:srgbClr val="FF0000"/>
                </a:solidFill>
                <a:latin typeface="Arial" panose="020B0604020202020204" pitchFamily="34" charset="0"/>
                <a:cs typeface="Arial" panose="020B0604020202020204" pitchFamily="34" charset="0"/>
              </a:rPr>
              <a:t>Middle East</a:t>
            </a:r>
            <a:endParaRPr lang="en-US" sz="4000" dirty="0">
              <a:solidFill>
                <a:srgbClr val="262626"/>
              </a:solidFill>
              <a:latin typeface="Arial" panose="020B0604020202020204" pitchFamily="34" charset="0"/>
              <a:cs typeface="Arial" panose="020B0604020202020204" pitchFamily="34" charset="0"/>
            </a:endParaRPr>
          </a:p>
          <a:p>
            <a:pPr>
              <a:spcAft>
                <a:spcPts val="600"/>
              </a:spcAft>
            </a:pPr>
            <a:r>
              <a:rPr lang="en-US" sz="4000" dirty="0">
                <a:solidFill>
                  <a:srgbClr val="262626"/>
                </a:solidFill>
                <a:latin typeface="Arial" panose="020B0604020202020204" pitchFamily="34" charset="0"/>
                <a:cs typeface="Arial" panose="020B0604020202020204" pitchFamily="34" charset="0"/>
              </a:rPr>
              <a:t>and </a:t>
            </a:r>
          </a:p>
          <a:p>
            <a:pPr>
              <a:spcAft>
                <a:spcPts val="600"/>
              </a:spcAft>
            </a:pPr>
            <a:r>
              <a:rPr lang="en-US" sz="4000" dirty="0">
                <a:solidFill>
                  <a:srgbClr val="262626"/>
                </a:solidFill>
                <a:latin typeface="Arial" panose="020B0604020202020204" pitchFamily="34" charset="0"/>
                <a:cs typeface="Arial" panose="020B0604020202020204" pitchFamily="34" charset="0"/>
              </a:rPr>
              <a:t>North Africa</a:t>
            </a:r>
          </a:p>
        </p:txBody>
      </p:sp>
      <p:pic>
        <p:nvPicPr>
          <p:cNvPr id="3" name="Picture 4" descr="A picture containing text, map&#10;&#10;Description generated with very high confidence">
            <a:extLst>
              <a:ext uri="{FF2B5EF4-FFF2-40B4-BE49-F238E27FC236}">
                <a16:creationId xmlns:a16="http://schemas.microsoft.com/office/drawing/2014/main" id="{B9A97045-CE5E-43E4-9925-9235A0BF4257}"/>
              </a:ext>
            </a:extLst>
          </p:cNvPr>
          <p:cNvPicPr>
            <a:picLocks noChangeAspect="1"/>
          </p:cNvPicPr>
          <p:nvPr/>
        </p:nvPicPr>
        <p:blipFill>
          <a:blip r:embed="rId6"/>
          <a:stretch>
            <a:fillRect/>
          </a:stretch>
        </p:blipFill>
        <p:spPr>
          <a:xfrm>
            <a:off x="4995210" y="1912213"/>
            <a:ext cx="7028445" cy="2857214"/>
          </a:xfrm>
          <a:prstGeom prst="rect">
            <a:avLst/>
          </a:prstGeom>
        </p:spPr>
      </p:pic>
    </p:spTree>
    <p:extLst>
      <p:ext uri="{BB962C8B-B14F-4D97-AF65-F5344CB8AC3E}">
        <p14:creationId xmlns:p14="http://schemas.microsoft.com/office/powerpoint/2010/main" val="16584715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1075</Words>
  <Application>Microsoft Macintosh PowerPoint</Application>
  <PresentationFormat>Widescreen</PresentationFormat>
  <Paragraphs>68</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Calibri</vt:lpstr>
      <vt:lpstr>Garamond</vt:lpstr>
      <vt:lpstr>Arial</vt:lpstr>
      <vt:lpstr>Organic</vt:lpstr>
      <vt:lpstr>      Lesson 1 Around the Middle Eastern Jewish World</vt:lpstr>
      <vt:lpstr>Main Questions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2018-05-16T01:10:32Z</dcterms:created>
  <dcterms:modified xsi:type="dcterms:W3CDTF">2023-07-06T00:01:18Z</dcterms:modified>
</cp:coreProperties>
</file>